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9" r:id="rId3"/>
    <p:sldId id="257" r:id="rId4"/>
    <p:sldId id="260" r:id="rId5"/>
    <p:sldId id="261" r:id="rId6"/>
    <p:sldId id="262" r:id="rId7"/>
    <p:sldId id="263" r:id="rId8"/>
    <p:sldId id="264" r:id="rId9"/>
    <p:sldId id="265" r:id="rId10"/>
    <p:sldId id="267"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ri" initials="F" lastIdx="1" clrIdx="0">
    <p:extLst>
      <p:ext uri="{19B8F6BF-5375-455C-9EA6-DF929625EA0E}">
        <p15:presenceInfo xmlns:p15="http://schemas.microsoft.com/office/powerpoint/2012/main" userId="Fab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0" autoAdjust="0"/>
    <p:restoredTop sz="49311" autoAdjust="0"/>
  </p:normalViewPr>
  <p:slideViewPr>
    <p:cSldViewPr>
      <p:cViewPr varScale="1">
        <p:scale>
          <a:sx n="23" d="100"/>
          <a:sy n="23" d="100"/>
        </p:scale>
        <p:origin x="1872"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7-03T23:09:09.123" idx="1">
    <p:pos x="10" y="10"/>
    <p:text>Che usi come riferimento? RDA (recommended Dietary Allowanc), ODA (optimal rec. Allowance), oppure il sistema italiano LARN (livelli assunzione di riferimento nutrienti)?</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D2AB17-F230-4C0A-A33E-439EA35E09E5}" type="datetimeFigureOut">
              <a:rPr lang="ru-RU" smtClean="0"/>
              <a:t>24.10.2018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7FD85-A1D3-4601-9EA7-72CF7844768C}" type="slidenum">
              <a:rPr lang="ru-RU" smtClean="0"/>
              <a:t>‹#›</a:t>
            </a:fld>
            <a:endParaRPr lang="ru-RU"/>
          </a:p>
        </p:txBody>
      </p:sp>
    </p:spTree>
    <p:extLst>
      <p:ext uri="{BB962C8B-B14F-4D97-AF65-F5344CB8AC3E}">
        <p14:creationId xmlns:p14="http://schemas.microsoft.com/office/powerpoint/2010/main" val="210454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77FD85-A1D3-4601-9EA7-72CF7844768C}" type="slidenum">
              <a:rPr lang="ru-RU" smtClean="0"/>
              <a:t>1</a:t>
            </a:fld>
            <a:endParaRPr lang="ru-RU"/>
          </a:p>
        </p:txBody>
      </p:sp>
    </p:spTree>
    <p:extLst>
      <p:ext uri="{BB962C8B-B14F-4D97-AF65-F5344CB8AC3E}">
        <p14:creationId xmlns:p14="http://schemas.microsoft.com/office/powerpoint/2010/main" val="2787809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lumMod val="65000"/>
                    <a:lumOff val="35000"/>
                  </a:schemeClr>
                </a:solidFill>
                <a:effectLst/>
                <a:latin typeface="+mn-lt"/>
                <a:ea typeface="+mn-ea"/>
                <a:cs typeface="+mn-cs"/>
              </a:rPr>
              <a:t>Il selenio (dal latino </a:t>
            </a:r>
            <a:r>
              <a:rPr lang="it-IT" sz="1200" kern="1200" dirty="0" err="1" smtClean="0">
                <a:solidFill>
                  <a:schemeClr val="tx1">
                    <a:lumMod val="65000"/>
                    <a:lumOff val="35000"/>
                  </a:schemeClr>
                </a:solidFill>
                <a:effectLst/>
                <a:latin typeface="+mn-lt"/>
                <a:ea typeface="+mn-ea"/>
                <a:cs typeface="+mn-cs"/>
              </a:rPr>
              <a:t>Selenium</a:t>
            </a:r>
            <a:r>
              <a:rPr lang="it-IT" sz="1200" kern="1200" dirty="0" smtClean="0">
                <a:solidFill>
                  <a:schemeClr val="tx1">
                    <a:lumMod val="65000"/>
                    <a:lumOff val="35000"/>
                  </a:schemeClr>
                </a:solidFill>
                <a:effectLst/>
                <a:latin typeface="+mn-lt"/>
                <a:ea typeface="+mn-ea"/>
                <a:cs typeface="+mn-cs"/>
              </a:rPr>
              <a:t>, Se) è un importante microelemento per la difesa antiossidante dell'organismo. </a:t>
            </a:r>
          </a:p>
          <a:p>
            <a:r>
              <a:rPr lang="it-IT" sz="1200" kern="1200" dirty="0" smtClean="0">
                <a:solidFill>
                  <a:schemeClr val="tx1">
                    <a:lumMod val="65000"/>
                    <a:lumOff val="35000"/>
                  </a:schemeClr>
                </a:solidFill>
                <a:effectLst/>
                <a:latin typeface="+mn-lt"/>
                <a:ea typeface="+mn-ea"/>
                <a:cs typeface="+mn-cs"/>
              </a:rPr>
              <a:t>Il selenio fu scoperto nel 1817 dal brillante chimico svedese </a:t>
            </a:r>
            <a:r>
              <a:rPr lang="it-IT" sz="1200" u="none" strike="noStrike" kern="1200" dirty="0" err="1" smtClean="0">
                <a:solidFill>
                  <a:schemeClr val="tx1">
                    <a:lumMod val="65000"/>
                    <a:lumOff val="35000"/>
                  </a:schemeClr>
                </a:solidFill>
                <a:effectLst/>
                <a:latin typeface="+mn-lt"/>
                <a:ea typeface="+mn-ea"/>
                <a:cs typeface="+mn-cs"/>
              </a:rPr>
              <a:t>Jöns</a:t>
            </a:r>
            <a:r>
              <a:rPr lang="it-IT" sz="1200" u="none" strike="noStrike" kern="1200" dirty="0" smtClean="0">
                <a:solidFill>
                  <a:schemeClr val="tx1">
                    <a:lumMod val="65000"/>
                    <a:lumOff val="35000"/>
                  </a:schemeClr>
                </a:solidFill>
                <a:effectLst/>
                <a:latin typeface="+mn-lt"/>
                <a:ea typeface="+mn-ea"/>
                <a:cs typeface="+mn-cs"/>
              </a:rPr>
              <a:t> </a:t>
            </a:r>
            <a:r>
              <a:rPr lang="it-IT" sz="1200" u="none" strike="noStrike" kern="1200" dirty="0" err="1" smtClean="0">
                <a:solidFill>
                  <a:schemeClr val="tx1">
                    <a:lumMod val="65000"/>
                    <a:lumOff val="35000"/>
                  </a:schemeClr>
                </a:solidFill>
                <a:effectLst/>
                <a:latin typeface="+mn-lt"/>
                <a:ea typeface="+mn-ea"/>
                <a:cs typeface="+mn-cs"/>
              </a:rPr>
              <a:t>Berzelius</a:t>
            </a:r>
            <a:r>
              <a:rPr lang="it-IT" sz="1200" u="none" kern="1200" dirty="0" smtClean="0">
                <a:solidFill>
                  <a:schemeClr val="tx1">
                    <a:lumMod val="65000"/>
                    <a:lumOff val="35000"/>
                  </a:schemeClr>
                </a:solidFill>
                <a:effectLst/>
                <a:latin typeface="+mn-lt"/>
                <a:ea typeface="+mn-ea"/>
                <a:cs typeface="+mn-cs"/>
              </a:rPr>
              <a:t> </a:t>
            </a:r>
            <a:r>
              <a:rPr lang="it-IT" sz="1200" kern="1200" dirty="0" smtClean="0">
                <a:solidFill>
                  <a:schemeClr val="tx1">
                    <a:lumMod val="65000"/>
                    <a:lumOff val="35000"/>
                  </a:schemeClr>
                </a:solidFill>
                <a:effectLst/>
                <a:latin typeface="+mn-lt"/>
                <a:ea typeface="+mn-ea"/>
                <a:cs typeface="+mn-cs"/>
              </a:rPr>
              <a:t>che chiamò selenio la sua "creatura" in onore della Luna (dal greco </a:t>
            </a:r>
            <a:r>
              <a:rPr lang="it-IT" sz="1200" i="1" kern="1200" dirty="0" err="1" smtClean="0">
                <a:solidFill>
                  <a:schemeClr val="tx1">
                    <a:lumMod val="65000"/>
                    <a:lumOff val="35000"/>
                  </a:schemeClr>
                </a:solidFill>
                <a:effectLst/>
                <a:latin typeface="+mn-lt"/>
                <a:ea typeface="+mn-ea"/>
                <a:cs typeface="+mn-cs"/>
              </a:rPr>
              <a:t>selene</a:t>
            </a:r>
            <a:r>
              <a:rPr lang="it-IT" sz="1200" kern="1200" dirty="0" smtClean="0">
                <a:solidFill>
                  <a:schemeClr val="tx1">
                    <a:lumMod val="65000"/>
                    <a:lumOff val="35000"/>
                  </a:schemeClr>
                </a:solidFill>
                <a:effectLst/>
                <a:latin typeface="+mn-lt"/>
                <a:ea typeface="+mn-ea"/>
                <a:cs typeface="+mn-cs"/>
              </a:rPr>
              <a:t>). Il Selenio è un microelemento piuttosto diffuso in natura. È presente nelle acque minerali alla fonte, nelle alghe brune, nei funghi (gli champignon e le </a:t>
            </a:r>
            <a:r>
              <a:rPr lang="it-IT" sz="1200" kern="1200" dirty="0" err="1" smtClean="0">
                <a:solidFill>
                  <a:schemeClr val="tx1">
                    <a:lumMod val="65000"/>
                    <a:lumOff val="35000"/>
                  </a:schemeClr>
                </a:solidFill>
                <a:effectLst/>
                <a:latin typeface="+mn-lt"/>
                <a:ea typeface="+mn-ea"/>
                <a:cs typeface="+mn-cs"/>
              </a:rPr>
              <a:t>vescie</a:t>
            </a:r>
            <a:r>
              <a:rPr lang="it-IT" sz="1200" kern="1200" dirty="0" smtClean="0">
                <a:solidFill>
                  <a:schemeClr val="tx1">
                    <a:lumMod val="65000"/>
                    <a:lumOff val="35000"/>
                  </a:schemeClr>
                </a:solidFill>
                <a:effectLst/>
                <a:latin typeface="+mn-lt"/>
                <a:ea typeface="+mn-ea"/>
                <a:cs typeface="+mn-cs"/>
              </a:rPr>
              <a:t>) e in alcune piante.  </a:t>
            </a:r>
          </a:p>
          <a:p>
            <a:r>
              <a:rPr lang="it-IT" sz="1200" kern="1200" dirty="0" smtClean="0">
                <a:solidFill>
                  <a:schemeClr val="tx1">
                    <a:lumMod val="65000"/>
                    <a:lumOff val="35000"/>
                  </a:schemeClr>
                </a:solidFill>
                <a:effectLst/>
                <a:latin typeface="+mn-lt"/>
                <a:ea typeface="+mn-ea"/>
                <a:cs typeface="+mn-cs"/>
              </a:rPr>
              <a:t>Studi veramente approfonditi sul ruolo biologico del selenio iniziarono soltanto a metà del XX secolo. Nel 1957 gli scienziati tedeschi </a:t>
            </a:r>
            <a:r>
              <a:rPr lang="it-IT" sz="1200" kern="1200" dirty="0" err="1" smtClean="0">
                <a:solidFill>
                  <a:schemeClr val="tx1">
                    <a:lumMod val="65000"/>
                    <a:lumOff val="35000"/>
                  </a:schemeClr>
                </a:solidFill>
                <a:effectLst/>
                <a:latin typeface="+mn-lt"/>
                <a:ea typeface="+mn-ea"/>
                <a:cs typeface="+mn-cs"/>
              </a:rPr>
              <a:t>K.Schwarz</a:t>
            </a:r>
            <a:r>
              <a:rPr lang="it-IT" sz="1200" kern="1200" dirty="0" smtClean="0">
                <a:solidFill>
                  <a:schemeClr val="tx1">
                    <a:lumMod val="65000"/>
                    <a:lumOff val="35000"/>
                  </a:schemeClr>
                </a:solidFill>
                <a:effectLst/>
                <a:latin typeface="+mn-lt"/>
                <a:ea typeface="+mn-ea"/>
                <a:cs typeface="+mn-cs"/>
              </a:rPr>
              <a:t> e </a:t>
            </a:r>
            <a:r>
              <a:rPr lang="it-IT" sz="1200" kern="1200" dirty="0" err="1" smtClean="0">
                <a:solidFill>
                  <a:schemeClr val="tx1">
                    <a:lumMod val="65000"/>
                    <a:lumOff val="35000"/>
                  </a:schemeClr>
                </a:solidFill>
                <a:effectLst/>
                <a:latin typeface="+mn-lt"/>
                <a:ea typeface="+mn-ea"/>
                <a:cs typeface="+mn-cs"/>
              </a:rPr>
              <a:t>S.Folz</a:t>
            </a:r>
            <a:r>
              <a:rPr lang="it-IT" sz="1200" kern="1200" dirty="0" smtClean="0">
                <a:solidFill>
                  <a:schemeClr val="tx1">
                    <a:lumMod val="65000"/>
                    <a:lumOff val="35000"/>
                  </a:schemeClr>
                </a:solidFill>
                <a:effectLst/>
                <a:latin typeface="+mn-lt"/>
                <a:ea typeface="+mn-ea"/>
                <a:cs typeface="+mn-cs"/>
              </a:rPr>
              <a:t> dimostrarono che questo microelemento è indispensabile per il regolare funzionamento dell'organismo e per la salute in generale.  </a:t>
            </a:r>
          </a:p>
          <a:p>
            <a:endParaRPr lang="it-IT" sz="1200" kern="1200" dirty="0" smtClean="0">
              <a:solidFill>
                <a:schemeClr val="tx1">
                  <a:lumMod val="65000"/>
                  <a:lumOff val="35000"/>
                </a:schemeClr>
              </a:solidFill>
              <a:effectLst/>
              <a:latin typeface="+mn-lt"/>
              <a:ea typeface="+mn-ea"/>
              <a:cs typeface="+mn-cs"/>
            </a:endParaRPr>
          </a:p>
          <a:p>
            <a:r>
              <a:rPr lang="it-IT" sz="1200" kern="1200" dirty="0" smtClean="0">
                <a:solidFill>
                  <a:schemeClr val="tx1">
                    <a:lumMod val="65000"/>
                    <a:lumOff val="35000"/>
                  </a:schemeClr>
                </a:solidFill>
                <a:effectLst/>
                <a:latin typeface="+mn-lt"/>
                <a:ea typeface="+mn-ea"/>
                <a:cs typeface="+mn-cs"/>
              </a:rPr>
              <a:t>Oltre che in Germania, anche gli studiosi finlandesi posero particolare attenzione sull'importanza del selenio. Il suolo della Finlandia è particolarmente povero di selenio.  Pertanto anche nei prodotti alimentari se ne riscontrava un basso contenuto. Proprio per questo motivo tra gli abitanti si osservavano numerosi casi di carenze da selenio. Ma la situazione cambiò a metà degli anni '80, quando il governo finlandese approvò l'impiego nell’agricoltura di fertilizzanti arricchiti con selenio. Il risultato fu che il numero dei casi di carenza di selenio nella popolazione finlandese discese bruscamente.</a:t>
            </a:r>
            <a:endParaRPr lang="ru-RU" dirty="0">
              <a:solidFill>
                <a:schemeClr val="tx1">
                  <a:lumMod val="65000"/>
                  <a:lumOff val="35000"/>
                </a:schemeClr>
              </a:solidFill>
            </a:endParaRPr>
          </a:p>
        </p:txBody>
      </p:sp>
      <p:sp>
        <p:nvSpPr>
          <p:cNvPr id="4" name="Номер слайда 3"/>
          <p:cNvSpPr>
            <a:spLocks noGrp="1"/>
          </p:cNvSpPr>
          <p:nvPr>
            <p:ph type="sldNum" sz="quarter" idx="10"/>
          </p:nvPr>
        </p:nvSpPr>
        <p:spPr/>
        <p:txBody>
          <a:bodyPr/>
          <a:lstStyle/>
          <a:p>
            <a:fld id="{DC77FD85-A1D3-4601-9EA7-72CF7844768C}" type="slidenum">
              <a:rPr lang="ru-RU" smtClean="0"/>
              <a:t>2</a:t>
            </a:fld>
            <a:endParaRPr lang="ru-RU"/>
          </a:p>
        </p:txBody>
      </p:sp>
    </p:spTree>
    <p:extLst>
      <p:ext uri="{BB962C8B-B14F-4D97-AF65-F5344CB8AC3E}">
        <p14:creationId xmlns:p14="http://schemas.microsoft.com/office/powerpoint/2010/main" val="16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b="1" kern="1200" dirty="0" smtClean="0">
                <a:solidFill>
                  <a:schemeClr val="tx1"/>
                </a:solidFill>
                <a:effectLst/>
                <a:latin typeface="+mn-lt"/>
                <a:ea typeface="+mn-ea"/>
                <a:cs typeface="+mn-cs"/>
              </a:rPr>
              <a:t>Nell’organismo il selenio è presente nella formula di oltre 30 proteine e 200 ormoni ed enzimi.  </a:t>
            </a:r>
            <a:endParaRPr lang="it-IT" sz="1200" kern="1200" dirty="0" smtClean="0">
              <a:solidFill>
                <a:schemeClr val="tx1"/>
              </a:solidFill>
              <a:effectLst/>
              <a:latin typeface="+mn-lt"/>
              <a:ea typeface="+mn-ea"/>
              <a:cs typeface="+mn-cs"/>
            </a:endParaRPr>
          </a:p>
          <a:p>
            <a:pPr lvl="0"/>
            <a:r>
              <a:rPr lang="it-IT" sz="1200" kern="1200" dirty="0" smtClean="0">
                <a:solidFill>
                  <a:schemeClr val="tx1"/>
                </a:solidFill>
                <a:effectLst/>
                <a:latin typeface="+mn-lt"/>
                <a:ea typeface="+mn-ea"/>
                <a:cs typeface="+mn-cs"/>
              </a:rPr>
              <a:t>1. Fa parte della formula dell’enzima glutatione </a:t>
            </a:r>
            <a:r>
              <a:rPr lang="it-IT" sz="1200" kern="1200" dirty="0" err="1" smtClean="0">
                <a:solidFill>
                  <a:schemeClr val="tx1"/>
                </a:solidFill>
                <a:effectLst/>
                <a:latin typeface="+mn-lt"/>
                <a:ea typeface="+mn-ea"/>
                <a:cs typeface="+mn-cs"/>
              </a:rPr>
              <a:t>perossidasi</a:t>
            </a:r>
            <a:r>
              <a:rPr lang="it-IT" sz="1200" kern="1200" dirty="0" smtClean="0">
                <a:solidFill>
                  <a:schemeClr val="tx1"/>
                </a:solidFill>
                <a:effectLst/>
                <a:latin typeface="+mn-lt"/>
                <a:ea typeface="+mn-ea"/>
                <a:cs typeface="+mn-cs"/>
              </a:rPr>
              <a:t>, uno degli enzimi più importanti per la difesa antiossidante dell'organismo.</a:t>
            </a:r>
          </a:p>
          <a:p>
            <a:pPr lvl="0"/>
            <a:r>
              <a:rPr lang="it-IT" sz="1200" kern="1200" dirty="0" smtClean="0">
                <a:solidFill>
                  <a:schemeClr val="tx1"/>
                </a:solidFill>
                <a:effectLst/>
                <a:latin typeface="+mn-lt"/>
                <a:ea typeface="+mn-ea"/>
                <a:cs typeface="+mn-cs"/>
              </a:rPr>
              <a:t>2. Riduce il livello di prostacicline nelle piastrine del sangue, favorendo così una migliore condizione dei vasi sanguigni.  </a:t>
            </a:r>
          </a:p>
          <a:p>
            <a:pPr lvl="0"/>
            <a:r>
              <a:rPr lang="it-IT" sz="1200" kern="1200" dirty="0" smtClean="0">
                <a:solidFill>
                  <a:schemeClr val="tx1"/>
                </a:solidFill>
                <a:effectLst/>
                <a:latin typeface="+mn-lt"/>
                <a:ea typeface="+mn-ea"/>
                <a:cs typeface="+mn-cs"/>
              </a:rPr>
              <a:t>3. Interviene nel metabolismo dello iodio e nella sintesi degli ormoni tiroidei T3 e T4. </a:t>
            </a:r>
          </a:p>
          <a:p>
            <a:pPr lvl="0"/>
            <a:r>
              <a:rPr lang="it-IT" sz="1200" kern="1200" dirty="0" smtClean="0">
                <a:solidFill>
                  <a:schemeClr val="tx1"/>
                </a:solidFill>
                <a:effectLst/>
                <a:latin typeface="+mn-lt"/>
                <a:ea typeface="+mn-ea"/>
                <a:cs typeface="+mn-cs"/>
              </a:rPr>
              <a:t>4. Interviene nella sintesi di ATP e di glicogeno. </a:t>
            </a:r>
          </a:p>
          <a:p>
            <a:pPr lvl="0"/>
            <a:r>
              <a:rPr lang="it-IT" sz="1200" kern="1200" dirty="0" smtClean="0">
                <a:solidFill>
                  <a:schemeClr val="tx1"/>
                </a:solidFill>
                <a:effectLst/>
                <a:latin typeface="+mn-lt"/>
                <a:ea typeface="+mn-ea"/>
                <a:cs typeface="+mn-cs"/>
              </a:rPr>
              <a:t>5. Fa parte della composizione delle proteine del tessuto muscolare, incluso quelle del miocardio.</a:t>
            </a:r>
          </a:p>
          <a:p>
            <a:pPr lvl="0"/>
            <a:r>
              <a:rPr lang="it-IT" sz="1200" kern="1200" dirty="0" smtClean="0">
                <a:solidFill>
                  <a:schemeClr val="tx1"/>
                </a:solidFill>
                <a:effectLst/>
                <a:latin typeface="+mn-lt"/>
                <a:ea typeface="+mn-ea"/>
                <a:cs typeface="+mn-cs"/>
              </a:rPr>
              <a:t>6. Ottimizza il trasporto delle sostanze nutritive e dell'ossigeno ai tessuti del muscolo cardiaco.  </a:t>
            </a:r>
          </a:p>
          <a:p>
            <a:pPr lvl="0"/>
            <a:r>
              <a:rPr lang="it-IT" sz="1200" kern="1200" dirty="0" smtClean="0">
                <a:solidFill>
                  <a:schemeClr val="tx1"/>
                </a:solidFill>
                <a:effectLst/>
                <a:latin typeface="+mn-lt"/>
                <a:ea typeface="+mn-ea"/>
                <a:cs typeface="+mn-cs"/>
              </a:rPr>
              <a:t>7. Ricopre una notevole importanza nella cura delle aritmie cardiache e nella prevenzione della morte cardiaca improvvisa. </a:t>
            </a:r>
          </a:p>
          <a:p>
            <a:pPr lvl="0"/>
            <a:r>
              <a:rPr lang="it-IT" sz="1200" kern="1200" dirty="0" smtClean="0">
                <a:solidFill>
                  <a:schemeClr val="tx1"/>
                </a:solidFill>
                <a:effectLst/>
                <a:latin typeface="+mn-lt"/>
                <a:ea typeface="+mn-ea"/>
                <a:cs typeface="+mn-cs"/>
              </a:rPr>
              <a:t>8. Il selenio è un antagonista naturale dei metalli pesanti (come il mercurio e il cadmio), contrastando attivamente la loro azione nociva sull’organismo.</a:t>
            </a:r>
          </a:p>
          <a:p>
            <a:pPr lvl="0"/>
            <a:r>
              <a:rPr lang="it-IT" sz="1200" kern="1200" dirty="0" smtClean="0">
                <a:solidFill>
                  <a:schemeClr val="tx1"/>
                </a:solidFill>
                <a:effectLst/>
                <a:latin typeface="+mn-lt"/>
                <a:ea typeface="+mn-ea"/>
                <a:cs typeface="+mn-cs"/>
              </a:rPr>
              <a:t>9. Le sue proprietà antinfiammatorie aiutano ad alleviare i sintomi dell'artrite reumatoide e dell'osteoartrosi. </a:t>
            </a:r>
          </a:p>
          <a:p>
            <a:pPr lvl="0"/>
            <a:r>
              <a:rPr lang="it-IT" sz="1200" kern="1200" dirty="0" smtClean="0">
                <a:solidFill>
                  <a:schemeClr val="tx1"/>
                </a:solidFill>
                <a:effectLst/>
                <a:latin typeface="+mn-lt"/>
                <a:ea typeface="+mn-ea"/>
                <a:cs typeface="+mn-cs"/>
              </a:rPr>
              <a:t>10. Regola la stabilità e la penetrabilità delle membrane cellulari, prevenendone il deterioramento.  </a:t>
            </a:r>
          </a:p>
          <a:p>
            <a:pPr lvl="0"/>
            <a:r>
              <a:rPr lang="it-IT" sz="1200" kern="1200" dirty="0" smtClean="0">
                <a:solidFill>
                  <a:schemeClr val="tx1"/>
                </a:solidFill>
                <a:effectLst/>
                <a:latin typeface="+mn-lt"/>
                <a:ea typeface="+mn-ea"/>
                <a:cs typeface="+mn-cs"/>
              </a:rPr>
              <a:t>11. Gioca un ruolo di notevole importanza nella salute del sistema immunitario. Il selenio condiziona la produzione delle principali cellule del sistema immunitario – i leucociti, i linfociti, gli anticorpi, i macrofagi e gli interferoni – rinforzando così le difese dell’organismo dai fattori avversi.  </a:t>
            </a:r>
          </a:p>
          <a:p>
            <a:pPr lvl="0"/>
            <a:r>
              <a:rPr lang="it-IT" sz="1200" kern="1200" dirty="0" smtClean="0">
                <a:solidFill>
                  <a:schemeClr val="tx1"/>
                </a:solidFill>
                <a:effectLst/>
                <a:latin typeface="+mn-lt"/>
                <a:ea typeface="+mn-ea"/>
                <a:cs typeface="+mn-cs"/>
              </a:rPr>
              <a:t>12. Utile nella prevenzione contro l’azione tossica di una serie agenti cancerogeni e accresce la resistenza dell’organismo alle radiazioni.   </a:t>
            </a:r>
          </a:p>
          <a:p>
            <a:pPr lvl="0"/>
            <a:r>
              <a:rPr lang="it-IT" sz="1200" kern="1200" dirty="0" smtClean="0">
                <a:solidFill>
                  <a:schemeClr val="tx1"/>
                </a:solidFill>
                <a:effectLst/>
                <a:latin typeface="+mn-lt"/>
                <a:ea typeface="+mn-ea"/>
                <a:cs typeface="+mn-cs"/>
              </a:rPr>
              <a:t>13</a:t>
            </a:r>
            <a:r>
              <a:rPr lang="it-IT" dirty="0" smtClean="0">
                <a:solidFill>
                  <a:srgbClr val="FF0000"/>
                </a:solidFill>
              </a:rPr>
              <a:t>. La</a:t>
            </a:r>
            <a:r>
              <a:rPr lang="it-IT" baseline="0" dirty="0" smtClean="0">
                <a:solidFill>
                  <a:srgbClr val="FF0000"/>
                </a:solidFill>
              </a:rPr>
              <a:t> componente </a:t>
            </a:r>
            <a:r>
              <a:rPr lang="it-IT" dirty="0" smtClean="0">
                <a:solidFill>
                  <a:srgbClr val="FF0000"/>
                </a:solidFill>
              </a:rPr>
              <a:t>di selenio degli ormoni sessuali </a:t>
            </a:r>
            <a:r>
              <a:rPr lang="it-IT" sz="1200" kern="1200" dirty="0" smtClean="0">
                <a:solidFill>
                  <a:schemeClr val="tx1"/>
                </a:solidFill>
                <a:effectLst/>
                <a:latin typeface="+mn-lt"/>
                <a:ea typeface="+mn-ea"/>
                <a:cs typeface="+mn-cs"/>
              </a:rPr>
              <a:t>è determinante per garantire la salute riproduttiva nell'uomo e nella donna.  </a:t>
            </a:r>
          </a:p>
          <a:p>
            <a:pPr lvl="0"/>
            <a:r>
              <a:rPr lang="it-IT" sz="1200" kern="1200" dirty="0" smtClean="0">
                <a:solidFill>
                  <a:schemeClr val="tx1"/>
                </a:solidFill>
                <a:effectLst/>
                <a:latin typeface="+mn-lt"/>
                <a:ea typeface="+mn-ea"/>
                <a:cs typeface="+mn-cs"/>
              </a:rPr>
              <a:t>14. È contenuto nella retina: livelli adeguati di questo microelemento favoriscono la conservazione della vista.  </a:t>
            </a:r>
          </a:p>
          <a:p>
            <a:r>
              <a:rPr lang="it-IT" sz="1200" kern="1200" dirty="0" smtClean="0">
                <a:solidFill>
                  <a:schemeClr val="tx1"/>
                </a:solidFill>
                <a:effectLst/>
                <a:latin typeface="+mn-lt"/>
                <a:ea typeface="+mn-ea"/>
                <a:cs typeface="+mn-cs"/>
              </a:rPr>
              <a:t>15. Previene l’invecchiamento precoce della pelle, migliora la sua elasticità, permette una riduzione della sintesi di melanina riducendo la pigmentazione della pelle. </a:t>
            </a:r>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DC77FD85-A1D3-4601-9EA7-72CF7844768C}" type="slidenum">
              <a:rPr lang="ru-RU" smtClean="0"/>
              <a:t>3</a:t>
            </a:fld>
            <a:endParaRPr lang="ru-RU"/>
          </a:p>
        </p:txBody>
      </p:sp>
    </p:spTree>
    <p:extLst>
      <p:ext uri="{BB962C8B-B14F-4D97-AF65-F5344CB8AC3E}">
        <p14:creationId xmlns:p14="http://schemas.microsoft.com/office/powerpoint/2010/main" val="1671245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L’apporto giornaliero di selenio all'organismo permette di mantenersi in salute ed evitare numerosi problemi. Il fabbisogno giornaliero per un adulto è di 75 </a:t>
            </a:r>
            <a:r>
              <a:rPr lang="it-IT" sz="1200" kern="1200" dirty="0" err="1" smtClean="0">
                <a:solidFill>
                  <a:schemeClr val="tx1"/>
                </a:solidFill>
                <a:effectLst/>
                <a:latin typeface="+mn-lt"/>
                <a:ea typeface="+mn-ea"/>
                <a:cs typeface="+mn-cs"/>
              </a:rPr>
              <a:t>μg</a:t>
            </a:r>
            <a:r>
              <a:rPr lang="it-IT" sz="1200" kern="1200" dirty="0" smtClean="0">
                <a:solidFill>
                  <a:schemeClr val="tx1"/>
                </a:solidFill>
                <a:effectLst/>
                <a:latin typeface="+mn-lt"/>
                <a:ea typeface="+mn-ea"/>
                <a:cs typeface="+mn-cs"/>
              </a:rPr>
              <a:t> per l’uomo e 55 </a:t>
            </a:r>
            <a:r>
              <a:rPr lang="it-IT" sz="1200" kern="1200" dirty="0" err="1" smtClean="0">
                <a:solidFill>
                  <a:schemeClr val="tx1"/>
                </a:solidFill>
                <a:effectLst/>
                <a:latin typeface="+mn-lt"/>
                <a:ea typeface="+mn-ea"/>
                <a:cs typeface="+mn-cs"/>
              </a:rPr>
              <a:t>μg</a:t>
            </a:r>
            <a:r>
              <a:rPr lang="it-IT" sz="1200" kern="1200" dirty="0" smtClean="0">
                <a:solidFill>
                  <a:schemeClr val="tx1"/>
                </a:solidFill>
                <a:effectLst/>
                <a:latin typeface="+mn-lt"/>
                <a:ea typeface="+mn-ea"/>
                <a:cs typeface="+mn-cs"/>
              </a:rPr>
              <a:t> per la donna. Mentre si incorre in una carenza di selenio se la dose giornaliera non supera 0,05 mg/die. </a:t>
            </a:r>
          </a:p>
          <a:p>
            <a:endParaRPr lang="ru-RU" dirty="0"/>
          </a:p>
        </p:txBody>
      </p:sp>
      <p:sp>
        <p:nvSpPr>
          <p:cNvPr id="4" name="Номер слайда 3"/>
          <p:cNvSpPr>
            <a:spLocks noGrp="1"/>
          </p:cNvSpPr>
          <p:nvPr>
            <p:ph type="sldNum" sz="quarter" idx="10"/>
          </p:nvPr>
        </p:nvSpPr>
        <p:spPr/>
        <p:txBody>
          <a:bodyPr/>
          <a:lstStyle/>
          <a:p>
            <a:fld id="{DC77FD85-A1D3-4601-9EA7-72CF7844768C}" type="slidenum">
              <a:rPr lang="ru-RU" smtClean="0"/>
              <a:t>4</a:t>
            </a:fld>
            <a:endParaRPr lang="ru-RU"/>
          </a:p>
        </p:txBody>
      </p:sp>
    </p:spTree>
    <p:extLst>
      <p:ext uri="{BB962C8B-B14F-4D97-AF65-F5344CB8AC3E}">
        <p14:creationId xmlns:p14="http://schemas.microsoft.com/office/powerpoint/2010/main" val="214228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Le fonti vegetali di selenio più ricche sono la morinda, i cui frutti esotici sono caratterizzati da un particolare odore di formaggio, e la </a:t>
            </a:r>
            <a:r>
              <a:rPr lang="it-IT" sz="1200" kern="1200" dirty="0" err="1" smtClean="0">
                <a:solidFill>
                  <a:schemeClr val="tx1"/>
                </a:solidFill>
                <a:effectLst/>
                <a:latin typeface="+mn-lt"/>
                <a:ea typeface="+mn-ea"/>
                <a:cs typeface="+mn-cs"/>
              </a:rPr>
              <a:t>neptunia</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oraclea</a:t>
            </a:r>
            <a:r>
              <a:rPr lang="it-IT" sz="1200" kern="1200" dirty="0" smtClean="0">
                <a:solidFill>
                  <a:schemeClr val="tx1"/>
                </a:solidFill>
                <a:effectLst/>
                <a:latin typeface="+mn-lt"/>
                <a:ea typeface="+mn-ea"/>
                <a:cs typeface="+mn-cs"/>
              </a:rPr>
              <a:t>. Il noni contiene 1141 mg di selenio per kg di parte edibile, la </a:t>
            </a:r>
            <a:r>
              <a:rPr lang="it-IT" sz="1200" kern="1200" dirty="0" err="1" smtClean="0">
                <a:solidFill>
                  <a:schemeClr val="tx1"/>
                </a:solidFill>
                <a:effectLst/>
                <a:latin typeface="+mn-lt"/>
                <a:ea typeface="+mn-ea"/>
                <a:cs typeface="+mn-cs"/>
              </a:rPr>
              <a:t>neptunia</a:t>
            </a:r>
            <a:r>
              <a:rPr lang="it-IT" sz="1200" kern="1200" dirty="0" smtClean="0">
                <a:solidFill>
                  <a:schemeClr val="tx1"/>
                </a:solidFill>
                <a:effectLst/>
                <a:latin typeface="+mn-lt"/>
                <a:ea typeface="+mn-ea"/>
                <a:cs typeface="+mn-cs"/>
              </a:rPr>
              <a:t> addirittura 4334 mg per kg.  </a:t>
            </a:r>
          </a:p>
          <a:p>
            <a:r>
              <a:rPr lang="it-IT" sz="1200" kern="1200" dirty="0" smtClean="0">
                <a:solidFill>
                  <a:schemeClr val="tx1"/>
                </a:solidFill>
                <a:effectLst/>
                <a:latin typeface="+mn-lt"/>
                <a:ea typeface="+mn-ea"/>
                <a:cs typeface="+mn-cs"/>
              </a:rPr>
              <a:t>Sono ricchi di selenio anche carne, pesce, frutti di mare, cereali e legumi, alghe, latticini, noci e ortaggi. È presente soprattutto (80%) nel mais, nel grano e nella soia, dove entra a far parte di un certo numero di proteine. Fra l'altro il trattamento termico che gli alimenti subiscono durante la preparazione delle pietanze non influisce in alcun modo su questo microelemento. </a:t>
            </a:r>
          </a:p>
          <a:p>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Il selenio si ottiene esclusivamente attraverso l'alimentazione poiché l'organismo non è in grado di sintetizzarlo, come accade per molti altri minerali.</a:t>
            </a:r>
            <a:endParaRPr lang="ru-RU" dirty="0"/>
          </a:p>
        </p:txBody>
      </p:sp>
      <p:sp>
        <p:nvSpPr>
          <p:cNvPr id="4" name="Номер слайда 3"/>
          <p:cNvSpPr>
            <a:spLocks noGrp="1"/>
          </p:cNvSpPr>
          <p:nvPr>
            <p:ph type="sldNum" sz="quarter" idx="10"/>
          </p:nvPr>
        </p:nvSpPr>
        <p:spPr/>
        <p:txBody>
          <a:bodyPr/>
          <a:lstStyle/>
          <a:p>
            <a:fld id="{DC77FD85-A1D3-4601-9EA7-72CF7844768C}" type="slidenum">
              <a:rPr lang="ru-RU" smtClean="0"/>
              <a:t>5</a:t>
            </a:fld>
            <a:endParaRPr lang="ru-RU"/>
          </a:p>
        </p:txBody>
      </p:sp>
    </p:spTree>
    <p:extLst>
      <p:ext uri="{BB962C8B-B14F-4D97-AF65-F5344CB8AC3E}">
        <p14:creationId xmlns:p14="http://schemas.microsoft.com/office/powerpoint/2010/main" val="168202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b="1" kern="1200" dirty="0" smtClean="0">
                <a:solidFill>
                  <a:schemeClr val="tx1"/>
                </a:solidFill>
                <a:effectLst/>
                <a:latin typeface="+mn-lt"/>
                <a:ea typeface="+mn-ea"/>
                <a:cs typeface="+mn-cs"/>
              </a:rPr>
              <a:t>La carenza di selenio nell’organismo può portare a:</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Malattia di </a:t>
            </a:r>
            <a:r>
              <a:rPr lang="it-IT" sz="1200" kern="1200" dirty="0" err="1" smtClean="0">
                <a:solidFill>
                  <a:schemeClr val="tx1"/>
                </a:solidFill>
                <a:effectLst/>
                <a:latin typeface="+mn-lt"/>
                <a:ea typeface="+mn-ea"/>
                <a:cs typeface="+mn-cs"/>
              </a:rPr>
              <a:t>Kashin</a:t>
            </a:r>
            <a:r>
              <a:rPr lang="it-IT" sz="1200" kern="1200" dirty="0" smtClean="0">
                <a:solidFill>
                  <a:schemeClr val="tx1"/>
                </a:solidFill>
                <a:effectLst/>
                <a:latin typeface="+mn-lt"/>
                <a:ea typeface="+mn-ea"/>
                <a:cs typeface="+mn-cs"/>
              </a:rPr>
              <a:t>-Beck (una forma di osteoartrite che causa malformazioni).  </a:t>
            </a:r>
          </a:p>
          <a:p>
            <a:r>
              <a:rPr lang="it-IT" sz="1200" kern="1200" dirty="0" smtClean="0">
                <a:solidFill>
                  <a:schemeClr val="tx1"/>
                </a:solidFill>
                <a:effectLst/>
                <a:latin typeface="+mn-lt"/>
                <a:ea typeface="+mn-ea"/>
                <a:cs typeface="+mn-cs"/>
              </a:rPr>
              <a:t>Malattia </a:t>
            </a:r>
            <a:r>
              <a:rPr lang="it-IT" sz="1200" kern="1200" dirty="0" err="1" smtClean="0">
                <a:solidFill>
                  <a:schemeClr val="tx1"/>
                </a:solidFill>
                <a:effectLst/>
                <a:latin typeface="+mn-lt"/>
                <a:ea typeface="+mn-ea"/>
                <a:cs typeface="+mn-cs"/>
              </a:rPr>
              <a:t>Keshan</a:t>
            </a:r>
            <a:r>
              <a:rPr lang="it-IT" sz="1200" kern="1200" dirty="0" smtClean="0">
                <a:solidFill>
                  <a:schemeClr val="tx1"/>
                </a:solidFill>
                <a:effectLst/>
                <a:latin typeface="+mn-lt"/>
                <a:ea typeface="+mn-ea"/>
                <a:cs typeface="+mn-cs"/>
              </a:rPr>
              <a:t> (colpisce il cuore, il fegato e i muscoli scheletrici). </a:t>
            </a:r>
          </a:p>
          <a:p>
            <a:r>
              <a:rPr lang="it-IT" sz="1200" kern="1200" dirty="0" smtClean="0">
                <a:solidFill>
                  <a:schemeClr val="tx1"/>
                </a:solidFill>
                <a:effectLst/>
                <a:latin typeface="+mn-lt"/>
                <a:ea typeface="+mn-ea"/>
                <a:cs typeface="+mn-cs"/>
              </a:rPr>
              <a:t>Atonia muscolare.  </a:t>
            </a:r>
          </a:p>
          <a:p>
            <a:r>
              <a:rPr lang="it-IT" sz="1200" kern="1200" dirty="0" smtClean="0">
                <a:solidFill>
                  <a:schemeClr val="tx1"/>
                </a:solidFill>
                <a:effectLst/>
                <a:latin typeface="+mn-lt"/>
                <a:ea typeface="+mn-ea"/>
                <a:cs typeface="+mn-cs"/>
              </a:rPr>
              <a:t>Dermatite, eczema. </a:t>
            </a:r>
          </a:p>
          <a:p>
            <a:r>
              <a:rPr lang="it-IT" sz="1200" kern="1200" dirty="0" smtClean="0">
                <a:solidFill>
                  <a:schemeClr val="tx1"/>
                </a:solidFill>
                <a:effectLst/>
                <a:latin typeface="+mn-lt"/>
                <a:ea typeface="+mn-ea"/>
                <a:cs typeface="+mn-cs"/>
              </a:rPr>
              <a:t>Disturbi della crescita e caduta dei capelli. </a:t>
            </a:r>
          </a:p>
          <a:p>
            <a:r>
              <a:rPr lang="it-IT" sz="1200" kern="1200" dirty="0" smtClean="0">
                <a:solidFill>
                  <a:schemeClr val="tx1"/>
                </a:solidFill>
                <a:effectLst/>
                <a:latin typeface="+mn-lt"/>
                <a:ea typeface="+mn-ea"/>
                <a:cs typeface="+mn-cs"/>
              </a:rPr>
              <a:t>Unghie distrofiche.  </a:t>
            </a:r>
          </a:p>
          <a:p>
            <a:r>
              <a:rPr lang="it-IT" sz="1200" kern="1200" dirty="0" smtClean="0">
                <a:solidFill>
                  <a:schemeClr val="tx1"/>
                </a:solidFill>
                <a:effectLst/>
                <a:latin typeface="+mn-lt"/>
                <a:ea typeface="+mn-ea"/>
                <a:cs typeface="+mn-cs"/>
              </a:rPr>
              <a:t>Abbassamento delle difese immunitarie.  </a:t>
            </a:r>
          </a:p>
          <a:p>
            <a:r>
              <a:rPr lang="it-IT" sz="1200" kern="1200" dirty="0" smtClean="0">
                <a:solidFill>
                  <a:schemeClr val="tx1"/>
                </a:solidFill>
                <a:effectLst/>
                <a:latin typeface="+mn-lt"/>
                <a:ea typeface="+mn-ea"/>
                <a:cs typeface="+mn-cs"/>
              </a:rPr>
              <a:t>Alterazioni funzionali del fegato. </a:t>
            </a:r>
          </a:p>
          <a:p>
            <a:r>
              <a:rPr lang="it-IT" sz="1200" kern="1200" dirty="0" smtClean="0">
                <a:solidFill>
                  <a:schemeClr val="tx1"/>
                </a:solidFill>
                <a:effectLst/>
                <a:latin typeface="+mn-lt"/>
                <a:ea typeface="+mn-ea"/>
                <a:cs typeface="+mn-cs"/>
              </a:rPr>
              <a:t>Malattie dell’occhio (cataratta).  </a:t>
            </a:r>
          </a:p>
          <a:p>
            <a:r>
              <a:rPr lang="it-IT" sz="1200" kern="1200" dirty="0" smtClean="0">
                <a:solidFill>
                  <a:schemeClr val="tx1"/>
                </a:solidFill>
                <a:effectLst/>
                <a:latin typeface="+mn-lt"/>
                <a:ea typeface="+mn-ea"/>
                <a:cs typeface="+mn-cs"/>
              </a:rPr>
              <a:t>Insufficienza dell’apparato riproduttore (soprattutto sterilità maschile).  </a:t>
            </a:r>
          </a:p>
          <a:p>
            <a:r>
              <a:rPr lang="it-IT" sz="1200" kern="1200" dirty="0" smtClean="0">
                <a:solidFill>
                  <a:schemeClr val="tx1"/>
                </a:solidFill>
                <a:effectLst/>
                <a:latin typeface="+mn-lt"/>
                <a:ea typeface="+mn-ea"/>
                <a:cs typeface="+mn-cs"/>
              </a:rPr>
              <a:t>Nel bambino e nell’adolescente - ritardo di crescita e pubertà ritardata. </a:t>
            </a:r>
          </a:p>
          <a:p>
            <a:r>
              <a:rPr lang="it-IT" sz="1200" kern="1200" dirty="0" smtClean="0">
                <a:solidFill>
                  <a:schemeClr val="tx1"/>
                </a:solidFill>
                <a:effectLst/>
                <a:latin typeface="+mn-lt"/>
                <a:ea typeface="+mn-ea"/>
                <a:cs typeface="+mn-cs"/>
              </a:rPr>
              <a:t>Pelle secca e irritata, acne nel viso. </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DC77FD85-A1D3-4601-9EA7-72CF7844768C}" type="slidenum">
              <a:rPr lang="ru-RU" smtClean="0"/>
              <a:t>6</a:t>
            </a:fld>
            <a:endParaRPr lang="ru-RU"/>
          </a:p>
        </p:txBody>
      </p:sp>
    </p:spTree>
    <p:extLst>
      <p:ext uri="{BB962C8B-B14F-4D97-AF65-F5344CB8AC3E}">
        <p14:creationId xmlns:p14="http://schemas.microsoft.com/office/powerpoint/2010/main" val="426462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b="1" kern="1200" dirty="0" smtClean="0">
                <a:solidFill>
                  <a:schemeClr val="tx1"/>
                </a:solidFill>
                <a:effectLst/>
                <a:latin typeface="+mn-lt"/>
                <a:ea typeface="+mn-ea"/>
                <a:cs typeface="+mn-cs"/>
              </a:rPr>
              <a:t>Integratore alimentare di selenio </a:t>
            </a:r>
            <a:r>
              <a:rPr lang="it-IT" sz="1200" kern="1200" dirty="0" smtClean="0">
                <a:solidFill>
                  <a:schemeClr val="tx1"/>
                </a:solidFill>
                <a:effectLst/>
                <a:latin typeface="+mn-lt"/>
                <a:ea typeface="+mn-ea"/>
                <a:cs typeface="+mn-cs"/>
              </a:rPr>
              <a:t>(</a:t>
            </a:r>
            <a:r>
              <a:rPr lang="it-IT" sz="1200" kern="1200" dirty="0" err="1" smtClean="0">
                <a:solidFill>
                  <a:schemeClr val="tx1"/>
                </a:solidFill>
                <a:effectLst/>
                <a:latin typeface="+mn-lt"/>
                <a:ea typeface="+mn-ea"/>
                <a:cs typeface="+mn-cs"/>
              </a:rPr>
              <a:t>Selenium</a:t>
            </a:r>
            <a:r>
              <a:rPr lang="it-IT" sz="1200" kern="1200" dirty="0" smtClean="0">
                <a:solidFill>
                  <a:schemeClr val="tx1"/>
                </a:solidFill>
                <a:effectLst/>
                <a:latin typeface="+mn-lt"/>
                <a:ea typeface="+mn-ea"/>
                <a:cs typeface="+mn-cs"/>
              </a:rPr>
              <a:t>) in capsule vegetali</a:t>
            </a:r>
          </a:p>
          <a:p>
            <a:r>
              <a:rPr lang="it-IT" sz="1200" b="1" kern="1200" dirty="0" smtClean="0">
                <a:solidFill>
                  <a:schemeClr val="tx1"/>
                </a:solidFill>
                <a:effectLst/>
                <a:latin typeface="+mn-lt"/>
                <a:ea typeface="+mn-ea"/>
                <a:cs typeface="+mn-cs"/>
              </a:rPr>
              <a:t>Composizione:</a:t>
            </a:r>
            <a:r>
              <a:rPr lang="it-IT" sz="1200" kern="1200" dirty="0" smtClean="0">
                <a:solidFill>
                  <a:schemeClr val="tx1"/>
                </a:solidFill>
                <a:effectLst/>
                <a:latin typeface="+mn-lt"/>
                <a:ea typeface="+mn-ea"/>
                <a:cs typeface="+mn-cs"/>
              </a:rPr>
              <a:t> L-seleniometionina, vitamina C, sostanze ausiliarie (farina di riso, ipromellosa, acqua).  </a:t>
            </a:r>
          </a:p>
          <a:p>
            <a:r>
              <a:rPr lang="ru-RU"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1 capsula contiene 75 </a:t>
            </a:r>
            <a:r>
              <a:rPr lang="it-IT" sz="1200" kern="1200" dirty="0" err="1" smtClean="0">
                <a:solidFill>
                  <a:schemeClr val="tx1"/>
                </a:solidFill>
                <a:effectLst/>
                <a:latin typeface="+mn-lt"/>
                <a:ea typeface="+mn-ea"/>
                <a:cs typeface="+mn-cs"/>
              </a:rPr>
              <a:t>μg</a:t>
            </a:r>
            <a:r>
              <a:rPr lang="it-IT" sz="1200" kern="1200" dirty="0" smtClean="0">
                <a:solidFill>
                  <a:schemeClr val="tx1"/>
                </a:solidFill>
                <a:effectLst/>
                <a:latin typeface="+mn-lt"/>
                <a:ea typeface="+mn-ea"/>
                <a:cs typeface="+mn-cs"/>
              </a:rPr>
              <a:t> di selenio, il 107% della RDA  e 75 mg di vitamina C, il 125% della RDA.  </a:t>
            </a:r>
          </a:p>
          <a:p>
            <a:r>
              <a:rPr lang="ru-RU"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Questo integratore contiene due potentissimi antiossidanti – la vitamina C e il selenio, che difendono l'organismo dall'invecchiamento precoce.</a:t>
            </a:r>
            <a:r>
              <a:rPr lang="ru-RU" sz="1200" b="0" kern="1200" dirty="0" smtClean="0">
                <a:solidFill>
                  <a:schemeClr val="tx1"/>
                </a:solidFill>
                <a:effectLst/>
                <a:latin typeface="+mn-lt"/>
                <a:ea typeface="+mn-ea"/>
                <a:cs typeface="+mn-cs"/>
              </a:rPr>
              <a:t> </a:t>
            </a:r>
          </a:p>
          <a:p>
            <a:r>
              <a:rPr lang="ru-RU" sz="1200" b="0" kern="1200" dirty="0" smtClean="0">
                <a:solidFill>
                  <a:schemeClr val="tx1"/>
                </a:solidFill>
                <a:effectLst/>
                <a:latin typeface="+mn-lt"/>
                <a:ea typeface="+mn-ea"/>
                <a:cs typeface="+mn-cs"/>
              </a:rPr>
              <a:t> </a:t>
            </a:r>
          </a:p>
          <a:p>
            <a:pPr marL="0" indent="0">
              <a:buFont typeface="Arial" panose="020B0604020202020204" pitchFamily="34" charset="0"/>
              <a:buNone/>
            </a:pPr>
            <a:r>
              <a:rPr lang="it-IT" sz="1200" kern="1200" dirty="0" smtClean="0">
                <a:solidFill>
                  <a:schemeClr val="tx1"/>
                </a:solidFill>
                <a:effectLst/>
                <a:latin typeface="+mn-lt"/>
                <a:ea typeface="+mn-ea"/>
                <a:cs typeface="+mn-cs"/>
              </a:rPr>
              <a:t>Gli effetti benefici di questo prodotto: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assicura il regolare funzionamento dell'apparato cardio vascolare, del sistema immunitario e di altri apparati;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contribuisce alla prevenzione dell’ipotiroidismo;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permette il rallentamento del processo di invecchiamento cellulare;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contribuisce a mantenere in buono stato di salute le pelle, i capelli e le unghie.</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DC77FD85-A1D3-4601-9EA7-72CF7844768C}" type="slidenum">
              <a:rPr lang="ru-RU" smtClean="0"/>
              <a:t>7</a:t>
            </a:fld>
            <a:endParaRPr lang="ru-RU"/>
          </a:p>
        </p:txBody>
      </p:sp>
    </p:spTree>
    <p:extLst>
      <p:ext uri="{BB962C8B-B14F-4D97-AF65-F5344CB8AC3E}">
        <p14:creationId xmlns:p14="http://schemas.microsoft.com/office/powerpoint/2010/main" val="3360105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Negli ultimi tempi la medicina ha appurato che tra le moltissime sostanze antiossidanti contenute nei cibi e capaci di rafforzare le naturali difese dell'organismo dall’invecchiamento e dalla malattia, ricoprono una fondamentale importanza soprattutto il selenio e le vitamine C, E ed A.  </a:t>
            </a:r>
          </a:p>
          <a:p>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L’acido ascorbico rientra nella prima linea difensiva dell'organismo contro i radicali più aggressivi, quelli che causano stress ossidativo e distruzione cellulare. In particolare, la vitamina C va a catturare i radicali liberi prima che essi attacchino le membrane cellulari, impedendo loro di danneggiare le cellule. Proprio per tale ragione il suo ruolo è considerato fondamentale nella difesa antiossidante delle cellule cerebrali. </a:t>
            </a:r>
          </a:p>
          <a:p>
            <a:r>
              <a:rPr lang="it-IT" sz="1200" kern="1200" dirty="0" smtClean="0">
                <a:solidFill>
                  <a:schemeClr val="tx1"/>
                </a:solidFill>
                <a:effectLst/>
                <a:latin typeface="+mn-lt"/>
                <a:ea typeface="+mn-ea"/>
                <a:cs typeface="+mn-cs"/>
              </a:rPr>
              <a:t>L’acido ascorbico difende le lipoproteine (colesterolo) a bassa densità evitando che si ossidino; così facendo evitano che il colesterolo ossidato si depositi sulle pareti vascolari causandone l'occlusione e danneggiandole.  </a:t>
            </a:r>
          </a:p>
          <a:p>
            <a:r>
              <a:rPr lang="it-IT" sz="1200" kern="1200" dirty="0" smtClean="0">
                <a:solidFill>
                  <a:schemeClr val="tx1"/>
                </a:solidFill>
                <a:effectLst/>
                <a:latin typeface="+mn-lt"/>
                <a:ea typeface="+mn-ea"/>
                <a:cs typeface="+mn-cs"/>
              </a:rPr>
              <a:t>Si è accertato che la vitamina C svolge un ruolo nel potenziamento delle difese immunitarie e nella difesa dell'organismo dalle infezioni virali.  </a:t>
            </a:r>
          </a:p>
          <a:p>
            <a:r>
              <a:rPr lang="it-IT" sz="1200" kern="1200" dirty="0" smtClean="0">
                <a:solidFill>
                  <a:schemeClr val="tx1"/>
                </a:solidFill>
                <a:effectLst/>
                <a:latin typeface="+mn-lt"/>
                <a:ea typeface="+mn-ea"/>
                <a:cs typeface="+mn-cs"/>
              </a:rPr>
              <a:t>Inoltre la vitamina C difende le cellule della retina dall’ossidazione svolgendo una prevenzione della cataratta. Ma l’efficacia antiossidante dell'acido ascorbico si manifesta in proporzioni accettabile in presenza, nei tessuti dell'occhio, di altri antiossidanti: la vitamina E </a:t>
            </a:r>
            <a:r>
              <a:rPr lang="it-IT" sz="1200" kern="1200" dirty="0" err="1" smtClean="0">
                <a:solidFill>
                  <a:schemeClr val="tx1"/>
                </a:solidFill>
                <a:effectLst/>
                <a:latin typeface="+mn-lt"/>
                <a:ea typeface="+mn-ea"/>
                <a:cs typeface="+mn-cs"/>
              </a:rPr>
              <a:t>e</a:t>
            </a:r>
            <a:r>
              <a:rPr lang="it-IT" sz="1200" kern="1200" dirty="0" smtClean="0">
                <a:solidFill>
                  <a:schemeClr val="tx1"/>
                </a:solidFill>
                <a:effectLst/>
                <a:latin typeface="+mn-lt"/>
                <a:ea typeface="+mn-ea"/>
                <a:cs typeface="+mn-cs"/>
              </a:rPr>
              <a:t> il glutatione.  </a:t>
            </a:r>
          </a:p>
          <a:p>
            <a:r>
              <a:rPr lang="it-IT" sz="1200" kern="1200" dirty="0" smtClean="0">
                <a:solidFill>
                  <a:schemeClr val="tx1"/>
                </a:solidFill>
                <a:effectLst/>
                <a:latin typeface="+mn-lt"/>
                <a:ea typeface="+mn-ea"/>
                <a:cs typeface="+mn-cs"/>
              </a:rPr>
              <a:t>Non bisogna inoltre dimenticare il ruolo della vitamina C nella formazione della proteina collagene e dell'elastina. Per questa ragione è importantissima per il rinnovamento del tessuto articolare e per mantenere in salute muscoli e articolazioni.  </a:t>
            </a:r>
          </a:p>
          <a:p>
            <a:endParaRPr lang="ru-RU" dirty="0"/>
          </a:p>
        </p:txBody>
      </p:sp>
      <p:sp>
        <p:nvSpPr>
          <p:cNvPr id="4" name="Номер слайда 3"/>
          <p:cNvSpPr>
            <a:spLocks noGrp="1"/>
          </p:cNvSpPr>
          <p:nvPr>
            <p:ph type="sldNum" sz="quarter" idx="10"/>
          </p:nvPr>
        </p:nvSpPr>
        <p:spPr/>
        <p:txBody>
          <a:bodyPr/>
          <a:lstStyle/>
          <a:p>
            <a:fld id="{DC77FD85-A1D3-4601-9EA7-72CF7844768C}" type="slidenum">
              <a:rPr lang="ru-RU" smtClean="0"/>
              <a:t>8</a:t>
            </a:fld>
            <a:endParaRPr lang="ru-RU"/>
          </a:p>
        </p:txBody>
      </p:sp>
    </p:spTree>
    <p:extLst>
      <p:ext uri="{BB962C8B-B14F-4D97-AF65-F5344CB8AC3E}">
        <p14:creationId xmlns:p14="http://schemas.microsoft.com/office/powerpoint/2010/main" val="309807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it-IT" sz="1200" kern="1200" dirty="0" smtClean="0">
                <a:solidFill>
                  <a:schemeClr val="tx1"/>
                </a:solidFill>
                <a:effectLst/>
                <a:latin typeface="+mn-lt"/>
                <a:ea typeface="+mn-ea"/>
                <a:cs typeface="+mn-cs"/>
              </a:rPr>
              <a:t>in presenza di diversi problemi cardiaci (aritmie, insufficienza cardiaca) </a:t>
            </a:r>
          </a:p>
          <a:p>
            <a:pPr marL="171450" indent="-171450">
              <a:buFont typeface="Arial" panose="020B0604020202020204" pitchFamily="34" charset="0"/>
              <a:buChar char="•"/>
            </a:pPr>
            <a:r>
              <a:rPr lang="it-IT" sz="1200" kern="1200" dirty="0" smtClean="0">
                <a:solidFill>
                  <a:schemeClr val="tx1"/>
                </a:solidFill>
                <a:effectLst/>
                <a:latin typeface="+mn-lt"/>
                <a:ea typeface="+mn-ea"/>
                <a:cs typeface="+mn-cs"/>
              </a:rPr>
              <a:t>nel periodo della riabilitazione dopo un infarto o un ictus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disfunzioni del fegato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cali immunitari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cicatrizzazione di ferite a seguito di traumi, tagli o ulcere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diversi tipi di alterazione della vista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comparsa di problemi cutanei (acne, dermatiti)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disfunzioni dell'apparato riproduttore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intossicazione dell’organismo (soprattutto chi lavora in ambienti inquinati)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riduzione dell’efficienza fisica e intellettiva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DC77FD85-A1D3-4601-9EA7-72CF7844768C}" type="slidenum">
              <a:rPr lang="ru-RU" smtClean="0"/>
              <a:t>9</a:t>
            </a:fld>
            <a:endParaRPr lang="ru-RU"/>
          </a:p>
        </p:txBody>
      </p:sp>
    </p:spTree>
    <p:extLst>
      <p:ext uri="{BB962C8B-B14F-4D97-AF65-F5344CB8AC3E}">
        <p14:creationId xmlns:p14="http://schemas.microsoft.com/office/powerpoint/2010/main" val="2689560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C0CF67-2836-477C-BB17-ACC9E744A1BB}" type="datetimeFigureOut">
              <a:rPr lang="ru-RU" smtClean="0"/>
              <a:t>24.10.2018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1811179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C0CF67-2836-477C-BB17-ACC9E744A1BB}" type="datetimeFigureOut">
              <a:rPr lang="ru-RU" smtClean="0"/>
              <a:t>24.10.2018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354750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C0CF67-2836-477C-BB17-ACC9E744A1BB}" type="datetimeFigureOut">
              <a:rPr lang="ru-RU" smtClean="0"/>
              <a:t>24.10.2018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393559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C0CF67-2836-477C-BB17-ACC9E744A1BB}" type="datetimeFigureOut">
              <a:rPr lang="ru-RU" smtClean="0"/>
              <a:t>24.10.2018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2244996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C0CF67-2836-477C-BB17-ACC9E744A1BB}" type="datetimeFigureOut">
              <a:rPr lang="ru-RU" smtClean="0"/>
              <a:t>24.10.2018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2435002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C0CF67-2836-477C-BB17-ACC9E744A1BB}" type="datetimeFigureOut">
              <a:rPr lang="ru-RU" smtClean="0"/>
              <a:t>24.10.2018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1070250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C0CF67-2836-477C-BB17-ACC9E744A1BB}" type="datetimeFigureOut">
              <a:rPr lang="ru-RU" smtClean="0"/>
              <a:t>24.10.2018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3058008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C0CF67-2836-477C-BB17-ACC9E744A1BB}" type="datetimeFigureOut">
              <a:rPr lang="ru-RU" smtClean="0"/>
              <a:t>24.10.2018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4042450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C0CF67-2836-477C-BB17-ACC9E744A1BB}" type="datetimeFigureOut">
              <a:rPr lang="ru-RU" smtClean="0"/>
              <a:t>24.10.2018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4160564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C0CF67-2836-477C-BB17-ACC9E744A1BB}" type="datetimeFigureOut">
              <a:rPr lang="ru-RU" smtClean="0"/>
              <a:t>24.10.2018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665862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C0CF67-2836-477C-BB17-ACC9E744A1BB}" type="datetimeFigureOut">
              <a:rPr lang="ru-RU" smtClean="0"/>
              <a:t>24.10.2018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61544D-E020-4853-B88E-9E7003881F99}" type="slidenum">
              <a:rPr lang="ru-RU" smtClean="0"/>
              <a:t>‹#›</a:t>
            </a:fld>
            <a:endParaRPr lang="ru-RU"/>
          </a:p>
        </p:txBody>
      </p:sp>
    </p:spTree>
    <p:extLst>
      <p:ext uri="{BB962C8B-B14F-4D97-AF65-F5344CB8AC3E}">
        <p14:creationId xmlns:p14="http://schemas.microsoft.com/office/powerpoint/2010/main" val="170694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0CF67-2836-477C-BB17-ACC9E744A1BB}" type="datetimeFigureOut">
              <a:rPr lang="ru-RU" smtClean="0"/>
              <a:t>24.10.2018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1544D-E020-4853-B88E-9E7003881F99}" type="slidenum">
              <a:rPr lang="ru-RU" smtClean="0"/>
              <a:t>‹#›</a:t>
            </a:fld>
            <a:endParaRPr lang="ru-RU"/>
          </a:p>
        </p:txBody>
      </p:sp>
    </p:spTree>
    <p:extLst>
      <p:ext uri="{BB962C8B-B14F-4D97-AF65-F5344CB8AC3E}">
        <p14:creationId xmlns:p14="http://schemas.microsoft.com/office/powerpoint/2010/main" val="4091712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emf"/><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Изображение 8" descr="b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6" name="Заголовок 1"/>
          <p:cNvSpPr txBox="1">
            <a:spLocks/>
          </p:cNvSpPr>
          <p:nvPr/>
        </p:nvSpPr>
        <p:spPr>
          <a:xfrm>
            <a:off x="1609328" y="2780928"/>
            <a:ext cx="6059016"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9000" dirty="0" err="1" smtClean="0">
                <a:solidFill>
                  <a:schemeClr val="bg1"/>
                </a:solidFill>
                <a:latin typeface="Arial"/>
                <a:cs typeface="Arial"/>
              </a:rPr>
              <a:t>Selenium</a:t>
            </a:r>
            <a:endParaRPr lang="ru-RU" sz="9000" dirty="0">
              <a:solidFill>
                <a:schemeClr val="bg1"/>
              </a:solidFill>
              <a:latin typeface="Arial"/>
              <a:cs typeface="Arial"/>
            </a:endParaRPr>
          </a:p>
        </p:txBody>
      </p:sp>
      <p:sp>
        <p:nvSpPr>
          <p:cNvPr id="7" name="Заголовок 1"/>
          <p:cNvSpPr txBox="1">
            <a:spLocks/>
          </p:cNvSpPr>
          <p:nvPr/>
        </p:nvSpPr>
        <p:spPr>
          <a:xfrm>
            <a:off x="750404" y="4075929"/>
            <a:ext cx="7776864"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000" dirty="0">
                <a:solidFill>
                  <a:schemeClr val="bg1">
                    <a:lumMod val="95000"/>
                  </a:schemeClr>
                </a:solidFill>
                <a:latin typeface="Arial" panose="020B0604020202020204" pitchFamily="34" charset="0"/>
                <a:cs typeface="Arial" panose="020B0604020202020204" pitchFamily="34" charset="0"/>
              </a:rPr>
              <a:t>Il minerale della bellezza e della giovinezza</a:t>
            </a:r>
          </a:p>
        </p:txBody>
      </p:sp>
      <p:pic>
        <p:nvPicPr>
          <p:cNvPr id="8" name="Изображение 7" descr="cci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885860"/>
            <a:ext cx="1512168" cy="1032115"/>
          </a:xfrm>
          <a:prstGeom prst="rect">
            <a:avLst/>
          </a:prstGeom>
        </p:spPr>
      </p:pic>
    </p:spTree>
    <p:extLst>
      <p:ext uri="{BB962C8B-B14F-4D97-AF65-F5344CB8AC3E}">
        <p14:creationId xmlns:p14="http://schemas.microsoft.com/office/powerpoint/2010/main" val="2466935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609328" y="2420888"/>
            <a:ext cx="6059016"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9000" dirty="0" err="1" smtClean="0">
                <a:solidFill>
                  <a:srgbClr val="0057AE"/>
                </a:solidFill>
                <a:latin typeface="Arial"/>
                <a:cs typeface="Arial"/>
              </a:rPr>
              <a:t>Selenium</a:t>
            </a:r>
            <a:endParaRPr lang="ru-RU" sz="9000" dirty="0">
              <a:solidFill>
                <a:srgbClr val="0057AE"/>
              </a:solidFill>
              <a:latin typeface="Arial"/>
              <a:cs typeface="Arial"/>
            </a:endParaRPr>
          </a:p>
        </p:txBody>
      </p:sp>
      <p:sp>
        <p:nvSpPr>
          <p:cNvPr id="5" name="Заголовок 1"/>
          <p:cNvSpPr txBox="1">
            <a:spLocks/>
          </p:cNvSpPr>
          <p:nvPr/>
        </p:nvSpPr>
        <p:spPr>
          <a:xfrm>
            <a:off x="467544" y="3461546"/>
            <a:ext cx="7992888" cy="9755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solidFill>
                  <a:srgbClr val="0057AE"/>
                </a:solidFill>
                <a:latin typeface="Arial" panose="020B0604020202020204" pitchFamily="34" charset="0"/>
                <a:cs typeface="Arial" panose="020B0604020202020204" pitchFamily="34" charset="0"/>
              </a:rPr>
              <a:t>Il minerale della bellezza e della giovinezza</a:t>
            </a:r>
          </a:p>
        </p:txBody>
      </p:sp>
    </p:spTree>
    <p:extLst>
      <p:ext uri="{BB962C8B-B14F-4D97-AF65-F5344CB8AC3E}">
        <p14:creationId xmlns:p14="http://schemas.microsoft.com/office/powerpoint/2010/main" val="380124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4624"/>
            <a:ext cx="8229600" cy="936104"/>
          </a:xfrm>
        </p:spPr>
        <p:txBody>
          <a:bodyPr>
            <a:normAutofit/>
          </a:bodyPr>
          <a:lstStyle/>
          <a:p>
            <a:r>
              <a:rPr lang="it-IT" sz="4000" dirty="0">
                <a:solidFill>
                  <a:schemeClr val="tx1">
                    <a:lumMod val="65000"/>
                    <a:lumOff val="35000"/>
                  </a:schemeClr>
                </a:solidFill>
                <a:latin typeface="Arial" panose="020B0604020202020204" pitchFamily="34" charset="0"/>
                <a:cs typeface="Arial" panose="020B0604020202020204" pitchFamily="34" charset="0"/>
              </a:rPr>
              <a:t>Selenio (</a:t>
            </a:r>
            <a:r>
              <a:rPr lang="it-IT" sz="4000" dirty="0" err="1">
                <a:solidFill>
                  <a:schemeClr val="tx1">
                    <a:lumMod val="65000"/>
                    <a:lumOff val="35000"/>
                  </a:schemeClr>
                </a:solidFill>
                <a:latin typeface="Arial" panose="020B0604020202020204" pitchFamily="34" charset="0"/>
                <a:cs typeface="Arial" panose="020B0604020202020204" pitchFamily="34" charset="0"/>
              </a:rPr>
              <a:t>lat</a:t>
            </a:r>
            <a:r>
              <a:rPr lang="it-IT" sz="4000" dirty="0">
                <a:solidFill>
                  <a:schemeClr val="tx1">
                    <a:lumMod val="65000"/>
                    <a:lumOff val="35000"/>
                  </a:schemeClr>
                </a:solidFill>
                <a:latin typeface="Arial" panose="020B0604020202020204" pitchFamily="34" charset="0"/>
                <a:cs typeface="Arial" panose="020B0604020202020204" pitchFamily="34" charset="0"/>
              </a:rPr>
              <a:t>. </a:t>
            </a:r>
            <a:r>
              <a:rPr lang="it-IT" sz="4000" dirty="0" err="1">
                <a:solidFill>
                  <a:schemeClr val="tx1">
                    <a:lumMod val="65000"/>
                    <a:lumOff val="35000"/>
                  </a:schemeClr>
                </a:solidFill>
                <a:latin typeface="Arial" panose="020B0604020202020204" pitchFamily="34" charset="0"/>
                <a:cs typeface="Arial" panose="020B0604020202020204" pitchFamily="34" charset="0"/>
              </a:rPr>
              <a:t>Selenium</a:t>
            </a:r>
            <a:r>
              <a:rPr lang="it-IT" sz="4000" dirty="0">
                <a:solidFill>
                  <a:schemeClr val="tx1">
                    <a:lumMod val="65000"/>
                    <a:lumOff val="35000"/>
                  </a:schemeClr>
                </a:solidFill>
                <a:latin typeface="Arial" panose="020B0604020202020204" pitchFamily="34" charset="0"/>
                <a:cs typeface="Arial" panose="020B0604020202020204" pitchFamily="34" charset="0"/>
              </a:rPr>
              <a:t>, Se)</a:t>
            </a:r>
          </a:p>
        </p:txBody>
      </p:sp>
      <p:pic>
        <p:nvPicPr>
          <p:cNvPr id="3" name="Изображение 2" descr="Periodical Tabl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4744"/>
            <a:ext cx="9144000" cy="5186477"/>
          </a:xfrm>
          <a:prstGeom prst="rect">
            <a:avLst/>
          </a:prstGeom>
        </p:spPr>
      </p:pic>
    </p:spTree>
    <p:extLst>
      <p:ext uri="{BB962C8B-B14F-4D97-AF65-F5344CB8AC3E}">
        <p14:creationId xmlns:p14="http://schemas.microsoft.com/office/powerpoint/2010/main" val="3381354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b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42" name="Изображение 41" descr="ma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360040"/>
            <a:ext cx="1960640" cy="6309320"/>
          </a:xfrm>
          <a:prstGeom prst="rect">
            <a:avLst/>
          </a:prstGeom>
        </p:spPr>
      </p:pic>
      <p:sp>
        <p:nvSpPr>
          <p:cNvPr id="2" name="Заголовок 1"/>
          <p:cNvSpPr>
            <a:spLocks noGrp="1"/>
          </p:cNvSpPr>
          <p:nvPr>
            <p:ph type="title"/>
          </p:nvPr>
        </p:nvSpPr>
        <p:spPr>
          <a:xfrm>
            <a:off x="395536" y="548680"/>
            <a:ext cx="4184476" cy="1197371"/>
          </a:xfrm>
        </p:spPr>
        <p:txBody>
          <a:bodyPr>
            <a:noAutofit/>
          </a:bodyPr>
          <a:lstStyle/>
          <a:p>
            <a:pPr algn="l"/>
            <a:r>
              <a:rPr lang="it-IT" sz="3000" dirty="0">
                <a:solidFill>
                  <a:schemeClr val="bg1">
                    <a:lumMod val="95000"/>
                  </a:schemeClr>
                </a:solidFill>
                <a:latin typeface="Arial" panose="020B0604020202020204" pitchFamily="34" charset="0"/>
                <a:cs typeface="Arial" panose="020B0604020202020204" pitchFamily="34" charset="0"/>
              </a:rPr>
              <a:t>Importanza del selenio per l’organismo</a:t>
            </a:r>
          </a:p>
        </p:txBody>
      </p:sp>
      <p:sp>
        <p:nvSpPr>
          <p:cNvPr id="5" name="Прямоугольник 4"/>
          <p:cNvSpPr/>
          <p:nvPr/>
        </p:nvSpPr>
        <p:spPr>
          <a:xfrm>
            <a:off x="395536" y="1890067"/>
            <a:ext cx="3734072" cy="1200329"/>
          </a:xfrm>
          <a:prstGeom prst="rect">
            <a:avLst/>
          </a:prstGeom>
        </p:spPr>
        <p:txBody>
          <a:bodyPr wrap="square">
            <a:spAutoFit/>
          </a:bodyPr>
          <a:lstStyle/>
          <a:p>
            <a:r>
              <a:rPr lang="it-IT" sz="2400" dirty="0">
                <a:solidFill>
                  <a:schemeClr val="bg1">
                    <a:lumMod val="95000"/>
                  </a:schemeClr>
                </a:solidFill>
              </a:rPr>
              <a:t>Fa parte di più di 30 proteine e 200 ormoni ed enzimi diversi</a:t>
            </a:r>
          </a:p>
        </p:txBody>
      </p:sp>
      <p:pic>
        <p:nvPicPr>
          <p:cNvPr id="24" name="Изображение 23"/>
          <p:cNvPicPr>
            <a:picLocks noChangeAspect="1"/>
          </p:cNvPicPr>
          <p:nvPr/>
        </p:nvPicPr>
        <p:blipFill>
          <a:blip r:embed="rId5"/>
          <a:stretch>
            <a:fillRect/>
          </a:stretch>
        </p:blipFill>
        <p:spPr>
          <a:xfrm>
            <a:off x="5498604" y="836712"/>
            <a:ext cx="494556" cy="494556"/>
          </a:xfrm>
          <a:prstGeom prst="rect">
            <a:avLst/>
          </a:prstGeom>
        </p:spPr>
      </p:pic>
      <p:pic>
        <p:nvPicPr>
          <p:cNvPr id="25" name="Изображение 24"/>
          <p:cNvPicPr>
            <a:picLocks noChangeAspect="1"/>
          </p:cNvPicPr>
          <p:nvPr/>
        </p:nvPicPr>
        <p:blipFill>
          <a:blip r:embed="rId5"/>
          <a:stretch>
            <a:fillRect/>
          </a:stretch>
        </p:blipFill>
        <p:spPr>
          <a:xfrm>
            <a:off x="4418484" y="1916832"/>
            <a:ext cx="494556" cy="494556"/>
          </a:xfrm>
          <a:prstGeom prst="rect">
            <a:avLst/>
          </a:prstGeom>
        </p:spPr>
      </p:pic>
      <p:pic>
        <p:nvPicPr>
          <p:cNvPr id="28" name="Изображение 27"/>
          <p:cNvPicPr>
            <a:picLocks noChangeAspect="1"/>
          </p:cNvPicPr>
          <p:nvPr/>
        </p:nvPicPr>
        <p:blipFill>
          <a:blip r:embed="rId5"/>
          <a:stretch>
            <a:fillRect/>
          </a:stretch>
        </p:blipFill>
        <p:spPr>
          <a:xfrm>
            <a:off x="4355976" y="2708920"/>
            <a:ext cx="494556" cy="494556"/>
          </a:xfrm>
          <a:prstGeom prst="rect">
            <a:avLst/>
          </a:prstGeom>
        </p:spPr>
      </p:pic>
      <p:pic>
        <p:nvPicPr>
          <p:cNvPr id="29" name="Изображение 28"/>
          <p:cNvPicPr>
            <a:picLocks noChangeAspect="1"/>
          </p:cNvPicPr>
          <p:nvPr/>
        </p:nvPicPr>
        <p:blipFill>
          <a:blip r:embed="rId5"/>
          <a:stretch>
            <a:fillRect/>
          </a:stretch>
        </p:blipFill>
        <p:spPr>
          <a:xfrm>
            <a:off x="4490492" y="3429000"/>
            <a:ext cx="494556" cy="494556"/>
          </a:xfrm>
          <a:prstGeom prst="rect">
            <a:avLst/>
          </a:prstGeom>
        </p:spPr>
      </p:pic>
      <p:pic>
        <p:nvPicPr>
          <p:cNvPr id="30" name="Изображение 29"/>
          <p:cNvPicPr>
            <a:picLocks noChangeAspect="1"/>
          </p:cNvPicPr>
          <p:nvPr/>
        </p:nvPicPr>
        <p:blipFill>
          <a:blip r:embed="rId5"/>
          <a:stretch>
            <a:fillRect/>
          </a:stretch>
        </p:blipFill>
        <p:spPr>
          <a:xfrm>
            <a:off x="4994548" y="4077072"/>
            <a:ext cx="494556" cy="494556"/>
          </a:xfrm>
          <a:prstGeom prst="rect">
            <a:avLst/>
          </a:prstGeom>
        </p:spPr>
      </p:pic>
      <p:pic>
        <p:nvPicPr>
          <p:cNvPr id="31" name="Изображение 30"/>
          <p:cNvPicPr>
            <a:picLocks noChangeAspect="1"/>
          </p:cNvPicPr>
          <p:nvPr/>
        </p:nvPicPr>
        <p:blipFill>
          <a:blip r:embed="rId5"/>
          <a:stretch>
            <a:fillRect/>
          </a:stretch>
        </p:blipFill>
        <p:spPr>
          <a:xfrm>
            <a:off x="6290692" y="620688"/>
            <a:ext cx="494556" cy="494556"/>
          </a:xfrm>
          <a:prstGeom prst="rect">
            <a:avLst/>
          </a:prstGeom>
        </p:spPr>
      </p:pic>
      <p:pic>
        <p:nvPicPr>
          <p:cNvPr id="32" name="Изображение 31"/>
          <p:cNvPicPr>
            <a:picLocks noChangeAspect="1"/>
          </p:cNvPicPr>
          <p:nvPr/>
        </p:nvPicPr>
        <p:blipFill>
          <a:blip r:embed="rId5"/>
          <a:stretch>
            <a:fillRect/>
          </a:stretch>
        </p:blipFill>
        <p:spPr>
          <a:xfrm>
            <a:off x="5786636" y="4437112"/>
            <a:ext cx="494556" cy="494556"/>
          </a:xfrm>
          <a:prstGeom prst="rect">
            <a:avLst/>
          </a:prstGeom>
        </p:spPr>
      </p:pic>
      <p:pic>
        <p:nvPicPr>
          <p:cNvPr id="33" name="Изображение 32"/>
          <p:cNvPicPr>
            <a:picLocks noChangeAspect="1"/>
          </p:cNvPicPr>
          <p:nvPr/>
        </p:nvPicPr>
        <p:blipFill>
          <a:blip r:embed="rId5"/>
          <a:stretch>
            <a:fillRect/>
          </a:stretch>
        </p:blipFill>
        <p:spPr>
          <a:xfrm>
            <a:off x="6794748" y="4437112"/>
            <a:ext cx="494556" cy="494556"/>
          </a:xfrm>
          <a:prstGeom prst="rect">
            <a:avLst/>
          </a:prstGeom>
        </p:spPr>
      </p:pic>
      <p:pic>
        <p:nvPicPr>
          <p:cNvPr id="34" name="Изображение 33"/>
          <p:cNvPicPr>
            <a:picLocks noChangeAspect="1"/>
          </p:cNvPicPr>
          <p:nvPr/>
        </p:nvPicPr>
        <p:blipFill>
          <a:blip r:embed="rId5"/>
          <a:stretch>
            <a:fillRect/>
          </a:stretch>
        </p:blipFill>
        <p:spPr>
          <a:xfrm>
            <a:off x="4850532" y="1268760"/>
            <a:ext cx="494556" cy="494556"/>
          </a:xfrm>
          <a:prstGeom prst="rect">
            <a:avLst/>
          </a:prstGeom>
        </p:spPr>
      </p:pic>
      <p:pic>
        <p:nvPicPr>
          <p:cNvPr id="35" name="Изображение 34"/>
          <p:cNvPicPr>
            <a:picLocks noChangeAspect="1"/>
          </p:cNvPicPr>
          <p:nvPr/>
        </p:nvPicPr>
        <p:blipFill>
          <a:blip r:embed="rId5"/>
          <a:stretch>
            <a:fillRect/>
          </a:stretch>
        </p:blipFill>
        <p:spPr>
          <a:xfrm>
            <a:off x="7730852" y="1268760"/>
            <a:ext cx="494556" cy="494556"/>
          </a:xfrm>
          <a:prstGeom prst="rect">
            <a:avLst/>
          </a:prstGeom>
        </p:spPr>
      </p:pic>
      <p:pic>
        <p:nvPicPr>
          <p:cNvPr id="36" name="Изображение 35"/>
          <p:cNvPicPr>
            <a:picLocks noChangeAspect="1"/>
          </p:cNvPicPr>
          <p:nvPr/>
        </p:nvPicPr>
        <p:blipFill>
          <a:blip r:embed="rId5"/>
          <a:stretch>
            <a:fillRect/>
          </a:stretch>
        </p:blipFill>
        <p:spPr>
          <a:xfrm>
            <a:off x="7514828" y="4077072"/>
            <a:ext cx="494556" cy="494556"/>
          </a:xfrm>
          <a:prstGeom prst="rect">
            <a:avLst/>
          </a:prstGeom>
        </p:spPr>
      </p:pic>
      <p:pic>
        <p:nvPicPr>
          <p:cNvPr id="37" name="Изображение 36"/>
          <p:cNvPicPr>
            <a:picLocks noChangeAspect="1"/>
          </p:cNvPicPr>
          <p:nvPr/>
        </p:nvPicPr>
        <p:blipFill>
          <a:blip r:embed="rId5"/>
          <a:stretch>
            <a:fillRect/>
          </a:stretch>
        </p:blipFill>
        <p:spPr>
          <a:xfrm>
            <a:off x="8018884" y="3501008"/>
            <a:ext cx="494556" cy="494556"/>
          </a:xfrm>
          <a:prstGeom prst="rect">
            <a:avLst/>
          </a:prstGeom>
        </p:spPr>
      </p:pic>
      <p:pic>
        <p:nvPicPr>
          <p:cNvPr id="38" name="Изображение 37"/>
          <p:cNvPicPr>
            <a:picLocks noChangeAspect="1"/>
          </p:cNvPicPr>
          <p:nvPr/>
        </p:nvPicPr>
        <p:blipFill>
          <a:blip r:embed="rId5"/>
          <a:stretch>
            <a:fillRect/>
          </a:stretch>
        </p:blipFill>
        <p:spPr>
          <a:xfrm>
            <a:off x="8234908" y="2708920"/>
            <a:ext cx="494556" cy="494556"/>
          </a:xfrm>
          <a:prstGeom prst="rect">
            <a:avLst/>
          </a:prstGeom>
        </p:spPr>
      </p:pic>
      <p:pic>
        <p:nvPicPr>
          <p:cNvPr id="39" name="Изображение 38"/>
          <p:cNvPicPr>
            <a:picLocks noChangeAspect="1"/>
          </p:cNvPicPr>
          <p:nvPr/>
        </p:nvPicPr>
        <p:blipFill>
          <a:blip r:embed="rId5"/>
          <a:stretch>
            <a:fillRect/>
          </a:stretch>
        </p:blipFill>
        <p:spPr>
          <a:xfrm>
            <a:off x="8090892" y="1916832"/>
            <a:ext cx="494556" cy="494556"/>
          </a:xfrm>
          <a:prstGeom prst="rect">
            <a:avLst/>
          </a:prstGeom>
        </p:spPr>
      </p:pic>
      <p:pic>
        <p:nvPicPr>
          <p:cNvPr id="40" name="Изображение 39"/>
          <p:cNvPicPr>
            <a:picLocks noChangeAspect="1"/>
          </p:cNvPicPr>
          <p:nvPr/>
        </p:nvPicPr>
        <p:blipFill>
          <a:blip r:embed="rId5"/>
          <a:stretch>
            <a:fillRect/>
          </a:stretch>
        </p:blipFill>
        <p:spPr>
          <a:xfrm>
            <a:off x="7082780" y="836712"/>
            <a:ext cx="494556" cy="494556"/>
          </a:xfrm>
          <a:prstGeom prst="rect">
            <a:avLst/>
          </a:prstGeom>
        </p:spPr>
      </p:pic>
    </p:spTree>
    <p:extLst>
      <p:ext uri="{BB962C8B-B14F-4D97-AF65-F5344CB8AC3E}">
        <p14:creationId xmlns:p14="http://schemas.microsoft.com/office/powerpoint/2010/main" val="299582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Изображение 9"/>
          <p:cNvPicPr>
            <a:picLocks noChangeAspect="1"/>
          </p:cNvPicPr>
          <p:nvPr/>
        </p:nvPicPr>
        <p:blipFill>
          <a:blip r:embed="rId3"/>
          <a:stretch>
            <a:fillRect/>
          </a:stretch>
        </p:blipFill>
        <p:spPr>
          <a:xfrm>
            <a:off x="0" y="1052736"/>
            <a:ext cx="9144000" cy="5805264"/>
          </a:xfrm>
          <a:prstGeom prst="rect">
            <a:avLst/>
          </a:prstGeom>
        </p:spPr>
      </p:pic>
      <p:sp>
        <p:nvSpPr>
          <p:cNvPr id="2" name="Заголовок 1"/>
          <p:cNvSpPr>
            <a:spLocks noGrp="1"/>
          </p:cNvSpPr>
          <p:nvPr>
            <p:ph type="title"/>
          </p:nvPr>
        </p:nvSpPr>
        <p:spPr>
          <a:xfrm>
            <a:off x="0" y="188640"/>
            <a:ext cx="9144000" cy="720080"/>
          </a:xfrm>
        </p:spPr>
        <p:txBody>
          <a:bodyPr>
            <a:normAutofit fontScale="90000"/>
          </a:bodyPr>
          <a:lstStyle/>
          <a:p>
            <a:r>
              <a:rPr lang="it-IT" dirty="0">
                <a:latin typeface="Arial" panose="020B0604020202020204" pitchFamily="34" charset="0"/>
                <a:cs typeface="Arial" panose="020B0604020202020204" pitchFamily="34" charset="0"/>
              </a:rPr>
              <a:t>Dosaggio giornaliero ottimale</a:t>
            </a:r>
          </a:p>
        </p:txBody>
      </p:sp>
      <p:sp>
        <p:nvSpPr>
          <p:cNvPr id="4" name="TextBox 3"/>
          <p:cNvSpPr txBox="1"/>
          <p:nvPr/>
        </p:nvSpPr>
        <p:spPr>
          <a:xfrm>
            <a:off x="251520" y="2351202"/>
            <a:ext cx="2016224" cy="861774"/>
          </a:xfrm>
          <a:prstGeom prst="rect">
            <a:avLst/>
          </a:prstGeom>
          <a:noFill/>
        </p:spPr>
        <p:txBody>
          <a:bodyPr wrap="square" rtlCol="0">
            <a:spAutoFit/>
          </a:bodyPr>
          <a:lstStyle/>
          <a:p>
            <a:pPr algn="ctr"/>
            <a:r>
              <a:rPr lang="ru-RU" sz="5000" b="1" dirty="0" smtClean="0">
                <a:solidFill>
                  <a:srgbClr val="0057AE"/>
                </a:solidFill>
                <a:latin typeface="Arial"/>
                <a:cs typeface="Arial"/>
              </a:rPr>
              <a:t>55</a:t>
            </a:r>
            <a:r>
              <a:rPr lang="it-IT" sz="5000" b="1" dirty="0" smtClean="0">
                <a:solidFill>
                  <a:srgbClr val="0057AE"/>
                </a:solidFill>
                <a:latin typeface="Arial"/>
                <a:cs typeface="Arial"/>
              </a:rPr>
              <a:t> </a:t>
            </a:r>
            <a:r>
              <a:rPr lang="it-IT" sz="3200" dirty="0" err="1"/>
              <a:t>μg</a:t>
            </a:r>
            <a:endParaRPr lang="ru-RU" sz="3000" dirty="0">
              <a:solidFill>
                <a:srgbClr val="0057AE"/>
              </a:solidFill>
              <a:latin typeface="Arial"/>
              <a:cs typeface="Arial"/>
            </a:endParaRPr>
          </a:p>
        </p:txBody>
      </p:sp>
      <p:sp>
        <p:nvSpPr>
          <p:cNvPr id="6" name="TextBox 5"/>
          <p:cNvSpPr txBox="1"/>
          <p:nvPr/>
        </p:nvSpPr>
        <p:spPr>
          <a:xfrm>
            <a:off x="6588224" y="2348880"/>
            <a:ext cx="1944216" cy="861774"/>
          </a:xfrm>
          <a:prstGeom prst="rect">
            <a:avLst/>
          </a:prstGeom>
          <a:noFill/>
        </p:spPr>
        <p:txBody>
          <a:bodyPr wrap="square" rtlCol="0">
            <a:spAutoFit/>
          </a:bodyPr>
          <a:lstStyle/>
          <a:p>
            <a:pPr algn="ctr"/>
            <a:r>
              <a:rPr lang="ru-RU" sz="5000" b="1" dirty="0" smtClean="0">
                <a:solidFill>
                  <a:srgbClr val="0057AE"/>
                </a:solidFill>
                <a:latin typeface="Arial"/>
                <a:cs typeface="Arial"/>
              </a:rPr>
              <a:t>75</a:t>
            </a:r>
            <a:r>
              <a:rPr lang="it-IT" sz="5000" b="1" dirty="0">
                <a:solidFill>
                  <a:srgbClr val="0057AE"/>
                </a:solidFill>
                <a:latin typeface="Arial"/>
                <a:cs typeface="Arial"/>
              </a:rPr>
              <a:t> </a:t>
            </a:r>
            <a:r>
              <a:rPr lang="it-IT" sz="3200" dirty="0" err="1"/>
              <a:t>μg</a:t>
            </a:r>
            <a:endParaRPr lang="ru-RU" sz="3000" dirty="0">
              <a:solidFill>
                <a:srgbClr val="0057AE"/>
              </a:solidFill>
              <a:latin typeface="Arial"/>
              <a:cs typeface="Arial"/>
            </a:endParaRPr>
          </a:p>
        </p:txBody>
      </p:sp>
      <p:sp>
        <p:nvSpPr>
          <p:cNvPr id="7" name="Прямоугольник 6"/>
          <p:cNvSpPr/>
          <p:nvPr/>
        </p:nvSpPr>
        <p:spPr>
          <a:xfrm>
            <a:off x="539552" y="1988840"/>
            <a:ext cx="2232248" cy="477054"/>
          </a:xfrm>
          <a:prstGeom prst="rect">
            <a:avLst/>
          </a:prstGeom>
        </p:spPr>
        <p:txBody>
          <a:bodyPr wrap="square">
            <a:spAutoFit/>
          </a:bodyPr>
          <a:lstStyle/>
          <a:p>
            <a:r>
              <a:rPr lang="it-IT" sz="2500" dirty="0" smtClean="0">
                <a:solidFill>
                  <a:schemeClr val="bg1"/>
                </a:solidFill>
                <a:latin typeface="Arial"/>
                <a:cs typeface="Arial"/>
              </a:rPr>
              <a:t>DONNA</a:t>
            </a:r>
            <a:endParaRPr lang="ru-RU" sz="2500" dirty="0">
              <a:solidFill>
                <a:schemeClr val="bg1"/>
              </a:solidFill>
              <a:latin typeface="Arial"/>
              <a:cs typeface="Arial"/>
            </a:endParaRPr>
          </a:p>
        </p:txBody>
      </p:sp>
      <p:sp>
        <p:nvSpPr>
          <p:cNvPr id="8" name="Прямоугольник 7"/>
          <p:cNvSpPr/>
          <p:nvPr/>
        </p:nvSpPr>
        <p:spPr>
          <a:xfrm>
            <a:off x="6660232" y="1988840"/>
            <a:ext cx="2232248" cy="477054"/>
          </a:xfrm>
          <a:prstGeom prst="rect">
            <a:avLst/>
          </a:prstGeom>
        </p:spPr>
        <p:txBody>
          <a:bodyPr wrap="square">
            <a:spAutoFit/>
          </a:bodyPr>
          <a:lstStyle/>
          <a:p>
            <a:r>
              <a:rPr lang="it-IT" sz="2500" dirty="0" smtClean="0">
                <a:solidFill>
                  <a:schemeClr val="bg1"/>
                </a:solidFill>
                <a:latin typeface="Arial"/>
                <a:cs typeface="Arial"/>
              </a:rPr>
              <a:t>UOMO</a:t>
            </a:r>
            <a:endParaRPr lang="ru-RU" sz="2500" dirty="0">
              <a:solidFill>
                <a:schemeClr val="bg1"/>
              </a:solidFill>
              <a:latin typeface="Arial"/>
              <a:cs typeface="Arial"/>
            </a:endParaRPr>
          </a:p>
        </p:txBody>
      </p:sp>
      <p:pic>
        <p:nvPicPr>
          <p:cNvPr id="3" name="Изображение 2" descr="peop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1196752"/>
            <a:ext cx="3486704" cy="5472608"/>
          </a:xfrm>
          <a:prstGeom prst="rect">
            <a:avLst/>
          </a:prstGeom>
        </p:spPr>
      </p:pic>
    </p:spTree>
    <p:extLst>
      <p:ext uri="{BB962C8B-B14F-4D97-AF65-F5344CB8AC3E}">
        <p14:creationId xmlns:p14="http://schemas.microsoft.com/office/powerpoint/2010/main" val="97450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0622"/>
            <a:ext cx="8229600" cy="922114"/>
          </a:xfrm>
        </p:spPr>
        <p:txBody>
          <a:bodyPr>
            <a:normAutofit/>
          </a:bodyPr>
          <a:lstStyle/>
          <a:p>
            <a:r>
              <a:rPr lang="it-IT" sz="4000" dirty="0">
                <a:solidFill>
                  <a:srgbClr val="0057AE"/>
                </a:solidFill>
                <a:latin typeface="Arial" panose="020B0604020202020204" pitchFamily="34" charset="0"/>
                <a:cs typeface="Arial" panose="020B0604020202020204" pitchFamily="34" charset="0"/>
              </a:rPr>
              <a:t>Fonti alimentari di selenio </a:t>
            </a:r>
          </a:p>
        </p:txBody>
      </p:sp>
      <p:pic>
        <p:nvPicPr>
          <p:cNvPr id="3" name="Изображение 2"/>
          <p:cNvPicPr>
            <a:picLocks noChangeAspect="1"/>
          </p:cNvPicPr>
          <p:nvPr/>
        </p:nvPicPr>
        <p:blipFill>
          <a:blip r:embed="rId3"/>
          <a:stretch>
            <a:fillRect/>
          </a:stretch>
        </p:blipFill>
        <p:spPr>
          <a:xfrm>
            <a:off x="683568" y="1340918"/>
            <a:ext cx="1512018" cy="1512018"/>
          </a:xfrm>
          <a:prstGeom prst="rect">
            <a:avLst/>
          </a:prstGeom>
        </p:spPr>
      </p:pic>
      <p:pic>
        <p:nvPicPr>
          <p:cNvPr id="4" name="Изображение 3"/>
          <p:cNvPicPr>
            <a:picLocks noChangeAspect="1"/>
          </p:cNvPicPr>
          <p:nvPr/>
        </p:nvPicPr>
        <p:blipFill>
          <a:blip r:embed="rId4"/>
          <a:stretch>
            <a:fillRect/>
          </a:stretch>
        </p:blipFill>
        <p:spPr>
          <a:xfrm>
            <a:off x="4932040" y="1340767"/>
            <a:ext cx="1509007" cy="1509007"/>
          </a:xfrm>
          <a:prstGeom prst="rect">
            <a:avLst/>
          </a:prstGeom>
        </p:spPr>
      </p:pic>
      <p:sp>
        <p:nvSpPr>
          <p:cNvPr id="5" name="Прямоугольник 4"/>
          <p:cNvSpPr/>
          <p:nvPr/>
        </p:nvSpPr>
        <p:spPr>
          <a:xfrm>
            <a:off x="2375756" y="1412776"/>
            <a:ext cx="947908" cy="907941"/>
          </a:xfrm>
          <a:prstGeom prst="rect">
            <a:avLst/>
          </a:prstGeom>
        </p:spPr>
        <p:txBody>
          <a:bodyPr wrap="square">
            <a:spAutoFit/>
          </a:bodyPr>
          <a:lstStyle/>
          <a:p>
            <a:r>
              <a:rPr lang="it-IT" sz="2800" dirty="0">
                <a:solidFill>
                  <a:schemeClr val="tx1">
                    <a:lumMod val="65000"/>
                    <a:lumOff val="35000"/>
                  </a:schemeClr>
                </a:solidFill>
              </a:rPr>
              <a:t>Noni</a:t>
            </a:r>
          </a:p>
          <a:p>
            <a:endParaRPr lang="ru-RU" sz="2500" dirty="0">
              <a:solidFill>
                <a:srgbClr val="595959"/>
              </a:solidFill>
              <a:latin typeface="Arial"/>
              <a:cs typeface="Arial"/>
            </a:endParaRPr>
          </a:p>
        </p:txBody>
      </p:sp>
      <p:sp>
        <p:nvSpPr>
          <p:cNvPr id="7" name="Прямоугольник 6"/>
          <p:cNvSpPr/>
          <p:nvPr/>
        </p:nvSpPr>
        <p:spPr>
          <a:xfrm>
            <a:off x="6585063" y="1412776"/>
            <a:ext cx="1656184" cy="523220"/>
          </a:xfrm>
          <a:prstGeom prst="rect">
            <a:avLst/>
          </a:prstGeom>
        </p:spPr>
        <p:txBody>
          <a:bodyPr wrap="square">
            <a:spAutoFit/>
          </a:bodyPr>
          <a:lstStyle/>
          <a:p>
            <a:r>
              <a:rPr lang="it-IT" sz="2800" dirty="0" err="1">
                <a:solidFill>
                  <a:schemeClr val="tx1">
                    <a:lumMod val="65000"/>
                    <a:lumOff val="35000"/>
                  </a:schemeClr>
                </a:solidFill>
              </a:rPr>
              <a:t>Neptunia</a:t>
            </a:r>
            <a:endParaRPr lang="it-IT" sz="2800" dirty="0">
              <a:solidFill>
                <a:schemeClr val="tx1">
                  <a:lumMod val="65000"/>
                  <a:lumOff val="35000"/>
                </a:schemeClr>
              </a:solidFill>
            </a:endParaRPr>
          </a:p>
        </p:txBody>
      </p:sp>
      <p:sp>
        <p:nvSpPr>
          <p:cNvPr id="8" name="Прямоугольник 7"/>
          <p:cNvSpPr/>
          <p:nvPr/>
        </p:nvSpPr>
        <p:spPr>
          <a:xfrm>
            <a:off x="6585063" y="1786784"/>
            <a:ext cx="2088232" cy="630942"/>
          </a:xfrm>
          <a:prstGeom prst="rect">
            <a:avLst/>
          </a:prstGeom>
        </p:spPr>
        <p:txBody>
          <a:bodyPr wrap="square">
            <a:spAutoFit/>
          </a:bodyPr>
          <a:lstStyle/>
          <a:p>
            <a:r>
              <a:rPr lang="ru-RU" sz="3500" dirty="0" smtClean="0">
                <a:solidFill>
                  <a:srgbClr val="0057AE"/>
                </a:solidFill>
                <a:latin typeface="Arial"/>
                <a:cs typeface="Arial"/>
              </a:rPr>
              <a:t>4334 </a:t>
            </a:r>
            <a:r>
              <a:rPr lang="it-IT" sz="3500" dirty="0" smtClean="0">
                <a:solidFill>
                  <a:srgbClr val="0057AE"/>
                </a:solidFill>
                <a:latin typeface="Arial"/>
                <a:cs typeface="Arial"/>
              </a:rPr>
              <a:t>mg</a:t>
            </a:r>
            <a:endParaRPr lang="ru-RU" sz="3500" dirty="0">
              <a:solidFill>
                <a:srgbClr val="0057AE"/>
              </a:solidFill>
              <a:latin typeface="Arial"/>
              <a:cs typeface="Arial"/>
            </a:endParaRPr>
          </a:p>
        </p:txBody>
      </p:sp>
      <p:sp>
        <p:nvSpPr>
          <p:cNvPr id="9" name="Прямоугольник 8"/>
          <p:cNvSpPr/>
          <p:nvPr/>
        </p:nvSpPr>
        <p:spPr>
          <a:xfrm>
            <a:off x="6585063" y="2308810"/>
            <a:ext cx="1872208" cy="707886"/>
          </a:xfrm>
          <a:prstGeom prst="rect">
            <a:avLst/>
          </a:prstGeom>
        </p:spPr>
        <p:txBody>
          <a:bodyPr wrap="square">
            <a:spAutoFit/>
          </a:bodyPr>
          <a:lstStyle/>
          <a:p>
            <a:r>
              <a:rPr lang="it-IT" sz="2000" dirty="0">
                <a:solidFill>
                  <a:srgbClr val="0057AE"/>
                </a:solidFill>
                <a:latin typeface="Arial" panose="020B0604020202020204" pitchFamily="34" charset="0"/>
                <a:cs typeface="Arial" panose="020B0604020202020204" pitchFamily="34" charset="0"/>
              </a:rPr>
              <a:t>per kg di parte edibile</a:t>
            </a:r>
          </a:p>
        </p:txBody>
      </p:sp>
      <p:sp>
        <p:nvSpPr>
          <p:cNvPr id="10" name="Прямоугольник 9"/>
          <p:cNvSpPr/>
          <p:nvPr/>
        </p:nvSpPr>
        <p:spPr>
          <a:xfrm>
            <a:off x="2336590" y="1801592"/>
            <a:ext cx="2088232" cy="630942"/>
          </a:xfrm>
          <a:prstGeom prst="rect">
            <a:avLst/>
          </a:prstGeom>
        </p:spPr>
        <p:txBody>
          <a:bodyPr wrap="square">
            <a:spAutoFit/>
          </a:bodyPr>
          <a:lstStyle/>
          <a:p>
            <a:r>
              <a:rPr lang="ru-RU" sz="3500" dirty="0" smtClean="0">
                <a:solidFill>
                  <a:srgbClr val="0057AE"/>
                </a:solidFill>
                <a:latin typeface="Arial"/>
                <a:cs typeface="Arial"/>
              </a:rPr>
              <a:t>1141 </a:t>
            </a:r>
            <a:r>
              <a:rPr lang="it-IT" sz="3500" dirty="0" smtClean="0">
                <a:solidFill>
                  <a:srgbClr val="0057AE"/>
                </a:solidFill>
                <a:latin typeface="Arial"/>
                <a:cs typeface="Arial"/>
              </a:rPr>
              <a:t>mg</a:t>
            </a:r>
            <a:endParaRPr lang="ru-RU" sz="3500" dirty="0">
              <a:solidFill>
                <a:srgbClr val="0057AE"/>
              </a:solidFill>
              <a:latin typeface="Arial"/>
              <a:cs typeface="Arial"/>
            </a:endParaRPr>
          </a:p>
        </p:txBody>
      </p:sp>
      <p:sp>
        <p:nvSpPr>
          <p:cNvPr id="11" name="Прямоугольник 10"/>
          <p:cNvSpPr/>
          <p:nvPr/>
        </p:nvSpPr>
        <p:spPr>
          <a:xfrm>
            <a:off x="2375756" y="2308810"/>
            <a:ext cx="1872208" cy="707886"/>
          </a:xfrm>
          <a:prstGeom prst="rect">
            <a:avLst/>
          </a:prstGeom>
        </p:spPr>
        <p:txBody>
          <a:bodyPr wrap="square">
            <a:spAutoFit/>
          </a:bodyPr>
          <a:lstStyle/>
          <a:p>
            <a:r>
              <a:rPr lang="it-IT" sz="2000" dirty="0">
                <a:solidFill>
                  <a:srgbClr val="0057AE"/>
                </a:solidFill>
                <a:latin typeface="Arial" panose="020B0604020202020204" pitchFamily="34" charset="0"/>
                <a:cs typeface="Arial" panose="020B0604020202020204" pitchFamily="34" charset="0"/>
              </a:rPr>
              <a:t>per kg di parte edibile</a:t>
            </a:r>
          </a:p>
        </p:txBody>
      </p:sp>
      <p:pic>
        <p:nvPicPr>
          <p:cNvPr id="6" name="Изображение 5"/>
          <p:cNvPicPr>
            <a:picLocks noChangeAspect="1"/>
          </p:cNvPicPr>
          <p:nvPr/>
        </p:nvPicPr>
        <p:blipFill>
          <a:blip r:embed="rId5"/>
          <a:stretch>
            <a:fillRect/>
          </a:stretch>
        </p:blipFill>
        <p:spPr>
          <a:xfrm>
            <a:off x="827584" y="3332311"/>
            <a:ext cx="936104" cy="936104"/>
          </a:xfrm>
          <a:prstGeom prst="rect">
            <a:avLst/>
          </a:prstGeom>
        </p:spPr>
      </p:pic>
      <p:sp>
        <p:nvSpPr>
          <p:cNvPr id="14" name="Прямоугольник 13"/>
          <p:cNvSpPr/>
          <p:nvPr/>
        </p:nvSpPr>
        <p:spPr>
          <a:xfrm>
            <a:off x="776614" y="4340423"/>
            <a:ext cx="987074" cy="384721"/>
          </a:xfrm>
          <a:prstGeom prst="rect">
            <a:avLst/>
          </a:prstGeom>
        </p:spPr>
        <p:txBody>
          <a:bodyPr wrap="square">
            <a:spAutoFit/>
          </a:bodyPr>
          <a:lstStyle/>
          <a:p>
            <a:pPr algn="ctr"/>
            <a:r>
              <a:rPr lang="it-IT" sz="1900" dirty="0" smtClean="0">
                <a:solidFill>
                  <a:srgbClr val="595959"/>
                </a:solidFill>
                <a:latin typeface="Arial"/>
                <a:cs typeface="Arial"/>
              </a:rPr>
              <a:t>Carne</a:t>
            </a:r>
            <a:endParaRPr lang="ru-RU" sz="1900" dirty="0">
              <a:solidFill>
                <a:srgbClr val="595959"/>
              </a:solidFill>
              <a:latin typeface="Arial"/>
              <a:cs typeface="Arial"/>
            </a:endParaRPr>
          </a:p>
        </p:txBody>
      </p:sp>
      <p:sp>
        <p:nvSpPr>
          <p:cNvPr id="20" name="Прямоугольник 19"/>
          <p:cNvSpPr/>
          <p:nvPr/>
        </p:nvSpPr>
        <p:spPr>
          <a:xfrm>
            <a:off x="2915816" y="4340423"/>
            <a:ext cx="936104" cy="384721"/>
          </a:xfrm>
          <a:prstGeom prst="rect">
            <a:avLst/>
          </a:prstGeom>
        </p:spPr>
        <p:txBody>
          <a:bodyPr wrap="square">
            <a:spAutoFit/>
          </a:bodyPr>
          <a:lstStyle/>
          <a:p>
            <a:r>
              <a:rPr lang="it-IT" sz="1900" dirty="0" smtClean="0">
                <a:solidFill>
                  <a:srgbClr val="595959"/>
                </a:solidFill>
                <a:latin typeface="Arial"/>
                <a:cs typeface="Arial"/>
              </a:rPr>
              <a:t>Pesce</a:t>
            </a:r>
            <a:endParaRPr lang="ru-RU" sz="1900" dirty="0" smtClean="0">
              <a:solidFill>
                <a:srgbClr val="595959"/>
              </a:solidFill>
              <a:latin typeface="Arial"/>
              <a:cs typeface="Arial"/>
            </a:endParaRPr>
          </a:p>
        </p:txBody>
      </p:sp>
      <p:sp>
        <p:nvSpPr>
          <p:cNvPr id="22" name="Прямоугольник 21"/>
          <p:cNvSpPr/>
          <p:nvPr/>
        </p:nvSpPr>
        <p:spPr>
          <a:xfrm>
            <a:off x="395536" y="5901953"/>
            <a:ext cx="1728192" cy="677108"/>
          </a:xfrm>
          <a:prstGeom prst="rect">
            <a:avLst/>
          </a:prstGeom>
        </p:spPr>
        <p:txBody>
          <a:bodyPr wrap="square">
            <a:spAutoFit/>
          </a:bodyPr>
          <a:lstStyle/>
          <a:p>
            <a:pPr algn="ctr"/>
            <a:r>
              <a:rPr lang="it-IT" sz="1900" dirty="0" smtClean="0">
                <a:solidFill>
                  <a:srgbClr val="595959"/>
                </a:solidFill>
                <a:latin typeface="Arial"/>
                <a:cs typeface="Arial"/>
              </a:rPr>
              <a:t>Cereali</a:t>
            </a:r>
            <a:endParaRPr lang="ru-RU" sz="1900" dirty="0" smtClean="0">
              <a:solidFill>
                <a:srgbClr val="595959"/>
              </a:solidFill>
              <a:latin typeface="Arial"/>
              <a:cs typeface="Arial"/>
            </a:endParaRPr>
          </a:p>
          <a:p>
            <a:pPr algn="ctr"/>
            <a:r>
              <a:rPr lang="it-IT" sz="1900" dirty="0" smtClean="0">
                <a:solidFill>
                  <a:srgbClr val="595959"/>
                </a:solidFill>
                <a:latin typeface="Arial"/>
                <a:cs typeface="Arial"/>
              </a:rPr>
              <a:t>e legumi</a:t>
            </a:r>
            <a:endParaRPr lang="ru-RU" sz="1900" dirty="0">
              <a:solidFill>
                <a:srgbClr val="595959"/>
              </a:solidFill>
              <a:latin typeface="Arial"/>
              <a:cs typeface="Arial"/>
            </a:endParaRPr>
          </a:p>
        </p:txBody>
      </p:sp>
      <p:sp>
        <p:nvSpPr>
          <p:cNvPr id="26" name="Прямоугольник 25"/>
          <p:cNvSpPr/>
          <p:nvPr/>
        </p:nvSpPr>
        <p:spPr>
          <a:xfrm>
            <a:off x="6804248" y="4315742"/>
            <a:ext cx="1800200" cy="384721"/>
          </a:xfrm>
          <a:prstGeom prst="rect">
            <a:avLst/>
          </a:prstGeom>
        </p:spPr>
        <p:txBody>
          <a:bodyPr wrap="square">
            <a:spAutoFit/>
          </a:bodyPr>
          <a:lstStyle/>
          <a:p>
            <a:pPr algn="ctr"/>
            <a:r>
              <a:rPr lang="it-IT" sz="1900" dirty="0" smtClean="0">
                <a:solidFill>
                  <a:srgbClr val="595959"/>
                </a:solidFill>
                <a:latin typeface="Arial"/>
                <a:cs typeface="Arial"/>
              </a:rPr>
              <a:t>Alghe</a:t>
            </a:r>
            <a:endParaRPr lang="ru-RU" sz="1900" dirty="0">
              <a:solidFill>
                <a:srgbClr val="595959"/>
              </a:solidFill>
              <a:latin typeface="Arial"/>
              <a:cs typeface="Arial"/>
            </a:endParaRPr>
          </a:p>
        </p:txBody>
      </p:sp>
      <p:sp>
        <p:nvSpPr>
          <p:cNvPr id="27" name="Прямоугольник 26"/>
          <p:cNvSpPr/>
          <p:nvPr/>
        </p:nvSpPr>
        <p:spPr>
          <a:xfrm>
            <a:off x="2411760" y="5901953"/>
            <a:ext cx="1872208" cy="384721"/>
          </a:xfrm>
          <a:prstGeom prst="rect">
            <a:avLst/>
          </a:prstGeom>
        </p:spPr>
        <p:txBody>
          <a:bodyPr wrap="square">
            <a:spAutoFit/>
          </a:bodyPr>
          <a:lstStyle/>
          <a:p>
            <a:pPr algn="ctr"/>
            <a:r>
              <a:rPr lang="it-IT" sz="1900" dirty="0" smtClean="0">
                <a:solidFill>
                  <a:srgbClr val="595959"/>
                </a:solidFill>
                <a:latin typeface="Arial"/>
                <a:cs typeface="Arial"/>
              </a:rPr>
              <a:t>Latticini</a:t>
            </a:r>
            <a:endParaRPr lang="ru-RU" sz="1900" dirty="0">
              <a:solidFill>
                <a:srgbClr val="595959"/>
              </a:solidFill>
              <a:latin typeface="Arial"/>
              <a:cs typeface="Arial"/>
            </a:endParaRPr>
          </a:p>
        </p:txBody>
      </p:sp>
      <p:sp>
        <p:nvSpPr>
          <p:cNvPr id="28" name="Прямоугольник 27"/>
          <p:cNvSpPr/>
          <p:nvPr/>
        </p:nvSpPr>
        <p:spPr>
          <a:xfrm>
            <a:off x="4932040" y="5901953"/>
            <a:ext cx="1080120" cy="384721"/>
          </a:xfrm>
          <a:prstGeom prst="rect">
            <a:avLst/>
          </a:prstGeom>
        </p:spPr>
        <p:txBody>
          <a:bodyPr wrap="square">
            <a:spAutoFit/>
          </a:bodyPr>
          <a:lstStyle/>
          <a:p>
            <a:pPr algn="ctr"/>
            <a:r>
              <a:rPr lang="it-IT" sz="1900" dirty="0" smtClean="0">
                <a:solidFill>
                  <a:srgbClr val="595959"/>
                </a:solidFill>
                <a:latin typeface="Arial"/>
                <a:cs typeface="Arial"/>
              </a:rPr>
              <a:t>Noci</a:t>
            </a:r>
            <a:endParaRPr lang="ru-RU" sz="1900" dirty="0">
              <a:solidFill>
                <a:srgbClr val="595959"/>
              </a:solidFill>
              <a:latin typeface="Arial"/>
              <a:cs typeface="Arial"/>
            </a:endParaRPr>
          </a:p>
        </p:txBody>
      </p:sp>
      <p:sp>
        <p:nvSpPr>
          <p:cNvPr id="29" name="Прямоугольник 28"/>
          <p:cNvSpPr/>
          <p:nvPr/>
        </p:nvSpPr>
        <p:spPr>
          <a:xfrm>
            <a:off x="7092280" y="5877272"/>
            <a:ext cx="1296144" cy="384721"/>
          </a:xfrm>
          <a:prstGeom prst="rect">
            <a:avLst/>
          </a:prstGeom>
        </p:spPr>
        <p:txBody>
          <a:bodyPr wrap="square">
            <a:spAutoFit/>
          </a:bodyPr>
          <a:lstStyle/>
          <a:p>
            <a:pPr algn="ctr"/>
            <a:r>
              <a:rPr lang="it-IT" sz="1900" dirty="0" smtClean="0">
                <a:solidFill>
                  <a:srgbClr val="595959"/>
                </a:solidFill>
                <a:latin typeface="Arial"/>
                <a:cs typeface="Arial"/>
              </a:rPr>
              <a:t>Ortaggi</a:t>
            </a:r>
            <a:endParaRPr lang="ru-RU" sz="1900" dirty="0">
              <a:solidFill>
                <a:srgbClr val="595959"/>
              </a:solidFill>
              <a:latin typeface="Arial"/>
              <a:cs typeface="Arial"/>
            </a:endParaRPr>
          </a:p>
        </p:txBody>
      </p:sp>
      <p:sp>
        <p:nvSpPr>
          <p:cNvPr id="32" name="Прямоугольник 31"/>
          <p:cNvSpPr/>
          <p:nvPr/>
        </p:nvSpPr>
        <p:spPr>
          <a:xfrm>
            <a:off x="4427984" y="4315742"/>
            <a:ext cx="2160240" cy="384721"/>
          </a:xfrm>
          <a:prstGeom prst="rect">
            <a:avLst/>
          </a:prstGeom>
        </p:spPr>
        <p:txBody>
          <a:bodyPr wrap="square">
            <a:spAutoFit/>
          </a:bodyPr>
          <a:lstStyle/>
          <a:p>
            <a:pPr algn="ctr"/>
            <a:r>
              <a:rPr lang="it-IT" sz="1900" dirty="0" smtClean="0">
                <a:solidFill>
                  <a:srgbClr val="595959"/>
                </a:solidFill>
                <a:latin typeface="Arial"/>
                <a:cs typeface="Arial"/>
              </a:rPr>
              <a:t>Frutti di mare</a:t>
            </a:r>
            <a:endParaRPr lang="ru-RU" sz="1900" dirty="0">
              <a:solidFill>
                <a:srgbClr val="595959"/>
              </a:solidFill>
              <a:latin typeface="Arial"/>
              <a:cs typeface="Arial"/>
            </a:endParaRPr>
          </a:p>
        </p:txBody>
      </p:sp>
      <p:pic>
        <p:nvPicPr>
          <p:cNvPr id="34" name="Изображение 33"/>
          <p:cNvPicPr>
            <a:picLocks noChangeAspect="1"/>
          </p:cNvPicPr>
          <p:nvPr/>
        </p:nvPicPr>
        <p:blipFill>
          <a:blip r:embed="rId6"/>
          <a:stretch>
            <a:fillRect/>
          </a:stretch>
        </p:blipFill>
        <p:spPr>
          <a:xfrm>
            <a:off x="5004048" y="3332311"/>
            <a:ext cx="936104" cy="936104"/>
          </a:xfrm>
          <a:prstGeom prst="rect">
            <a:avLst/>
          </a:prstGeom>
        </p:spPr>
      </p:pic>
      <p:pic>
        <p:nvPicPr>
          <p:cNvPr id="35" name="Изображение 34"/>
          <p:cNvPicPr>
            <a:picLocks noChangeAspect="1"/>
          </p:cNvPicPr>
          <p:nvPr/>
        </p:nvPicPr>
        <p:blipFill>
          <a:blip r:embed="rId7"/>
          <a:stretch>
            <a:fillRect/>
          </a:stretch>
        </p:blipFill>
        <p:spPr>
          <a:xfrm>
            <a:off x="2843808" y="3332311"/>
            <a:ext cx="936104" cy="936104"/>
          </a:xfrm>
          <a:prstGeom prst="rect">
            <a:avLst/>
          </a:prstGeom>
        </p:spPr>
      </p:pic>
      <p:pic>
        <p:nvPicPr>
          <p:cNvPr id="36" name="Изображение 35"/>
          <p:cNvPicPr>
            <a:picLocks noChangeAspect="1"/>
          </p:cNvPicPr>
          <p:nvPr/>
        </p:nvPicPr>
        <p:blipFill>
          <a:blip r:embed="rId8"/>
          <a:stretch>
            <a:fillRect/>
          </a:stretch>
        </p:blipFill>
        <p:spPr>
          <a:xfrm>
            <a:off x="827584" y="4941168"/>
            <a:ext cx="936104" cy="936104"/>
          </a:xfrm>
          <a:prstGeom prst="rect">
            <a:avLst/>
          </a:prstGeom>
        </p:spPr>
      </p:pic>
      <p:pic>
        <p:nvPicPr>
          <p:cNvPr id="37" name="Изображение 36"/>
          <p:cNvPicPr>
            <a:picLocks noChangeAspect="1"/>
          </p:cNvPicPr>
          <p:nvPr/>
        </p:nvPicPr>
        <p:blipFill>
          <a:blip r:embed="rId9"/>
          <a:stretch>
            <a:fillRect/>
          </a:stretch>
        </p:blipFill>
        <p:spPr>
          <a:xfrm>
            <a:off x="2843808" y="4941168"/>
            <a:ext cx="936104" cy="936104"/>
          </a:xfrm>
          <a:prstGeom prst="rect">
            <a:avLst/>
          </a:prstGeom>
        </p:spPr>
      </p:pic>
      <p:pic>
        <p:nvPicPr>
          <p:cNvPr id="38" name="Изображение 37"/>
          <p:cNvPicPr>
            <a:picLocks noChangeAspect="1"/>
          </p:cNvPicPr>
          <p:nvPr/>
        </p:nvPicPr>
        <p:blipFill>
          <a:blip r:embed="rId10"/>
          <a:stretch>
            <a:fillRect/>
          </a:stretch>
        </p:blipFill>
        <p:spPr>
          <a:xfrm>
            <a:off x="7236296" y="4941168"/>
            <a:ext cx="936104" cy="936104"/>
          </a:xfrm>
          <a:prstGeom prst="rect">
            <a:avLst/>
          </a:prstGeom>
        </p:spPr>
      </p:pic>
      <p:pic>
        <p:nvPicPr>
          <p:cNvPr id="40" name="Изображение 39"/>
          <p:cNvPicPr>
            <a:picLocks noChangeAspect="1"/>
          </p:cNvPicPr>
          <p:nvPr/>
        </p:nvPicPr>
        <p:blipFill>
          <a:blip r:embed="rId11"/>
          <a:stretch>
            <a:fillRect/>
          </a:stretch>
        </p:blipFill>
        <p:spPr>
          <a:xfrm>
            <a:off x="5004048" y="4941168"/>
            <a:ext cx="936104" cy="936104"/>
          </a:xfrm>
          <a:prstGeom prst="rect">
            <a:avLst/>
          </a:prstGeom>
        </p:spPr>
      </p:pic>
      <p:pic>
        <p:nvPicPr>
          <p:cNvPr id="12" name="Изображение 11"/>
          <p:cNvPicPr>
            <a:picLocks noChangeAspect="1"/>
          </p:cNvPicPr>
          <p:nvPr/>
        </p:nvPicPr>
        <p:blipFill>
          <a:blip r:embed="rId12"/>
          <a:stretch>
            <a:fillRect/>
          </a:stretch>
        </p:blipFill>
        <p:spPr>
          <a:xfrm>
            <a:off x="7236296" y="3356992"/>
            <a:ext cx="936104" cy="936104"/>
          </a:xfrm>
          <a:prstGeom prst="rect">
            <a:avLst/>
          </a:prstGeom>
        </p:spPr>
      </p:pic>
    </p:spTree>
    <p:extLst>
      <p:ext uri="{BB962C8B-B14F-4D97-AF65-F5344CB8AC3E}">
        <p14:creationId xmlns:p14="http://schemas.microsoft.com/office/powerpoint/2010/main" val="2935755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936104"/>
          </a:xfrm>
        </p:spPr>
        <p:txBody>
          <a:bodyPr/>
          <a:lstStyle/>
          <a:p>
            <a:r>
              <a:rPr lang="it-IT" dirty="0">
                <a:solidFill>
                  <a:srgbClr val="0057AE"/>
                </a:solidFill>
              </a:rPr>
              <a:t>Cosa succede se manca il selenio?</a:t>
            </a:r>
            <a:endParaRPr lang="ru-RU" dirty="0">
              <a:solidFill>
                <a:srgbClr val="0057AE"/>
              </a:solidFill>
            </a:endParaRPr>
          </a:p>
        </p:txBody>
      </p:sp>
      <p:pic>
        <p:nvPicPr>
          <p:cNvPr id="15" name="Изображение 14" descr="Sick_woma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4744"/>
            <a:ext cx="9144000" cy="5186477"/>
          </a:xfrm>
          <a:prstGeom prst="rect">
            <a:avLst/>
          </a:prstGeom>
        </p:spPr>
      </p:pic>
    </p:spTree>
    <p:extLst>
      <p:ext uri="{BB962C8B-B14F-4D97-AF65-F5344CB8AC3E}">
        <p14:creationId xmlns:p14="http://schemas.microsoft.com/office/powerpoint/2010/main" val="3654127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792088"/>
          </a:xfrm>
        </p:spPr>
        <p:txBody>
          <a:bodyPr/>
          <a:lstStyle/>
          <a:p>
            <a:r>
              <a:rPr lang="it-IT" dirty="0">
                <a:solidFill>
                  <a:srgbClr val="0057AE"/>
                </a:solidFill>
              </a:rPr>
              <a:t>LA SOLUZIONE C’È!</a:t>
            </a:r>
          </a:p>
        </p:txBody>
      </p:sp>
      <p:sp>
        <p:nvSpPr>
          <p:cNvPr id="5" name="Прямоугольник 4"/>
          <p:cNvSpPr/>
          <p:nvPr/>
        </p:nvSpPr>
        <p:spPr>
          <a:xfrm>
            <a:off x="5112568" y="1700808"/>
            <a:ext cx="3491880" cy="4247317"/>
          </a:xfrm>
          <a:prstGeom prst="rect">
            <a:avLst/>
          </a:prstGeom>
        </p:spPr>
        <p:txBody>
          <a:bodyPr wrap="square">
            <a:spAutoFit/>
          </a:bodyPr>
          <a:lstStyle/>
          <a:p>
            <a:r>
              <a:rPr lang="it-IT" dirty="0">
                <a:solidFill>
                  <a:schemeClr val="tx1">
                    <a:lumMod val="65000"/>
                    <a:lumOff val="35000"/>
                  </a:schemeClr>
                </a:solidFill>
                <a:latin typeface="Arial" panose="020B0604020202020204" pitchFamily="34" charset="0"/>
                <a:cs typeface="Arial" panose="020B0604020202020204" pitchFamily="34" charset="0"/>
              </a:rPr>
              <a:t>assicura il regolare funzionamento dell'apparato cardio vascolare, del sistema immunitario e di altri apparati;</a:t>
            </a:r>
          </a:p>
          <a:p>
            <a:endParaRPr lang="ru-RU" dirty="0" smtClean="0">
              <a:solidFill>
                <a:srgbClr val="595959"/>
              </a:solidFill>
              <a:latin typeface="Arial" panose="020B0604020202020204" pitchFamily="34" charset="0"/>
              <a:cs typeface="Arial" panose="020B0604020202020204" pitchFamily="34" charset="0"/>
            </a:endParaRPr>
          </a:p>
          <a:p>
            <a:r>
              <a:rPr lang="it-IT" dirty="0">
                <a:solidFill>
                  <a:schemeClr val="tx1">
                    <a:lumMod val="65000"/>
                    <a:lumOff val="35000"/>
                  </a:schemeClr>
                </a:solidFill>
                <a:latin typeface="Arial" panose="020B0604020202020204" pitchFamily="34" charset="0"/>
                <a:cs typeface="Arial" panose="020B0604020202020204" pitchFamily="34" charset="0"/>
              </a:rPr>
              <a:t>previene l’ipotiroidismo;</a:t>
            </a:r>
          </a:p>
          <a:p>
            <a:endParaRPr lang="it-IT" dirty="0" smtClean="0">
              <a:solidFill>
                <a:srgbClr val="595959"/>
              </a:solidFill>
              <a:latin typeface="Arial" panose="020B0604020202020204" pitchFamily="34" charset="0"/>
              <a:cs typeface="Arial" panose="020B0604020202020204" pitchFamily="34" charset="0"/>
            </a:endParaRPr>
          </a:p>
          <a:p>
            <a:endParaRPr lang="ru-RU" dirty="0" smtClean="0">
              <a:solidFill>
                <a:srgbClr val="595959"/>
              </a:solidFill>
              <a:latin typeface="Arial" panose="020B0604020202020204" pitchFamily="34" charset="0"/>
              <a:cs typeface="Arial" panose="020B0604020202020204" pitchFamily="34" charset="0"/>
            </a:endParaRPr>
          </a:p>
          <a:p>
            <a:r>
              <a:rPr lang="it-IT" dirty="0">
                <a:solidFill>
                  <a:schemeClr val="tx1">
                    <a:lumMod val="65000"/>
                    <a:lumOff val="35000"/>
                  </a:schemeClr>
                </a:solidFill>
                <a:latin typeface="Arial" panose="020B0604020202020204" pitchFamily="34" charset="0"/>
                <a:cs typeface="Arial" panose="020B0604020202020204" pitchFamily="34" charset="0"/>
              </a:rPr>
              <a:t>contribuisce a rallentare il processo di invecchiamento cellulare; </a:t>
            </a:r>
            <a:endParaRPr lang="ru-RU" dirty="0" smtClean="0">
              <a:solidFill>
                <a:schemeClr val="tx1">
                  <a:lumMod val="65000"/>
                  <a:lumOff val="35000"/>
                </a:schemeClr>
              </a:solidFill>
              <a:latin typeface="Arial"/>
              <a:cs typeface="Arial"/>
            </a:endParaRPr>
          </a:p>
          <a:p>
            <a:endParaRPr lang="ru-RU" dirty="0" smtClean="0">
              <a:solidFill>
                <a:schemeClr val="tx1">
                  <a:lumMod val="65000"/>
                  <a:lumOff val="35000"/>
                </a:schemeClr>
              </a:solidFill>
              <a:latin typeface="Arial" panose="020B0604020202020204" pitchFamily="34" charset="0"/>
              <a:cs typeface="Arial" panose="020B0604020202020204" pitchFamily="34" charset="0"/>
            </a:endParaRPr>
          </a:p>
          <a:p>
            <a:r>
              <a:rPr lang="it-IT" dirty="0">
                <a:solidFill>
                  <a:schemeClr val="tx1">
                    <a:lumMod val="65000"/>
                    <a:lumOff val="35000"/>
                  </a:schemeClr>
                </a:solidFill>
                <a:latin typeface="Arial" panose="020B0604020202020204" pitchFamily="34" charset="0"/>
                <a:cs typeface="Arial" panose="020B0604020202020204" pitchFamily="34" charset="0"/>
              </a:rPr>
              <a:t>contribuisce a mantenere in buono stato di salute le pelle, i capelli e le unghie </a:t>
            </a:r>
          </a:p>
        </p:txBody>
      </p:sp>
      <p:pic>
        <p:nvPicPr>
          <p:cNvPr id="4" name="Изображение 3" descr="Seleniu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1504281"/>
            <a:ext cx="2411760" cy="4084959"/>
          </a:xfrm>
          <a:prstGeom prst="rect">
            <a:avLst/>
          </a:prstGeom>
        </p:spPr>
      </p:pic>
      <p:pic>
        <p:nvPicPr>
          <p:cNvPr id="6" name="Изображение 5"/>
          <p:cNvPicPr>
            <a:picLocks noChangeAspect="1"/>
          </p:cNvPicPr>
          <p:nvPr/>
        </p:nvPicPr>
        <p:blipFill>
          <a:blip r:embed="rId4"/>
          <a:stretch>
            <a:fillRect/>
          </a:stretch>
        </p:blipFill>
        <p:spPr>
          <a:xfrm>
            <a:off x="611560" y="5733256"/>
            <a:ext cx="254096" cy="539160"/>
          </a:xfrm>
          <a:prstGeom prst="rect">
            <a:avLst/>
          </a:prstGeom>
        </p:spPr>
      </p:pic>
      <p:pic>
        <p:nvPicPr>
          <p:cNvPr id="8" name="Изображение 7"/>
          <p:cNvPicPr>
            <a:picLocks noChangeAspect="1"/>
          </p:cNvPicPr>
          <p:nvPr/>
        </p:nvPicPr>
        <p:blipFill>
          <a:blip r:embed="rId5"/>
          <a:stretch>
            <a:fillRect/>
          </a:stretch>
        </p:blipFill>
        <p:spPr>
          <a:xfrm>
            <a:off x="4716016" y="1853456"/>
            <a:ext cx="279400" cy="279400"/>
          </a:xfrm>
          <a:prstGeom prst="rect">
            <a:avLst/>
          </a:prstGeom>
        </p:spPr>
      </p:pic>
      <p:pic>
        <p:nvPicPr>
          <p:cNvPr id="12" name="Изображение 11"/>
          <p:cNvPicPr>
            <a:picLocks noChangeAspect="1"/>
          </p:cNvPicPr>
          <p:nvPr/>
        </p:nvPicPr>
        <p:blipFill>
          <a:blip r:embed="rId5"/>
          <a:stretch>
            <a:fillRect/>
          </a:stretch>
        </p:blipFill>
        <p:spPr>
          <a:xfrm>
            <a:off x="4716016" y="3077592"/>
            <a:ext cx="279400" cy="279400"/>
          </a:xfrm>
          <a:prstGeom prst="rect">
            <a:avLst/>
          </a:prstGeom>
        </p:spPr>
      </p:pic>
      <p:pic>
        <p:nvPicPr>
          <p:cNvPr id="13" name="Изображение 12"/>
          <p:cNvPicPr>
            <a:picLocks noChangeAspect="1"/>
          </p:cNvPicPr>
          <p:nvPr/>
        </p:nvPicPr>
        <p:blipFill>
          <a:blip r:embed="rId5"/>
          <a:stretch>
            <a:fillRect/>
          </a:stretch>
        </p:blipFill>
        <p:spPr>
          <a:xfrm>
            <a:off x="4716016" y="4005064"/>
            <a:ext cx="279400" cy="279400"/>
          </a:xfrm>
          <a:prstGeom prst="rect">
            <a:avLst/>
          </a:prstGeom>
        </p:spPr>
      </p:pic>
      <p:pic>
        <p:nvPicPr>
          <p:cNvPr id="14" name="Изображение 13"/>
          <p:cNvPicPr>
            <a:picLocks noChangeAspect="1"/>
          </p:cNvPicPr>
          <p:nvPr/>
        </p:nvPicPr>
        <p:blipFill>
          <a:blip r:embed="rId5"/>
          <a:stretch>
            <a:fillRect/>
          </a:stretch>
        </p:blipFill>
        <p:spPr>
          <a:xfrm>
            <a:off x="4716016" y="5021808"/>
            <a:ext cx="279400" cy="279400"/>
          </a:xfrm>
          <a:prstGeom prst="rect">
            <a:avLst/>
          </a:prstGeom>
        </p:spPr>
      </p:pic>
      <p:sp>
        <p:nvSpPr>
          <p:cNvPr id="15" name="Прямоугольник 14"/>
          <p:cNvSpPr/>
          <p:nvPr/>
        </p:nvSpPr>
        <p:spPr>
          <a:xfrm>
            <a:off x="1547664" y="5701580"/>
            <a:ext cx="720080" cy="553998"/>
          </a:xfrm>
          <a:prstGeom prst="rect">
            <a:avLst/>
          </a:prstGeom>
        </p:spPr>
        <p:txBody>
          <a:bodyPr wrap="square">
            <a:spAutoFit/>
          </a:bodyPr>
          <a:lstStyle/>
          <a:p>
            <a:r>
              <a:rPr lang="en-US" sz="3000" dirty="0" smtClean="0">
                <a:solidFill>
                  <a:srgbClr val="0057AE"/>
                </a:solidFill>
                <a:latin typeface="Arial"/>
                <a:cs typeface="Arial"/>
              </a:rPr>
              <a:t>S</a:t>
            </a:r>
            <a:r>
              <a:rPr lang="en-US" sz="3000" dirty="0">
                <a:solidFill>
                  <a:srgbClr val="0057AE"/>
                </a:solidFill>
                <a:latin typeface="Arial"/>
                <a:cs typeface="Arial"/>
              </a:rPr>
              <a:t>e</a:t>
            </a:r>
            <a:endParaRPr lang="ru-RU" sz="3000" dirty="0">
              <a:solidFill>
                <a:schemeClr val="tx1">
                  <a:lumMod val="65000"/>
                  <a:lumOff val="35000"/>
                </a:schemeClr>
              </a:solidFill>
              <a:latin typeface="Arial"/>
              <a:cs typeface="Arial"/>
            </a:endParaRPr>
          </a:p>
        </p:txBody>
      </p:sp>
      <p:sp>
        <p:nvSpPr>
          <p:cNvPr id="16" name="Прямоугольник 15"/>
          <p:cNvSpPr/>
          <p:nvPr/>
        </p:nvSpPr>
        <p:spPr>
          <a:xfrm>
            <a:off x="3203848" y="5727421"/>
            <a:ext cx="648072" cy="553998"/>
          </a:xfrm>
          <a:prstGeom prst="rect">
            <a:avLst/>
          </a:prstGeom>
        </p:spPr>
        <p:txBody>
          <a:bodyPr wrap="square">
            <a:spAutoFit/>
          </a:bodyPr>
          <a:lstStyle/>
          <a:p>
            <a:r>
              <a:rPr lang="en-US" sz="3000" dirty="0" smtClean="0">
                <a:solidFill>
                  <a:srgbClr val="0057AE"/>
                </a:solidFill>
                <a:latin typeface="Arial"/>
                <a:cs typeface="Arial"/>
              </a:rPr>
              <a:t>C</a:t>
            </a:r>
            <a:endParaRPr lang="ru-RU" sz="3000" dirty="0">
              <a:solidFill>
                <a:srgbClr val="0057AE"/>
              </a:solidFill>
              <a:latin typeface="Arial"/>
              <a:cs typeface="Arial"/>
            </a:endParaRPr>
          </a:p>
        </p:txBody>
      </p:sp>
      <p:sp>
        <p:nvSpPr>
          <p:cNvPr id="17" name="Прямоугольник 16"/>
          <p:cNvSpPr/>
          <p:nvPr/>
        </p:nvSpPr>
        <p:spPr>
          <a:xfrm>
            <a:off x="2123728" y="5835724"/>
            <a:ext cx="1008112" cy="400110"/>
          </a:xfrm>
          <a:prstGeom prst="rect">
            <a:avLst/>
          </a:prstGeom>
        </p:spPr>
        <p:txBody>
          <a:bodyPr wrap="square">
            <a:spAutoFit/>
          </a:bodyPr>
          <a:lstStyle/>
          <a:p>
            <a:r>
              <a:rPr lang="en-US" sz="2000" dirty="0" smtClean="0">
                <a:solidFill>
                  <a:schemeClr val="tx1">
                    <a:lumMod val="50000"/>
                    <a:lumOff val="50000"/>
                  </a:schemeClr>
                </a:solidFill>
                <a:latin typeface="Arial"/>
                <a:cs typeface="Arial"/>
              </a:rPr>
              <a:t>75</a:t>
            </a:r>
            <a:r>
              <a:rPr lang="ru-RU" sz="2000" dirty="0">
                <a:solidFill>
                  <a:schemeClr val="tx1">
                    <a:lumMod val="50000"/>
                    <a:lumOff val="50000"/>
                  </a:schemeClr>
                </a:solidFill>
                <a:latin typeface="Arial"/>
                <a:cs typeface="Arial"/>
              </a:rPr>
              <a:t> </a:t>
            </a:r>
            <a:r>
              <a:rPr lang="it-IT" sz="2000" dirty="0" err="1">
                <a:solidFill>
                  <a:schemeClr val="tx1">
                    <a:lumMod val="65000"/>
                    <a:lumOff val="35000"/>
                  </a:schemeClr>
                </a:solidFill>
              </a:rPr>
              <a:t>μg</a:t>
            </a:r>
            <a:r>
              <a:rPr lang="it-IT" sz="2000" dirty="0">
                <a:solidFill>
                  <a:schemeClr val="tx1">
                    <a:lumMod val="65000"/>
                    <a:lumOff val="35000"/>
                  </a:schemeClr>
                </a:solidFill>
              </a:rPr>
              <a:t> </a:t>
            </a:r>
            <a:endParaRPr lang="ru-RU" sz="2000" dirty="0">
              <a:solidFill>
                <a:schemeClr val="tx1">
                  <a:lumMod val="65000"/>
                  <a:lumOff val="35000"/>
                </a:schemeClr>
              </a:solidFill>
              <a:latin typeface="Arial"/>
              <a:cs typeface="Arial"/>
            </a:endParaRPr>
          </a:p>
        </p:txBody>
      </p:sp>
      <p:sp>
        <p:nvSpPr>
          <p:cNvPr id="18" name="Прямоугольник 17"/>
          <p:cNvSpPr/>
          <p:nvPr/>
        </p:nvSpPr>
        <p:spPr>
          <a:xfrm>
            <a:off x="3563888" y="5835724"/>
            <a:ext cx="1080120" cy="400110"/>
          </a:xfrm>
          <a:prstGeom prst="rect">
            <a:avLst/>
          </a:prstGeom>
        </p:spPr>
        <p:txBody>
          <a:bodyPr wrap="square">
            <a:spAutoFit/>
          </a:bodyPr>
          <a:lstStyle/>
          <a:p>
            <a:r>
              <a:rPr lang="en-US" sz="2000" dirty="0" smtClean="0">
                <a:solidFill>
                  <a:schemeClr val="tx1">
                    <a:lumMod val="50000"/>
                    <a:lumOff val="50000"/>
                  </a:schemeClr>
                </a:solidFill>
                <a:latin typeface="Arial"/>
                <a:cs typeface="Arial"/>
              </a:rPr>
              <a:t>75</a:t>
            </a:r>
            <a:r>
              <a:rPr lang="ru-RU" sz="2000" dirty="0">
                <a:solidFill>
                  <a:schemeClr val="tx1">
                    <a:lumMod val="50000"/>
                    <a:lumOff val="50000"/>
                  </a:schemeClr>
                </a:solidFill>
                <a:latin typeface="Arial"/>
                <a:cs typeface="Arial"/>
              </a:rPr>
              <a:t> </a:t>
            </a:r>
            <a:r>
              <a:rPr lang="it-IT" sz="2000" dirty="0" smtClean="0">
                <a:solidFill>
                  <a:schemeClr val="tx1">
                    <a:lumMod val="50000"/>
                    <a:lumOff val="50000"/>
                  </a:schemeClr>
                </a:solidFill>
                <a:latin typeface="Arial"/>
                <a:cs typeface="Arial"/>
              </a:rPr>
              <a:t>mg</a:t>
            </a:r>
            <a:endParaRPr lang="ru-RU" sz="2000" dirty="0">
              <a:solidFill>
                <a:schemeClr val="tx1">
                  <a:lumMod val="50000"/>
                  <a:lumOff val="50000"/>
                </a:schemeClr>
              </a:solidFill>
              <a:latin typeface="Arial"/>
              <a:cs typeface="Arial"/>
            </a:endParaRPr>
          </a:p>
        </p:txBody>
      </p:sp>
      <p:sp>
        <p:nvSpPr>
          <p:cNvPr id="19" name="Прямоугольник 18"/>
          <p:cNvSpPr/>
          <p:nvPr/>
        </p:nvSpPr>
        <p:spPr>
          <a:xfrm>
            <a:off x="899592" y="5800298"/>
            <a:ext cx="576064" cy="400110"/>
          </a:xfrm>
          <a:prstGeom prst="rect">
            <a:avLst/>
          </a:prstGeom>
        </p:spPr>
        <p:txBody>
          <a:bodyPr wrap="square">
            <a:spAutoFit/>
          </a:bodyPr>
          <a:lstStyle/>
          <a:p>
            <a:r>
              <a:rPr lang="ru-RU" sz="2000" dirty="0" smtClean="0">
                <a:solidFill>
                  <a:schemeClr val="tx1">
                    <a:lumMod val="50000"/>
                    <a:lumOff val="50000"/>
                  </a:schemeClr>
                </a:solidFill>
                <a:latin typeface="Arial"/>
                <a:cs typeface="Arial"/>
              </a:rPr>
              <a:t>х 1 </a:t>
            </a:r>
            <a:endParaRPr lang="ru-RU" sz="20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037093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stretch>
            <a:fillRect/>
          </a:stretch>
        </p:blipFill>
        <p:spPr>
          <a:xfrm>
            <a:off x="0" y="1052736"/>
            <a:ext cx="9144000" cy="5805264"/>
          </a:xfrm>
          <a:prstGeom prst="rect">
            <a:avLst/>
          </a:prstGeom>
        </p:spPr>
      </p:pic>
      <p:sp>
        <p:nvSpPr>
          <p:cNvPr id="2" name="Заголовок 1"/>
          <p:cNvSpPr>
            <a:spLocks noGrp="1"/>
          </p:cNvSpPr>
          <p:nvPr>
            <p:ph type="title"/>
          </p:nvPr>
        </p:nvSpPr>
        <p:spPr>
          <a:xfrm>
            <a:off x="467544" y="260648"/>
            <a:ext cx="8229600" cy="576064"/>
          </a:xfrm>
        </p:spPr>
        <p:txBody>
          <a:bodyPr>
            <a:normAutofit fontScale="90000"/>
          </a:bodyPr>
          <a:lstStyle/>
          <a:p>
            <a:r>
              <a:rPr lang="it-IT" dirty="0" smtClean="0">
                <a:solidFill>
                  <a:srgbClr val="0057AE"/>
                </a:solidFill>
                <a:latin typeface="Arial"/>
                <a:cs typeface="Arial"/>
              </a:rPr>
              <a:t>Selenio </a:t>
            </a:r>
            <a:r>
              <a:rPr lang="ru-RU" dirty="0" smtClean="0">
                <a:solidFill>
                  <a:srgbClr val="0057AE"/>
                </a:solidFill>
                <a:latin typeface="Arial"/>
                <a:cs typeface="Arial"/>
              </a:rPr>
              <a:t>+ </a:t>
            </a:r>
            <a:r>
              <a:rPr lang="it-IT" dirty="0" smtClean="0">
                <a:solidFill>
                  <a:srgbClr val="0057AE"/>
                </a:solidFill>
                <a:latin typeface="Arial"/>
                <a:cs typeface="Arial"/>
              </a:rPr>
              <a:t>vitamina</a:t>
            </a:r>
            <a:r>
              <a:rPr lang="ru-RU" dirty="0" smtClean="0">
                <a:solidFill>
                  <a:srgbClr val="0057AE"/>
                </a:solidFill>
                <a:latin typeface="Arial"/>
                <a:cs typeface="Arial"/>
              </a:rPr>
              <a:t> С</a:t>
            </a:r>
            <a:endParaRPr lang="ru-RU" dirty="0">
              <a:solidFill>
                <a:srgbClr val="0057AE"/>
              </a:solidFill>
              <a:latin typeface="Arial"/>
              <a:cs typeface="Arial"/>
            </a:endParaRPr>
          </a:p>
        </p:txBody>
      </p:sp>
      <p:pic>
        <p:nvPicPr>
          <p:cNvPr id="5" name="Изображение 4" descr="Untitled-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1988840"/>
            <a:ext cx="6696744" cy="3765304"/>
          </a:xfrm>
          <a:prstGeom prst="rect">
            <a:avLst/>
          </a:prstGeom>
        </p:spPr>
      </p:pic>
    </p:spTree>
    <p:extLst>
      <p:ext uri="{BB962C8B-B14F-4D97-AF65-F5344CB8AC3E}">
        <p14:creationId xmlns:p14="http://schemas.microsoft.com/office/powerpoint/2010/main" val="954547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30622"/>
            <a:ext cx="8229600" cy="706090"/>
          </a:xfrm>
        </p:spPr>
        <p:txBody>
          <a:bodyPr>
            <a:noAutofit/>
          </a:bodyPr>
          <a:lstStyle/>
          <a:p>
            <a:r>
              <a:rPr lang="it-IT" sz="3400" dirty="0">
                <a:solidFill>
                  <a:srgbClr val="0057AE"/>
                </a:solidFill>
              </a:rPr>
              <a:t>Quando si rende particolarmente necessario?</a:t>
            </a:r>
          </a:p>
        </p:txBody>
      </p:sp>
      <p:sp>
        <p:nvSpPr>
          <p:cNvPr id="5" name="Прямоугольник 4"/>
          <p:cNvSpPr/>
          <p:nvPr/>
        </p:nvSpPr>
        <p:spPr>
          <a:xfrm>
            <a:off x="1547664" y="1308001"/>
            <a:ext cx="2582758" cy="646331"/>
          </a:xfrm>
          <a:prstGeom prst="rect">
            <a:avLst/>
          </a:prstGeom>
        </p:spPr>
        <p:txBody>
          <a:bodyPr wrap="none">
            <a:spAutoFit/>
          </a:bodyPr>
          <a:lstStyle/>
          <a:p>
            <a:r>
              <a:rPr lang="it-IT" dirty="0">
                <a:solidFill>
                  <a:schemeClr val="tx1">
                    <a:lumMod val="65000"/>
                    <a:lumOff val="35000"/>
                  </a:schemeClr>
                </a:solidFill>
                <a:latin typeface="Arial" panose="020B0604020202020204" pitchFamily="34" charset="0"/>
                <a:cs typeface="Arial" panose="020B0604020202020204" pitchFamily="34" charset="0"/>
              </a:rPr>
              <a:t>In presenza di </a:t>
            </a:r>
            <a:r>
              <a:rPr lang="it-IT" dirty="0" smtClean="0">
                <a:solidFill>
                  <a:schemeClr val="tx1">
                    <a:lumMod val="65000"/>
                    <a:lumOff val="35000"/>
                  </a:schemeClr>
                </a:solidFill>
                <a:latin typeface="Arial" panose="020B0604020202020204" pitchFamily="34" charset="0"/>
                <a:cs typeface="Arial" panose="020B0604020202020204" pitchFamily="34" charset="0"/>
              </a:rPr>
              <a:t>problemi</a:t>
            </a:r>
          </a:p>
          <a:p>
            <a:r>
              <a:rPr lang="it-IT" dirty="0" smtClean="0">
                <a:solidFill>
                  <a:schemeClr val="tx1">
                    <a:lumMod val="65000"/>
                    <a:lumOff val="35000"/>
                  </a:schemeClr>
                </a:solidFill>
                <a:latin typeface="Arial" panose="020B0604020202020204" pitchFamily="34" charset="0"/>
                <a:cs typeface="Arial" panose="020B0604020202020204" pitchFamily="34" charset="0"/>
              </a:rPr>
              <a:t>cardiaci</a:t>
            </a:r>
            <a:r>
              <a:rPr lang="ru-RU" dirty="0" smtClean="0">
                <a:solidFill>
                  <a:schemeClr val="tx1">
                    <a:lumMod val="65000"/>
                    <a:lumOff val="35000"/>
                  </a:schemeClr>
                </a:solidFill>
                <a:latin typeface="Arial" panose="020B0604020202020204" pitchFamily="34" charset="0"/>
                <a:cs typeface="Arial" panose="020B0604020202020204" pitchFamily="34" charset="0"/>
              </a:rPr>
              <a:t> </a:t>
            </a:r>
            <a:endParaRPr lang="ru-RU"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Прямоугольник 17"/>
          <p:cNvSpPr/>
          <p:nvPr/>
        </p:nvSpPr>
        <p:spPr>
          <a:xfrm>
            <a:off x="1547664" y="2217638"/>
            <a:ext cx="2864887" cy="923330"/>
          </a:xfrm>
          <a:prstGeom prst="rect">
            <a:avLst/>
          </a:prstGeom>
        </p:spPr>
        <p:txBody>
          <a:bodyPr wrap="none">
            <a:spAutoFit/>
          </a:bodyPr>
          <a:lstStyle/>
          <a:p>
            <a:r>
              <a:rPr lang="it-IT" dirty="0">
                <a:solidFill>
                  <a:srgbClr val="595959"/>
                </a:solidFill>
                <a:latin typeface="Arial"/>
                <a:cs typeface="Arial"/>
              </a:rPr>
              <a:t>Durante una riabilitazione </a:t>
            </a:r>
          </a:p>
          <a:p>
            <a:r>
              <a:rPr lang="it-IT" dirty="0" smtClean="0">
                <a:solidFill>
                  <a:srgbClr val="595959"/>
                </a:solidFill>
                <a:latin typeface="Arial"/>
                <a:cs typeface="Arial"/>
              </a:rPr>
              <a:t>dopo un infarto</a:t>
            </a:r>
            <a:endParaRPr lang="ru-RU" dirty="0" smtClean="0">
              <a:solidFill>
                <a:srgbClr val="595959"/>
              </a:solidFill>
              <a:latin typeface="Arial"/>
              <a:cs typeface="Arial"/>
            </a:endParaRPr>
          </a:p>
          <a:p>
            <a:r>
              <a:rPr lang="it-IT" dirty="0" smtClean="0">
                <a:solidFill>
                  <a:srgbClr val="595959"/>
                </a:solidFill>
                <a:latin typeface="Arial"/>
                <a:cs typeface="Arial"/>
              </a:rPr>
              <a:t>o un ictus</a:t>
            </a:r>
            <a:endParaRPr lang="ru-RU" dirty="0">
              <a:solidFill>
                <a:srgbClr val="595959"/>
              </a:solidFill>
              <a:latin typeface="Arial"/>
              <a:cs typeface="Arial"/>
            </a:endParaRPr>
          </a:p>
        </p:txBody>
      </p:sp>
      <p:sp>
        <p:nvSpPr>
          <p:cNvPr id="20" name="Прямоугольник 19"/>
          <p:cNvSpPr/>
          <p:nvPr/>
        </p:nvSpPr>
        <p:spPr>
          <a:xfrm>
            <a:off x="5868144" y="2379906"/>
            <a:ext cx="2877711" cy="646331"/>
          </a:xfrm>
          <a:prstGeom prst="rect">
            <a:avLst/>
          </a:prstGeom>
        </p:spPr>
        <p:txBody>
          <a:bodyPr wrap="none">
            <a:spAutoFit/>
          </a:bodyPr>
          <a:lstStyle/>
          <a:p>
            <a:r>
              <a:rPr lang="it-IT" dirty="0">
                <a:solidFill>
                  <a:srgbClr val="595959"/>
                </a:solidFill>
                <a:latin typeface="Arial"/>
                <a:cs typeface="Arial"/>
              </a:rPr>
              <a:t>In caso disturbi dell’attività</a:t>
            </a:r>
          </a:p>
          <a:p>
            <a:r>
              <a:rPr lang="it-IT" dirty="0">
                <a:solidFill>
                  <a:srgbClr val="595959"/>
                </a:solidFill>
                <a:latin typeface="Arial"/>
                <a:cs typeface="Arial"/>
              </a:rPr>
              <a:t>funzionale del fegato </a:t>
            </a:r>
          </a:p>
        </p:txBody>
      </p:sp>
      <p:sp>
        <p:nvSpPr>
          <p:cNvPr id="22" name="Прямоугольник 21"/>
          <p:cNvSpPr/>
          <p:nvPr/>
        </p:nvSpPr>
        <p:spPr>
          <a:xfrm>
            <a:off x="1547664" y="3502749"/>
            <a:ext cx="2672526" cy="646331"/>
          </a:xfrm>
          <a:prstGeom prst="rect">
            <a:avLst/>
          </a:prstGeom>
        </p:spPr>
        <p:txBody>
          <a:bodyPr wrap="none">
            <a:spAutoFit/>
          </a:bodyPr>
          <a:lstStyle/>
          <a:p>
            <a:r>
              <a:rPr lang="it-IT" dirty="0">
                <a:solidFill>
                  <a:schemeClr val="tx1">
                    <a:lumMod val="65000"/>
                    <a:lumOff val="35000"/>
                  </a:schemeClr>
                </a:solidFill>
                <a:latin typeface="Arial" panose="020B0604020202020204" pitchFamily="34" charset="0"/>
                <a:cs typeface="Arial" panose="020B0604020202020204" pitchFamily="34" charset="0"/>
              </a:rPr>
              <a:t>In caso di </a:t>
            </a:r>
            <a:r>
              <a:rPr lang="it-IT" dirty="0" smtClean="0">
                <a:solidFill>
                  <a:schemeClr val="tx1">
                    <a:lumMod val="65000"/>
                    <a:lumOff val="35000"/>
                  </a:schemeClr>
                </a:solidFill>
                <a:latin typeface="Arial" panose="020B0604020202020204" pitchFamily="34" charset="0"/>
                <a:cs typeface="Arial" panose="020B0604020202020204" pitchFamily="34" charset="0"/>
              </a:rPr>
              <a:t>indebolimento</a:t>
            </a:r>
          </a:p>
          <a:p>
            <a:r>
              <a:rPr lang="it-IT" dirty="0">
                <a:solidFill>
                  <a:schemeClr val="tx1">
                    <a:lumMod val="65000"/>
                    <a:lumOff val="35000"/>
                  </a:schemeClr>
                </a:solidFill>
                <a:latin typeface="Arial" panose="020B0604020202020204" pitchFamily="34" charset="0"/>
                <a:cs typeface="Arial" panose="020B0604020202020204" pitchFamily="34" charset="0"/>
              </a:rPr>
              <a:t>delle difese immunitarie</a:t>
            </a:r>
            <a:endParaRPr lang="ru-RU"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Прямоугольник 23"/>
          <p:cNvSpPr/>
          <p:nvPr/>
        </p:nvSpPr>
        <p:spPr>
          <a:xfrm>
            <a:off x="1495181" y="5457998"/>
            <a:ext cx="2954655" cy="923330"/>
          </a:xfrm>
          <a:prstGeom prst="rect">
            <a:avLst/>
          </a:prstGeom>
        </p:spPr>
        <p:txBody>
          <a:bodyPr wrap="none">
            <a:spAutoFit/>
          </a:bodyPr>
          <a:lstStyle/>
          <a:p>
            <a:r>
              <a:rPr lang="it-IT" dirty="0">
                <a:solidFill>
                  <a:schemeClr val="tx1">
                    <a:lumMod val="65000"/>
                    <a:lumOff val="35000"/>
                  </a:schemeClr>
                </a:solidFill>
                <a:latin typeface="Arial" panose="020B0604020202020204" pitchFamily="34" charset="0"/>
                <a:cs typeface="Arial" panose="020B0604020202020204" pitchFamily="34" charset="0"/>
              </a:rPr>
              <a:t>In caso di cicatrizzazione</a:t>
            </a:r>
          </a:p>
          <a:p>
            <a:r>
              <a:rPr lang="it-IT" dirty="0">
                <a:solidFill>
                  <a:schemeClr val="tx1">
                    <a:lumMod val="65000"/>
                    <a:lumOff val="35000"/>
                  </a:schemeClr>
                </a:solidFill>
                <a:latin typeface="Arial" panose="020B0604020202020204" pitchFamily="34" charset="0"/>
                <a:cs typeface="Arial" panose="020B0604020202020204" pitchFamily="34" charset="0"/>
              </a:rPr>
              <a:t>di ferite a seguito di traumi,</a:t>
            </a:r>
          </a:p>
          <a:p>
            <a:r>
              <a:rPr lang="it-IT" dirty="0">
                <a:solidFill>
                  <a:schemeClr val="tx1">
                    <a:lumMod val="65000"/>
                    <a:lumOff val="35000"/>
                  </a:schemeClr>
                </a:solidFill>
                <a:latin typeface="Arial" panose="020B0604020202020204" pitchFamily="34" charset="0"/>
                <a:cs typeface="Arial" panose="020B0604020202020204" pitchFamily="34" charset="0"/>
              </a:rPr>
              <a:t>tagli o ulcere </a:t>
            </a:r>
            <a:endParaRPr lang="ru-RU"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Прямоугольник 25"/>
          <p:cNvSpPr/>
          <p:nvPr/>
        </p:nvSpPr>
        <p:spPr>
          <a:xfrm>
            <a:off x="5796136" y="1308001"/>
            <a:ext cx="2903359" cy="646331"/>
          </a:xfrm>
          <a:prstGeom prst="rect">
            <a:avLst/>
          </a:prstGeom>
        </p:spPr>
        <p:txBody>
          <a:bodyPr wrap="none">
            <a:spAutoFit/>
          </a:bodyPr>
          <a:lstStyle/>
          <a:p>
            <a:r>
              <a:rPr lang="it-IT" dirty="0">
                <a:solidFill>
                  <a:schemeClr val="tx1">
                    <a:lumMod val="65000"/>
                    <a:lumOff val="35000"/>
                  </a:schemeClr>
                </a:solidFill>
                <a:latin typeface="Arial" panose="020B0604020202020204" pitchFamily="34" charset="0"/>
                <a:cs typeface="Arial" panose="020B0604020202020204" pitchFamily="34" charset="0"/>
              </a:rPr>
              <a:t>In diversi tipi di alterazione</a:t>
            </a:r>
          </a:p>
          <a:p>
            <a:r>
              <a:rPr lang="it-IT" dirty="0">
                <a:solidFill>
                  <a:schemeClr val="tx1">
                    <a:lumMod val="65000"/>
                    <a:lumOff val="35000"/>
                  </a:schemeClr>
                </a:solidFill>
                <a:latin typeface="Arial" panose="020B0604020202020204" pitchFamily="34" charset="0"/>
                <a:cs typeface="Arial" panose="020B0604020202020204" pitchFamily="34" charset="0"/>
              </a:rPr>
              <a:t>della vista </a:t>
            </a:r>
          </a:p>
        </p:txBody>
      </p:sp>
      <p:sp>
        <p:nvSpPr>
          <p:cNvPr id="28" name="Прямоугольник 27"/>
          <p:cNvSpPr/>
          <p:nvPr/>
        </p:nvSpPr>
        <p:spPr>
          <a:xfrm>
            <a:off x="1547664" y="4509120"/>
            <a:ext cx="2121093" cy="646331"/>
          </a:xfrm>
          <a:prstGeom prst="rect">
            <a:avLst/>
          </a:prstGeom>
        </p:spPr>
        <p:txBody>
          <a:bodyPr wrap="none">
            <a:spAutoFit/>
          </a:bodyPr>
          <a:lstStyle/>
          <a:p>
            <a:r>
              <a:rPr lang="it-IT" dirty="0">
                <a:solidFill>
                  <a:schemeClr val="tx1">
                    <a:lumMod val="65000"/>
                    <a:lumOff val="35000"/>
                  </a:schemeClr>
                </a:solidFill>
                <a:latin typeface="Arial" panose="020B0604020202020204" pitchFamily="34" charset="0"/>
                <a:cs typeface="Arial" panose="020B0604020202020204" pitchFamily="34" charset="0"/>
              </a:rPr>
              <a:t>In caso di </a:t>
            </a:r>
            <a:r>
              <a:rPr lang="it-IT" dirty="0" smtClean="0">
                <a:solidFill>
                  <a:schemeClr val="tx1">
                    <a:lumMod val="65000"/>
                    <a:lumOff val="35000"/>
                  </a:schemeClr>
                </a:solidFill>
                <a:latin typeface="Arial" panose="020B0604020202020204" pitchFamily="34" charset="0"/>
                <a:cs typeface="Arial" panose="020B0604020202020204" pitchFamily="34" charset="0"/>
              </a:rPr>
              <a:t>problemi</a:t>
            </a:r>
          </a:p>
          <a:p>
            <a:r>
              <a:rPr lang="it-IT" dirty="0">
                <a:solidFill>
                  <a:schemeClr val="tx1">
                    <a:lumMod val="65000"/>
                    <a:lumOff val="35000"/>
                  </a:schemeClr>
                </a:solidFill>
                <a:latin typeface="Arial" panose="020B0604020202020204" pitchFamily="34" charset="0"/>
                <a:cs typeface="Arial" panose="020B0604020202020204" pitchFamily="34" charset="0"/>
              </a:rPr>
              <a:t>della pelle</a:t>
            </a:r>
            <a:endParaRPr lang="ru-RU"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Прямоугольник 29"/>
          <p:cNvSpPr/>
          <p:nvPr/>
        </p:nvSpPr>
        <p:spPr>
          <a:xfrm>
            <a:off x="5796136" y="3501008"/>
            <a:ext cx="3241593" cy="646331"/>
          </a:xfrm>
          <a:prstGeom prst="rect">
            <a:avLst/>
          </a:prstGeom>
        </p:spPr>
        <p:txBody>
          <a:bodyPr wrap="none">
            <a:spAutoFit/>
          </a:bodyPr>
          <a:lstStyle/>
          <a:p>
            <a:r>
              <a:rPr lang="it-IT" dirty="0">
                <a:solidFill>
                  <a:srgbClr val="595959"/>
                </a:solidFill>
                <a:latin typeface="Arial"/>
                <a:cs typeface="Arial"/>
              </a:rPr>
              <a:t>Nelle disfunzioni dell'apparato</a:t>
            </a:r>
          </a:p>
          <a:p>
            <a:r>
              <a:rPr lang="it-IT" dirty="0">
                <a:solidFill>
                  <a:srgbClr val="595959"/>
                </a:solidFill>
                <a:latin typeface="Arial"/>
                <a:cs typeface="Arial"/>
              </a:rPr>
              <a:t>riproduttore </a:t>
            </a:r>
            <a:endParaRPr lang="ru-RU" dirty="0">
              <a:solidFill>
                <a:srgbClr val="595959"/>
              </a:solidFill>
              <a:latin typeface="Arial"/>
              <a:cs typeface="Arial"/>
            </a:endParaRPr>
          </a:p>
        </p:txBody>
      </p:sp>
      <p:sp>
        <p:nvSpPr>
          <p:cNvPr id="32" name="Прямоугольник 31"/>
          <p:cNvSpPr/>
          <p:nvPr/>
        </p:nvSpPr>
        <p:spPr>
          <a:xfrm>
            <a:off x="5796136" y="4582869"/>
            <a:ext cx="2241319" cy="646331"/>
          </a:xfrm>
          <a:prstGeom prst="rect">
            <a:avLst/>
          </a:prstGeom>
        </p:spPr>
        <p:txBody>
          <a:bodyPr wrap="none">
            <a:spAutoFit/>
          </a:bodyPr>
          <a:lstStyle/>
          <a:p>
            <a:r>
              <a:rPr lang="it-IT" dirty="0">
                <a:solidFill>
                  <a:srgbClr val="595959"/>
                </a:solidFill>
                <a:latin typeface="Arial"/>
                <a:cs typeface="Arial"/>
              </a:rPr>
              <a:t>Quando l'organismo</a:t>
            </a:r>
          </a:p>
          <a:p>
            <a:r>
              <a:rPr lang="it-IT" dirty="0">
                <a:solidFill>
                  <a:srgbClr val="595959"/>
                </a:solidFill>
                <a:latin typeface="Arial"/>
                <a:cs typeface="Arial"/>
              </a:rPr>
              <a:t>è intossicato</a:t>
            </a:r>
            <a:endParaRPr lang="ru-RU" dirty="0">
              <a:solidFill>
                <a:srgbClr val="595959"/>
              </a:solidFill>
              <a:latin typeface="Arial"/>
              <a:cs typeface="Arial"/>
            </a:endParaRPr>
          </a:p>
        </p:txBody>
      </p:sp>
      <p:sp>
        <p:nvSpPr>
          <p:cNvPr id="34" name="Прямоугольник 33"/>
          <p:cNvSpPr/>
          <p:nvPr/>
        </p:nvSpPr>
        <p:spPr>
          <a:xfrm>
            <a:off x="5837118" y="5445224"/>
            <a:ext cx="2172390" cy="923330"/>
          </a:xfrm>
          <a:prstGeom prst="rect">
            <a:avLst/>
          </a:prstGeom>
        </p:spPr>
        <p:txBody>
          <a:bodyPr wrap="none">
            <a:spAutoFit/>
          </a:bodyPr>
          <a:lstStyle/>
          <a:p>
            <a:r>
              <a:rPr lang="it-IT" dirty="0">
                <a:solidFill>
                  <a:srgbClr val="595959"/>
                </a:solidFill>
                <a:latin typeface="Arial"/>
                <a:cs typeface="Arial"/>
              </a:rPr>
              <a:t>In caso di riduzione</a:t>
            </a:r>
          </a:p>
          <a:p>
            <a:r>
              <a:rPr lang="it-IT" dirty="0">
                <a:solidFill>
                  <a:srgbClr val="595959"/>
                </a:solidFill>
                <a:latin typeface="Arial"/>
                <a:cs typeface="Arial"/>
              </a:rPr>
              <a:t>dell’efficienza fisica</a:t>
            </a:r>
          </a:p>
          <a:p>
            <a:r>
              <a:rPr lang="it-IT" dirty="0">
                <a:solidFill>
                  <a:srgbClr val="595959"/>
                </a:solidFill>
                <a:latin typeface="Arial"/>
                <a:cs typeface="Arial"/>
              </a:rPr>
              <a:t>e intellettiva</a:t>
            </a:r>
            <a:endParaRPr lang="ru-RU" dirty="0">
              <a:solidFill>
                <a:srgbClr val="595959"/>
              </a:solidFill>
              <a:latin typeface="Arial"/>
              <a:cs typeface="Arial"/>
            </a:endParaRPr>
          </a:p>
        </p:txBody>
      </p:sp>
      <p:pic>
        <p:nvPicPr>
          <p:cNvPr id="7169" name="Изображение 7168"/>
          <p:cNvPicPr>
            <a:picLocks noChangeAspect="1"/>
          </p:cNvPicPr>
          <p:nvPr/>
        </p:nvPicPr>
        <p:blipFill>
          <a:blip r:embed="rId3"/>
          <a:stretch>
            <a:fillRect/>
          </a:stretch>
        </p:blipFill>
        <p:spPr>
          <a:xfrm>
            <a:off x="4716016" y="5517232"/>
            <a:ext cx="866924" cy="866924"/>
          </a:xfrm>
          <a:prstGeom prst="rect">
            <a:avLst/>
          </a:prstGeom>
        </p:spPr>
      </p:pic>
      <p:pic>
        <p:nvPicPr>
          <p:cNvPr id="7172" name="Изображение 7171"/>
          <p:cNvPicPr>
            <a:picLocks noChangeAspect="1"/>
          </p:cNvPicPr>
          <p:nvPr/>
        </p:nvPicPr>
        <p:blipFill>
          <a:blip r:embed="rId4"/>
          <a:stretch>
            <a:fillRect/>
          </a:stretch>
        </p:blipFill>
        <p:spPr>
          <a:xfrm>
            <a:off x="539552" y="1196752"/>
            <a:ext cx="854224" cy="854224"/>
          </a:xfrm>
          <a:prstGeom prst="rect">
            <a:avLst/>
          </a:prstGeom>
        </p:spPr>
      </p:pic>
      <p:pic>
        <p:nvPicPr>
          <p:cNvPr id="7174" name="Изображение 7173"/>
          <p:cNvPicPr>
            <a:picLocks noChangeAspect="1"/>
          </p:cNvPicPr>
          <p:nvPr/>
        </p:nvPicPr>
        <p:blipFill>
          <a:blip r:embed="rId5"/>
          <a:stretch>
            <a:fillRect/>
          </a:stretch>
        </p:blipFill>
        <p:spPr>
          <a:xfrm>
            <a:off x="539552" y="5517232"/>
            <a:ext cx="864096" cy="864096"/>
          </a:xfrm>
          <a:prstGeom prst="rect">
            <a:avLst/>
          </a:prstGeom>
        </p:spPr>
      </p:pic>
      <p:pic>
        <p:nvPicPr>
          <p:cNvPr id="7175" name="Изображение 7174"/>
          <p:cNvPicPr>
            <a:picLocks noChangeAspect="1"/>
          </p:cNvPicPr>
          <p:nvPr/>
        </p:nvPicPr>
        <p:blipFill>
          <a:blip r:embed="rId6"/>
          <a:stretch>
            <a:fillRect/>
          </a:stretch>
        </p:blipFill>
        <p:spPr>
          <a:xfrm>
            <a:off x="539552" y="4437112"/>
            <a:ext cx="864096" cy="864096"/>
          </a:xfrm>
          <a:prstGeom prst="rect">
            <a:avLst/>
          </a:prstGeom>
        </p:spPr>
      </p:pic>
      <p:pic>
        <p:nvPicPr>
          <p:cNvPr id="7176" name="Изображение 7175"/>
          <p:cNvPicPr>
            <a:picLocks noChangeAspect="1"/>
          </p:cNvPicPr>
          <p:nvPr/>
        </p:nvPicPr>
        <p:blipFill>
          <a:blip r:embed="rId7"/>
          <a:stretch>
            <a:fillRect/>
          </a:stretch>
        </p:blipFill>
        <p:spPr>
          <a:xfrm>
            <a:off x="4788024" y="1196752"/>
            <a:ext cx="792088" cy="792088"/>
          </a:xfrm>
          <a:prstGeom prst="rect">
            <a:avLst/>
          </a:prstGeom>
        </p:spPr>
      </p:pic>
      <p:pic>
        <p:nvPicPr>
          <p:cNvPr id="7177" name="Изображение 7176"/>
          <p:cNvPicPr>
            <a:picLocks noChangeAspect="1"/>
          </p:cNvPicPr>
          <p:nvPr/>
        </p:nvPicPr>
        <p:blipFill>
          <a:blip r:embed="rId8"/>
          <a:stretch>
            <a:fillRect/>
          </a:stretch>
        </p:blipFill>
        <p:spPr>
          <a:xfrm>
            <a:off x="4716016" y="4437112"/>
            <a:ext cx="864096" cy="864096"/>
          </a:xfrm>
          <a:prstGeom prst="rect">
            <a:avLst/>
          </a:prstGeom>
        </p:spPr>
      </p:pic>
      <p:pic>
        <p:nvPicPr>
          <p:cNvPr id="3" name="Изображение 2"/>
          <p:cNvPicPr>
            <a:picLocks noChangeAspect="1"/>
          </p:cNvPicPr>
          <p:nvPr/>
        </p:nvPicPr>
        <p:blipFill>
          <a:blip r:embed="rId9"/>
          <a:stretch>
            <a:fillRect/>
          </a:stretch>
        </p:blipFill>
        <p:spPr>
          <a:xfrm>
            <a:off x="4716016" y="2235890"/>
            <a:ext cx="864096" cy="864096"/>
          </a:xfrm>
          <a:prstGeom prst="rect">
            <a:avLst/>
          </a:prstGeom>
        </p:spPr>
      </p:pic>
      <p:pic>
        <p:nvPicPr>
          <p:cNvPr id="4" name="Изображение 3"/>
          <p:cNvPicPr>
            <a:picLocks noChangeAspect="1"/>
          </p:cNvPicPr>
          <p:nvPr/>
        </p:nvPicPr>
        <p:blipFill>
          <a:blip r:embed="rId10"/>
          <a:stretch>
            <a:fillRect/>
          </a:stretch>
        </p:blipFill>
        <p:spPr>
          <a:xfrm>
            <a:off x="539552" y="2235890"/>
            <a:ext cx="864096" cy="864096"/>
          </a:xfrm>
          <a:prstGeom prst="rect">
            <a:avLst/>
          </a:prstGeom>
        </p:spPr>
      </p:pic>
      <p:pic>
        <p:nvPicPr>
          <p:cNvPr id="6" name="Изображение 5"/>
          <p:cNvPicPr>
            <a:picLocks noChangeAspect="1"/>
          </p:cNvPicPr>
          <p:nvPr/>
        </p:nvPicPr>
        <p:blipFill>
          <a:blip r:embed="rId11"/>
          <a:stretch>
            <a:fillRect/>
          </a:stretch>
        </p:blipFill>
        <p:spPr>
          <a:xfrm>
            <a:off x="4716016" y="3356992"/>
            <a:ext cx="864096" cy="864096"/>
          </a:xfrm>
          <a:prstGeom prst="rect">
            <a:avLst/>
          </a:prstGeom>
        </p:spPr>
      </p:pic>
      <p:pic>
        <p:nvPicPr>
          <p:cNvPr id="7" name="Изображение 6"/>
          <p:cNvPicPr>
            <a:picLocks noChangeAspect="1"/>
          </p:cNvPicPr>
          <p:nvPr/>
        </p:nvPicPr>
        <p:blipFill>
          <a:blip r:embed="rId12"/>
          <a:stretch>
            <a:fillRect/>
          </a:stretch>
        </p:blipFill>
        <p:spPr>
          <a:xfrm>
            <a:off x="539552" y="3356992"/>
            <a:ext cx="864096" cy="864096"/>
          </a:xfrm>
          <a:prstGeom prst="rect">
            <a:avLst/>
          </a:prstGeom>
        </p:spPr>
      </p:pic>
    </p:spTree>
    <p:extLst>
      <p:ext uri="{BB962C8B-B14F-4D97-AF65-F5344CB8AC3E}">
        <p14:creationId xmlns:p14="http://schemas.microsoft.com/office/powerpoint/2010/main" val="3544978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755</TotalTime>
  <Words>1350</Words>
  <Application>Microsoft Office PowerPoint</Application>
  <PresentationFormat>Экран (4:3)</PresentationFormat>
  <Paragraphs>145</Paragraphs>
  <Slides>10</Slides>
  <Notes>9</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10</vt:i4>
      </vt:variant>
    </vt:vector>
  </HeadingPairs>
  <TitlesOfParts>
    <vt:vector size="13" baseType="lpstr">
      <vt:lpstr>Arial</vt:lpstr>
      <vt:lpstr>Calibri</vt:lpstr>
      <vt:lpstr>Тема Office</vt:lpstr>
      <vt:lpstr>Презентация PowerPoint</vt:lpstr>
      <vt:lpstr>Selenio (lat. Selenium, Se)</vt:lpstr>
      <vt:lpstr>Importanza del selenio per l’organismo</vt:lpstr>
      <vt:lpstr>Dosaggio giornaliero ottimale</vt:lpstr>
      <vt:lpstr>Fonti alimentari di selenio </vt:lpstr>
      <vt:lpstr>Cosa succede se manca il selenio?</vt:lpstr>
      <vt:lpstr>LA SOLUZIONE C’È!</vt:lpstr>
      <vt:lpstr>Selenio + vitamina С</vt:lpstr>
      <vt:lpstr>Quando si rende particolarmente necessario?</vt:lpstr>
      <vt:lpstr>Презентация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Костина</dc:creator>
  <cp:lastModifiedBy>admin</cp:lastModifiedBy>
  <cp:revision>76</cp:revision>
  <dcterms:created xsi:type="dcterms:W3CDTF">2016-03-21T13:39:29Z</dcterms:created>
  <dcterms:modified xsi:type="dcterms:W3CDTF">2018-10-24T20:34:15Z</dcterms:modified>
</cp:coreProperties>
</file>