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24384000" cy="1371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77054" autoAdjust="0"/>
  </p:normalViewPr>
  <p:slideViewPr>
    <p:cSldViewPr snapToGrid="0">
      <p:cViewPr varScale="1">
        <p:scale>
          <a:sx n="45" d="100"/>
          <a:sy n="45" d="100"/>
        </p:scale>
        <p:origin x="370" y="43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7AF0843-A777-4E81-AFB7-8A90826FCF58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076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Немногие могут похвастаться крепким иммунитетом. В подавляющем большинстве иммунитет — это результат нашего ежедневного выбора, нашего образа жизни. 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Иммунитет отражает общее состояние здоровья, силы организма — чем крепче здоровье, тем лучше иммунитет. Все, что укрепляет здоровье, укрепляет иммунитет: режим дня, умеренные нагрузки, режим сна и отдыха, переключение деятельности, </a:t>
            </a:r>
            <a:r>
              <a:rPr lang="ru-RU" sz="1600" dirty="0"/>
              <a:t>отсутствие</a:t>
            </a:r>
            <a:r>
              <a:rPr lang="ru-RU" sz="1600" baseline="0" dirty="0"/>
              <a:t> регулярных</a:t>
            </a:r>
            <a:r>
              <a:rPr lang="ru-RU" sz="1600" dirty="0"/>
              <a:t> переутомлений</a:t>
            </a:r>
            <a:r>
              <a:rPr lang="ru-RU" sz="1600" b="0" strike="noStrike" spc="-1" dirty="0">
                <a:latin typeface="Arial"/>
              </a:rPr>
              <a:t>, избегание гиподинамии (сидения на одном месте), отдых, спорт, закаливание.</a:t>
            </a:r>
          </a:p>
          <a:p>
            <a:pPr marL="216000" indent="-216000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764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Долгое время считалось, что основная функция витамина D в организме – это регуляция усвоения фосфора и кальция в костях. Но в последнее время были обнаружены рецепторы, реагирующие на витамин D во множестве других тканей нашего организма. И теперь ученые утверждают, что «этот витамин участвует в регуляции иммунной и сердечно-сосудистой систем, развитии мускулатуры» (Энтони </a:t>
            </a:r>
            <a:r>
              <a:rPr lang="ru-RU" sz="1600" b="0" strike="noStrike" spc="-1" dirty="0" err="1">
                <a:latin typeface="Arial"/>
              </a:rPr>
              <a:t>Норман</a:t>
            </a:r>
            <a:r>
              <a:rPr lang="ru-RU" sz="1600" b="0" strike="noStrike" spc="-1" dirty="0">
                <a:latin typeface="Arial"/>
              </a:rPr>
              <a:t>, почетный профессор биохимии и биомедицины в Университете Калифорнии и один из ведущих мировых экспертов по витамину D). Исследователи обнаружили, что Т-клетки полагаются, в первую очередь, на витамин D для того, чтобы активироваться, если же в крови этого витамина недостаточно, то они будут оставаться в спящем состоянии. "Когда Т- клетка находится в контакте с вирусом или бактерией, она превращается в сигнализирующее устройство, известное как рецептор витамина D, которое ищет витамин по всему организму", - говорит </a:t>
            </a:r>
            <a:r>
              <a:rPr lang="ru-RU" sz="1600" b="0" strike="noStrike" spc="-1" dirty="0" err="1">
                <a:latin typeface="Arial"/>
              </a:rPr>
              <a:t>Карстен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Гейслер</a:t>
            </a:r>
            <a:r>
              <a:rPr lang="ru-RU" sz="1600" b="0" strike="noStrike" spc="-1" dirty="0">
                <a:latin typeface="Arial"/>
              </a:rPr>
              <a:t>, специалист из департамента по вопросам международного здравоохранения, иммунологии и микробиологии. "Это означает, что Т- клетки должны обязательно подпитываться от витамина D, иначе они перестанут работать. Если Т- клетки не могут найти в организме достаточное количество витамина D, то они даже не будут начинать борьбу". </a:t>
            </a:r>
          </a:p>
        </p:txBody>
      </p:sp>
    </p:spTree>
    <p:extLst>
      <p:ext uri="{BB962C8B-B14F-4D97-AF65-F5344CB8AC3E}">
        <p14:creationId xmlns:p14="http://schemas.microsoft.com/office/powerpoint/2010/main" val="1624885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AF0843-A777-4E81-AFB7-8A90826FCF58}" type="slidenum">
              <a:rPr lang="ru-RU" sz="1400" b="0" strike="noStrike" spc="-1" smtClean="0">
                <a:latin typeface="Times New Roman"/>
              </a:rPr>
              <a:pPr algn="r"/>
              <a:t>17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341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Резкое снижение иммунитета часто возникает при стрессах и больших нагрузках. Поэтому в группу риска вносят людей, чьи профессии так или иначе с этим связаны.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Под угрозой находятся люди, которые в связи со спецификой работы вынуждены не соблюдать режим сна, приема пищи и физических упражнений. 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Лица пожилого возраста тоже попадают в группу риска, так как старение приводит к прогрессивному снижению множественных физиологических процессов, включая иммунные ответы, поэтому с возрастом иммунная система ослабевает. </a:t>
            </a:r>
          </a:p>
          <a:p>
            <a:pPr marL="216000" indent="-216000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22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проверь себя</a:t>
            </a:r>
          </a:p>
        </p:txBody>
      </p:sp>
    </p:spTree>
    <p:extLst>
      <p:ext uri="{BB962C8B-B14F-4D97-AF65-F5344CB8AC3E}">
        <p14:creationId xmlns:p14="http://schemas.microsoft.com/office/powerpoint/2010/main" val="160669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О необходимости поддерживать иммунитет знает каждый, но на вопрос “а что такое иммунитет?” добрая половина пожимает плечами.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Иммунитет  (от латинского </a:t>
            </a:r>
            <a:r>
              <a:rPr lang="ru-RU" sz="1600" b="0" strike="noStrike" spc="-1" dirty="0" err="1">
                <a:latin typeface="Arial"/>
              </a:rPr>
              <a:t>immunitas</a:t>
            </a:r>
            <a:r>
              <a:rPr lang="ru-RU" sz="1600" b="0" strike="noStrike" spc="-1" dirty="0">
                <a:latin typeface="Arial"/>
              </a:rPr>
              <a:t> – освобождение, избавление) — это биологическая система защиты организма от внешних и внутренних биологически активных агентов (антигенов*), направленная на сохранение постоянства внутренней среды (гомеостаза) организма.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*Антигены </a:t>
            </a:r>
            <a:r>
              <a:rPr lang="ru-RU" sz="1600" b="0" strike="noStrike" spc="-1" dirty="0">
                <a:latin typeface="+mn-lt"/>
              </a:rPr>
              <a:t>— </a:t>
            </a:r>
            <a:r>
              <a:rPr lang="ru-RU" sz="1600" b="0" strike="noStrike" spc="-1" dirty="0">
                <a:latin typeface="Arial"/>
              </a:rPr>
              <a:t>общее название чужеродных для организма агентов и веществ. Ими могут быть продукты жизнедеятельности микроорганизмов </a:t>
            </a:r>
            <a:r>
              <a:rPr lang="ru-RU" sz="1600" b="0" strike="noStrike" spc="-1" dirty="0">
                <a:latin typeface="+mn-lt"/>
              </a:rPr>
              <a:t>— </a:t>
            </a:r>
            <a:r>
              <a:rPr lang="ru-RU" sz="1600" b="0" strike="noStrike" spc="-1" dirty="0">
                <a:latin typeface="Arial"/>
              </a:rPr>
              <a:t>возбудителей различных заболеваний, ядовитые соединения растительного и животного происхождения, погибшие или переродившиеся клетки самого организма и другие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3514665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Участники иммунной системы: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1. Специфичные органы, отвечающие за выработку и обучение иммунных клеток, а именно: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центральные органы (красный костный мозг и тимус) – место рождения всех клеток иммунной системы, а также место развития и «обучения» важнейших из них: Т- и В-лимфоцитов;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периферические органы (лимфатические узлы, лимфоидная ткань, миндалины, селезенка, аппендикс) – место локализации «обученных» клеток ИС для осуществления иммунного надзора и «обучения» других клеток иммунной системы;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2. Находящиеся в крови и циркулирующие вместе с  ней по всему организму отдельные клетки иммунной системы (макрофаги, лимфоциты);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3. Кровь и лимфа, которые объединяют все компоненты иммунной системы в единое целое и обеспечивают их передвижение.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292653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Неспецифический (врожденный, неадаптивный) иммунитет – это однотипные реакции организма на любые чужеродные антигены.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Врожденный иммунитет обеспечивают: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•    внешние покровы тела, слизистые оболочки дыхательных путей, пищеварительного тракта, стенок кровеносных сосудов.  Их целостность предотвращает проникновение в организм патогенных организмов; 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•    большое количество биологически активных веществ (фермент слюны лизоцим, защитные белки крови и т. п.). Они являются химическим или биологическим барьером на пути </a:t>
            </a:r>
            <a:r>
              <a:rPr lang="ru-RU" sz="1600" b="0" strike="noStrike" spc="-1" dirty="0" err="1">
                <a:latin typeface="Arial"/>
              </a:rPr>
              <a:t>патогенов</a:t>
            </a:r>
            <a:r>
              <a:rPr lang="ru-RU" sz="1600" b="0" strike="noStrike" spc="-1" dirty="0">
                <a:latin typeface="Arial"/>
              </a:rPr>
              <a:t> в организм;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•    определенные типы лейкоцитов, способные к фагоцитозу (фагоцитоз – (др. -греч. </a:t>
            </a:r>
            <a:r>
              <a:rPr lang="ru-RU" sz="1600" b="0" strike="noStrike" spc="-1" dirty="0" err="1">
                <a:latin typeface="Arial"/>
              </a:rPr>
              <a:t>φαγεῖν </a:t>
            </a:r>
            <a:r>
              <a:rPr lang="ru-RU" sz="1600" b="0" strike="noStrike" spc="-1" dirty="0">
                <a:latin typeface="Arial"/>
              </a:rPr>
              <a:t>«пожирать» + </a:t>
            </a:r>
            <a:r>
              <a:rPr lang="ru-RU" sz="1600" b="0" strike="noStrike" spc="-1" dirty="0" err="1">
                <a:latin typeface="Arial"/>
              </a:rPr>
              <a:t>κύτος </a:t>
            </a:r>
            <a:r>
              <a:rPr lang="ru-RU" sz="1600" b="0" strike="noStrike" spc="-1" dirty="0">
                <a:latin typeface="Arial"/>
              </a:rPr>
              <a:t>«клетка»), процессу, при котором клетки (специально предназначенные для этого клетки крови и тканей организма — фагоциты) захватывают и переваривают твёрдые частицы диаметром более 0,1 мкм, в том числе бактерии и крупные молекулярные комплексы).  К клеткам врожденного иммунитета относятся: фагоциты (макрофаги, моноциты, нейтрофилы, дендритные клетки, тучные клетки), базофилы, эозинофилы, </a:t>
            </a:r>
            <a:r>
              <a:rPr lang="ru-RU" sz="1600" b="0" strike="noStrike" spc="-1" dirty="0" err="1">
                <a:latin typeface="Arial"/>
              </a:rPr>
              <a:t>эпителиоциты</a:t>
            </a:r>
            <a:r>
              <a:rPr lang="ru-RU" sz="1600" b="0" strike="noStrike" spc="-1" dirty="0">
                <a:latin typeface="Arial"/>
              </a:rPr>
              <a:t>, </a:t>
            </a:r>
            <a:r>
              <a:rPr lang="ru-RU" sz="1600" b="0" strike="noStrike" spc="-1" dirty="0" err="1">
                <a:latin typeface="Arial"/>
              </a:rPr>
              <a:t>эндотелиоциты</a:t>
            </a:r>
            <a:r>
              <a:rPr lang="ru-RU" sz="1600" b="0" strike="noStrike" spc="-1" dirty="0">
                <a:latin typeface="Arial"/>
              </a:rPr>
              <a:t>, NK-клетки.</a:t>
            </a:r>
          </a:p>
          <a:p>
            <a:pPr marL="216000" indent="-216000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Если же вещество молекулярно-дисперсное (например, белок, полисахарид, вирус), не токсичное и не обладает физиологической активностью, оно не может быть нейтрализовано и выведено организмом по вышеописанной схеме (быть захваченным и переваренным). В этом случае срабатывает специфический (адаптивный, приобретенный) иммунитет. Он приобретается в результате контакта организма с антигеном и характеризуется формированием иммунологической памяти. Клеточными носителями приобретенного иммунитета служат лимфоциты (Т- и В- лимфоциты). Приобретенный (специфический) иммунитет, в отличие от врожденного, формируется на протяжении всей жизни человека. Он может возникать после перенесенного заболевания (активный естественный) или после прививки (активный искусственный). </a:t>
            </a:r>
          </a:p>
        </p:txBody>
      </p:sp>
    </p:spTree>
    <p:extLst>
      <p:ext uri="{BB962C8B-B14F-4D97-AF65-F5344CB8AC3E}">
        <p14:creationId xmlns:p14="http://schemas.microsoft.com/office/powerpoint/2010/main" val="615939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828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Что можно сделать для укрепления иммунитета прямо сейчас? Начните делать то, что зависит от вас, а поддержка </a:t>
            </a:r>
            <a:r>
              <a:rPr lang="ru-RU" sz="1600" b="0" strike="noStrike" spc="-1" dirty="0" err="1">
                <a:latin typeface="Arial"/>
              </a:rPr>
              <a:t>нутриентами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</a:t>
            </a:r>
            <a:r>
              <a:rPr lang="ru-RU" sz="1600" b="0" strike="noStrike" spc="-1" dirty="0">
                <a:latin typeface="Arial"/>
              </a:rPr>
              <a:t>в новом наборе от </a:t>
            </a:r>
            <a:r>
              <a:rPr lang="ru-RU" sz="1600" b="0" strike="noStrike" spc="-1" dirty="0" err="1">
                <a:latin typeface="Arial"/>
              </a:rPr>
              <a:t>Coral</a:t>
            </a:r>
            <a:r>
              <a:rPr lang="ru-RU" sz="1600" b="0" strike="noStrike" spc="-1" dirty="0">
                <a:latin typeface="Arial"/>
              </a:rPr>
              <a:t> </a:t>
            </a:r>
            <a:r>
              <a:rPr lang="ru-RU" sz="1600" b="0" strike="noStrike" spc="-1" dirty="0" err="1">
                <a:latin typeface="Arial"/>
              </a:rPr>
              <a:t>Club</a:t>
            </a:r>
            <a:r>
              <a:rPr lang="ru-RU" sz="1600" b="0" strike="noStrike" spc="-1" dirty="0">
                <a:latin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2749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Эпидемиологические исследования показывают, что гиповитаминоз С до сих пор относительно распространён и дефицит витамина С является четвертым ведущим дефицитом питательных веществ в государствах Организации Объединенных Наций. Причины: сокращение потребления из пищи в сочетании с ограниченной возможностью сформирования запаса в организме (это водорастворимый витамин, он не задерживается в тканях, невозможно сформировать его запас).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Увеличение потребности в витамине С обуславливается загрязнением окружающей среды,  курением, борьбой с инфекциями, а также заболеваний с окислительными и воспалительными проявлениями, например диабет типа 2 и т.д.</a:t>
            </a:r>
          </a:p>
          <a:p>
            <a:pPr marL="216000" indent="-216000">
              <a:lnSpc>
                <a:spcPct val="100000"/>
              </a:lnSpc>
            </a:pPr>
            <a:r>
              <a:rPr lang="ru-RU" sz="1600" b="0" strike="noStrike" spc="-1" dirty="0">
                <a:latin typeface="Arial"/>
              </a:rPr>
              <a:t>Вегетарианцам будет интересно узнать, что витамин С помогает организму лучше впитывать </a:t>
            </a:r>
            <a:r>
              <a:rPr lang="ru-RU" sz="1600" b="0" strike="noStrike" spc="-1" dirty="0" err="1">
                <a:latin typeface="Arial"/>
              </a:rPr>
              <a:t>негемическое</a:t>
            </a:r>
            <a:r>
              <a:rPr lang="ru-RU" sz="1600" b="0" strike="noStrike" spc="-1" dirty="0">
                <a:latin typeface="Arial"/>
              </a:rPr>
              <a:t> железо - поступающее из растительных продуктов, таких как бобы, шпинат и киноа.</a:t>
            </a:r>
          </a:p>
        </p:txBody>
      </p:sp>
    </p:spTree>
    <p:extLst>
      <p:ext uri="{BB962C8B-B14F-4D97-AF65-F5344CB8AC3E}">
        <p14:creationId xmlns:p14="http://schemas.microsoft.com/office/powerpoint/2010/main" val="109412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/>
          </p:nvPr>
        </p:nvSpPr>
        <p:spPr>
          <a:xfrm>
            <a:off x="16980120" y="12466440"/>
            <a:ext cx="494640" cy="492120"/>
          </a:xfrm>
          <a:prstGeom prst="rect">
            <a:avLst/>
          </a:prstGeom>
        </p:spPr>
        <p:txBody>
          <a:bodyPr lIns="85680" tIns="85680" rIns="85680" bIns="8568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3800" cy="22892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Arial"/>
              </a:rPr>
              <a:t>Текст заголовка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218960" y="3209040"/>
            <a:ext cx="21943800" cy="7953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709560" indent="-601200">
              <a:lnSpc>
                <a:spcPct val="90000"/>
              </a:lnSpc>
              <a:spcBef>
                <a:spcPts val="2599"/>
              </a:spcBef>
              <a:buClr>
                <a:srgbClr val="000000"/>
              </a:buClr>
              <a:buSzPct val="45000"/>
              <a:buFont typeface="Wingdings" charset="2"/>
              <a:buChar char=""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  <a:ea typeface="Arial"/>
              </a:rPr>
              <a:t>Уровень текста 1</a:t>
            </a:r>
            <a:endParaRPr lang="ru-RU" sz="5200" b="0" strike="noStrike" spc="-1">
              <a:solidFill>
                <a:srgbClr val="000000"/>
              </a:solidFill>
              <a:latin typeface="Arial"/>
            </a:endParaRPr>
          </a:p>
          <a:p>
            <a:pPr marL="1382400" lvl="1" indent="-842040">
              <a:lnSpc>
                <a:spcPct val="90000"/>
              </a:lnSpc>
              <a:spcBef>
                <a:spcPts val="2599"/>
              </a:spcBef>
              <a:buClr>
                <a:srgbClr val="000000"/>
              </a:buClr>
              <a:buSzPct val="75000"/>
              <a:buFont typeface="Wingdings" charset="2"/>
              <a:buChar char=""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  <a:ea typeface="Arial"/>
              </a:rPr>
              <a:t>Уровень текста 2</a:t>
            </a:r>
            <a:endParaRPr lang="ru-RU" sz="5200" b="0" strike="noStrike" spc="-1">
              <a:solidFill>
                <a:srgbClr val="000000"/>
              </a:solidFill>
              <a:latin typeface="Arial"/>
            </a:endParaRPr>
          </a:p>
          <a:p>
            <a:pPr marL="1839960" lvl="2" indent="-831600">
              <a:lnSpc>
                <a:spcPct val="90000"/>
              </a:lnSpc>
              <a:spcBef>
                <a:spcPts val="2599"/>
              </a:spcBef>
              <a:buClr>
                <a:srgbClr val="000000"/>
              </a:buClr>
              <a:buSzPct val="45000"/>
              <a:buFont typeface="Wingdings" charset="2"/>
              <a:buChar char=""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  <a:ea typeface="Arial"/>
              </a:rPr>
              <a:t>Уровень текста 3</a:t>
            </a:r>
            <a:endParaRPr lang="ru-RU" sz="5200" b="0" strike="noStrike" spc="-1">
              <a:solidFill>
                <a:srgbClr val="000000"/>
              </a:solidFill>
              <a:latin typeface="Arial"/>
            </a:endParaRPr>
          </a:p>
          <a:p>
            <a:pPr marL="2135880" lvl="3" indent="-623520">
              <a:lnSpc>
                <a:spcPct val="90000"/>
              </a:lnSpc>
              <a:spcBef>
                <a:spcPts val="2599"/>
              </a:spcBef>
              <a:buClr>
                <a:srgbClr val="000000"/>
              </a:buClr>
              <a:buSzPct val="75000"/>
              <a:buFont typeface="Wingdings" charset="2"/>
              <a:buChar char=""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  <a:ea typeface="Arial"/>
              </a:rPr>
              <a:t>Уровень текста 4</a:t>
            </a:r>
            <a:endParaRPr lang="ru-RU" sz="5200" b="0" strike="noStrike" spc="-1">
              <a:solidFill>
                <a:srgbClr val="000000"/>
              </a:solidFill>
              <a:latin typeface="Arial"/>
            </a:endParaRPr>
          </a:p>
          <a:p>
            <a:pPr marL="2505600" lvl="4" indent="-561240">
              <a:lnSpc>
                <a:spcPct val="90000"/>
              </a:lnSpc>
              <a:spcBef>
                <a:spcPts val="2599"/>
              </a:spcBef>
              <a:buClr>
                <a:srgbClr val="000000"/>
              </a:buClr>
              <a:buSzPct val="45000"/>
              <a:buFont typeface="Wingdings" charset="2"/>
              <a:buChar char=""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  <a:ea typeface="Arial"/>
              </a:rPr>
              <a:t>Уровень текста 5</a:t>
            </a:r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16980120" y="12466440"/>
            <a:ext cx="494640" cy="492120"/>
          </a:xfrm>
          <a:prstGeom prst="rect">
            <a:avLst/>
          </a:prstGeom>
        </p:spPr>
        <p:txBody>
          <a:bodyPr lIns="85680" tIns="85680" rIns="85680" bIns="8568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3800" cy="22892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Arial"/>
              </a:rPr>
              <a:t>Текст заголовка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218960" y="3209040"/>
            <a:ext cx="21943800" cy="7953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709560" indent="-601200">
              <a:lnSpc>
                <a:spcPct val="90000"/>
              </a:lnSpc>
              <a:spcBef>
                <a:spcPts val="2599"/>
              </a:spcBef>
              <a:buClr>
                <a:srgbClr val="000000"/>
              </a:buClr>
              <a:buSzPct val="45000"/>
              <a:buFont typeface="Wingdings" charset="2"/>
              <a:buChar char=""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  <a:ea typeface="Arial"/>
              </a:rPr>
              <a:t>Уровень текста 1</a:t>
            </a:r>
            <a:endParaRPr lang="ru-RU" sz="5200" b="0" strike="noStrike" spc="-1">
              <a:solidFill>
                <a:srgbClr val="000000"/>
              </a:solidFill>
              <a:latin typeface="Arial"/>
            </a:endParaRPr>
          </a:p>
          <a:p>
            <a:pPr marL="1382400" lvl="1" indent="-842040">
              <a:lnSpc>
                <a:spcPct val="90000"/>
              </a:lnSpc>
              <a:spcBef>
                <a:spcPts val="2599"/>
              </a:spcBef>
              <a:buClr>
                <a:srgbClr val="000000"/>
              </a:buClr>
              <a:buSzPct val="75000"/>
              <a:buFont typeface="Wingdings" charset="2"/>
              <a:buChar char=""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  <a:ea typeface="Arial"/>
              </a:rPr>
              <a:t>Уровень текста 2</a:t>
            </a:r>
            <a:endParaRPr lang="ru-RU" sz="5200" b="0" strike="noStrike" spc="-1">
              <a:solidFill>
                <a:srgbClr val="000000"/>
              </a:solidFill>
              <a:latin typeface="Arial"/>
            </a:endParaRPr>
          </a:p>
          <a:p>
            <a:pPr marL="1839960" lvl="2" indent="-831600">
              <a:lnSpc>
                <a:spcPct val="90000"/>
              </a:lnSpc>
              <a:spcBef>
                <a:spcPts val="2599"/>
              </a:spcBef>
              <a:buClr>
                <a:srgbClr val="000000"/>
              </a:buClr>
              <a:buSzPct val="45000"/>
              <a:buFont typeface="Wingdings" charset="2"/>
              <a:buChar char=""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  <a:ea typeface="Arial"/>
              </a:rPr>
              <a:t>Уровень текста 3</a:t>
            </a:r>
            <a:endParaRPr lang="ru-RU" sz="5200" b="0" strike="noStrike" spc="-1">
              <a:solidFill>
                <a:srgbClr val="000000"/>
              </a:solidFill>
              <a:latin typeface="Arial"/>
            </a:endParaRPr>
          </a:p>
          <a:p>
            <a:pPr marL="2135880" lvl="3" indent="-623520">
              <a:lnSpc>
                <a:spcPct val="90000"/>
              </a:lnSpc>
              <a:spcBef>
                <a:spcPts val="2599"/>
              </a:spcBef>
              <a:buClr>
                <a:srgbClr val="000000"/>
              </a:buClr>
              <a:buSzPct val="75000"/>
              <a:buFont typeface="Wingdings" charset="2"/>
              <a:buChar char=""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  <a:ea typeface="Arial"/>
              </a:rPr>
              <a:t>Уровень текста 4</a:t>
            </a:r>
            <a:endParaRPr lang="ru-RU" sz="5200" b="0" strike="noStrike" spc="-1">
              <a:solidFill>
                <a:srgbClr val="000000"/>
              </a:solidFill>
              <a:latin typeface="Arial"/>
            </a:endParaRPr>
          </a:p>
          <a:p>
            <a:pPr marL="2505600" lvl="4" indent="-561240">
              <a:lnSpc>
                <a:spcPct val="90000"/>
              </a:lnSpc>
              <a:spcBef>
                <a:spcPts val="2599"/>
              </a:spcBef>
              <a:buClr>
                <a:srgbClr val="000000"/>
              </a:buClr>
              <a:buSzPct val="45000"/>
              <a:buFont typeface="Wingdings" charset="2"/>
              <a:buChar char=""/>
            </a:pPr>
            <a:r>
              <a:rPr lang="ru-RU" sz="5200" b="0" strike="noStrike" spc="-1">
                <a:solidFill>
                  <a:srgbClr val="000000"/>
                </a:solidFill>
                <a:latin typeface="Arial"/>
                <a:ea typeface="Arial"/>
              </a:rPr>
              <a:t>Уровень текста 5</a:t>
            </a:r>
            <a:endParaRPr lang="ru-RU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16980120" y="12466440"/>
            <a:ext cx="494640" cy="492120"/>
          </a:xfrm>
          <a:prstGeom prst="rect">
            <a:avLst/>
          </a:prstGeom>
        </p:spPr>
        <p:txBody>
          <a:bodyPr lIns="85680" tIns="85680" rIns="85680" bIns="8568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"/>
            <a:ext cx="24384000" cy="13708861"/>
          </a:xfrm>
          <a:prstGeom prst="rect">
            <a:avLst/>
          </a:prstGeom>
        </p:spPr>
      </p:pic>
      <p:pic>
        <p:nvPicPr>
          <p:cNvPr id="124" name="image2.png"/>
          <p:cNvPicPr/>
          <p:nvPr/>
        </p:nvPicPr>
        <p:blipFill>
          <a:blip r:embed="rId3" cstate="print"/>
          <a:stretch/>
        </p:blipFill>
        <p:spPr>
          <a:xfrm>
            <a:off x="18796680" y="1651680"/>
            <a:ext cx="3489480" cy="613440"/>
          </a:xfrm>
          <a:prstGeom prst="rect">
            <a:avLst/>
          </a:prstGeom>
          <a:ln w="12600"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8776440" y="8950680"/>
            <a:ext cx="14127480" cy="362013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r">
              <a:lnSpc>
                <a:spcPct val="140000"/>
              </a:lnSpc>
            </a:pPr>
            <a:r>
              <a:rPr lang="ru-RU" sz="120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I-</a:t>
            </a:r>
            <a:r>
              <a:rPr lang="ru-RU" sz="12000" b="1" strike="noStrike" spc="-1" dirty="0" err="1" smtClean="0">
                <a:solidFill>
                  <a:srgbClr val="FFFFFF"/>
                </a:solidFill>
                <a:latin typeface="Arial"/>
                <a:ea typeface="Arial"/>
              </a:rPr>
              <a:t>Pack</a:t>
            </a:r>
            <a:endParaRPr lang="ru-RU" sz="12000" b="0" strike="noStrike" spc="-1" dirty="0">
              <a:latin typeface="Arial"/>
            </a:endParaRPr>
          </a:p>
          <a:p>
            <a:pPr algn="r">
              <a:lnSpc>
                <a:spcPct val="140000"/>
              </a:lnSpc>
            </a:pPr>
            <a:r>
              <a:rPr lang="it-IT" sz="4000" b="1" cap="all" spc="-1" dirty="0">
                <a:solidFill>
                  <a:srgbClr val="FFFFFF"/>
                </a:solidFill>
                <a:latin typeface="Arial"/>
                <a:ea typeface="Arial"/>
              </a:rPr>
              <a:t>Per rafforzare il sistema immunitario</a:t>
            </a:r>
            <a:endParaRPr lang="ru-RU" sz="4000" b="0" strike="noStrike" spc="-1" dirty="0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43" y="1094323"/>
            <a:ext cx="9414457" cy="94144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49" name="CustomShape 1"/>
          <p:cNvSpPr/>
          <p:nvPr/>
        </p:nvSpPr>
        <p:spPr>
          <a:xfrm>
            <a:off x="369720" y="2982600"/>
            <a:ext cx="11604960" cy="10277280"/>
          </a:xfrm>
          <a:prstGeom prst="rect">
            <a:avLst/>
          </a:prstGeom>
          <a:solidFill>
            <a:srgbClr val="F0C84A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"/>
          <p:cNvSpPr/>
          <p:nvPr/>
        </p:nvSpPr>
        <p:spPr>
          <a:xfrm>
            <a:off x="12409200" y="2982600"/>
            <a:ext cx="11604960" cy="10277280"/>
          </a:xfrm>
          <a:prstGeom prst="rect">
            <a:avLst/>
          </a:prstGeom>
          <a:solidFill>
            <a:srgbClr val="874D9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3"/>
          <p:cNvSpPr/>
          <p:nvPr/>
        </p:nvSpPr>
        <p:spPr>
          <a:xfrm>
            <a:off x="1939680" y="1086120"/>
            <a:ext cx="21504240" cy="128102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7200" b="1" cap="all" spc="-1" dirty="0">
                <a:solidFill>
                  <a:srgbClr val="535353"/>
                </a:solidFill>
                <a:ea typeface="Arial"/>
              </a:rPr>
              <a:t>Aggiusta il meccanismo di difesa</a:t>
            </a:r>
            <a:r>
              <a:rPr lang="ru-RU" sz="7200" b="1" cap="all" spc="-1" dirty="0">
                <a:solidFill>
                  <a:srgbClr val="535353"/>
                </a:solidFill>
                <a:ea typeface="Arial"/>
              </a:rPr>
              <a:t> </a:t>
            </a:r>
            <a:endParaRPr lang="ru-RU" sz="7200" b="0" strike="noStrike" spc="-1" dirty="0">
              <a:latin typeface="Arial"/>
            </a:endParaRPr>
          </a:p>
        </p:txBody>
      </p:sp>
      <p:sp>
        <p:nvSpPr>
          <p:cNvPr id="252" name="CustomShape 4"/>
          <p:cNvSpPr/>
          <p:nvPr/>
        </p:nvSpPr>
        <p:spPr>
          <a:xfrm>
            <a:off x="4013280" y="5507640"/>
            <a:ext cx="7238880" cy="81936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SONNO SANO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712800" y="3862080"/>
            <a:ext cx="10892880" cy="81936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2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Dall’esterno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254" name="CustomShape 6"/>
          <p:cNvSpPr/>
          <p:nvPr/>
        </p:nvSpPr>
        <p:spPr>
          <a:xfrm>
            <a:off x="12685320" y="3862080"/>
            <a:ext cx="10998360" cy="81936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200" b="1" strike="noStrike" cap="all" spc="-1" dirty="0">
                <a:solidFill>
                  <a:srgbClr val="FFFFFF"/>
                </a:solidFill>
                <a:latin typeface="Arial"/>
                <a:ea typeface="Arial"/>
              </a:rPr>
              <a:t>Dall’interno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255" name="CustomShape 7"/>
          <p:cNvSpPr/>
          <p:nvPr/>
        </p:nvSpPr>
        <p:spPr>
          <a:xfrm>
            <a:off x="4013280" y="7599960"/>
            <a:ext cx="7238880" cy="81936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ATTIVITA’ FISICA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256" name="CustomShape 8"/>
          <p:cNvSpPr/>
          <p:nvPr/>
        </p:nvSpPr>
        <p:spPr>
          <a:xfrm>
            <a:off x="4013280" y="10005480"/>
            <a:ext cx="7238880" cy="14656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ABBANDONARE CATTIVE ABITUDINI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257" name="CustomShape 9"/>
          <p:cNvSpPr/>
          <p:nvPr/>
        </p:nvSpPr>
        <p:spPr>
          <a:xfrm>
            <a:off x="16205040" y="5304240"/>
            <a:ext cx="7238880" cy="14656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ALIMENTAZIONE BILANCIATA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258" name="CustomShape 10"/>
          <p:cNvSpPr/>
          <p:nvPr/>
        </p:nvSpPr>
        <p:spPr>
          <a:xfrm>
            <a:off x="16205040" y="7612560"/>
            <a:ext cx="7238880" cy="14656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SOSTENERSI CON NUTRIENTI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259" name="CustomShape 11"/>
          <p:cNvSpPr/>
          <p:nvPr/>
        </p:nvSpPr>
        <p:spPr>
          <a:xfrm>
            <a:off x="16205040" y="9959040"/>
            <a:ext cx="7238880" cy="14656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CONTROLLO DELLE MALATTIE CRONICHE</a:t>
            </a:r>
            <a:endParaRPr lang="ru-RU" sz="4200" b="0" strike="noStrike" spc="-1" dirty="0">
              <a:latin typeface="Arial"/>
            </a:endParaRPr>
          </a:p>
        </p:txBody>
      </p:sp>
      <p:pic>
        <p:nvPicPr>
          <p:cNvPr id="260" name="pasted-image.pdf"/>
          <p:cNvPicPr/>
          <p:nvPr/>
        </p:nvPicPr>
        <p:blipFill>
          <a:blip r:embed="rId4" cstate="print"/>
          <a:stretch/>
        </p:blipFill>
        <p:spPr>
          <a:xfrm>
            <a:off x="1877400" y="9916920"/>
            <a:ext cx="1692360" cy="1626480"/>
          </a:xfrm>
          <a:prstGeom prst="rect">
            <a:avLst/>
          </a:prstGeom>
          <a:ln w="12600">
            <a:noFill/>
          </a:ln>
        </p:spPr>
      </p:pic>
      <p:pic>
        <p:nvPicPr>
          <p:cNvPr id="261" name="pasted-image.pdf"/>
          <p:cNvPicPr/>
          <p:nvPr/>
        </p:nvPicPr>
        <p:blipFill>
          <a:blip r:embed="rId5" cstate="print"/>
          <a:stretch/>
        </p:blipFill>
        <p:spPr>
          <a:xfrm>
            <a:off x="810720" y="12562200"/>
            <a:ext cx="1896840" cy="331920"/>
          </a:xfrm>
          <a:prstGeom prst="rect">
            <a:avLst/>
          </a:prstGeom>
          <a:ln w="12600">
            <a:noFill/>
          </a:ln>
        </p:spPr>
      </p:pic>
      <p:pic>
        <p:nvPicPr>
          <p:cNvPr id="263" name="pasted-image.pdf"/>
          <p:cNvPicPr/>
          <p:nvPr/>
        </p:nvPicPr>
        <p:blipFill>
          <a:blip r:embed="rId6" cstate="print"/>
          <a:stretch/>
        </p:blipFill>
        <p:spPr>
          <a:xfrm>
            <a:off x="2082600" y="7509240"/>
            <a:ext cx="1281600" cy="1553760"/>
          </a:xfrm>
          <a:prstGeom prst="rect">
            <a:avLst/>
          </a:prstGeom>
          <a:ln w="12600">
            <a:noFill/>
          </a:ln>
        </p:spPr>
      </p:pic>
      <p:pic>
        <p:nvPicPr>
          <p:cNvPr id="264" name="pasted-image.pdf"/>
          <p:cNvPicPr/>
          <p:nvPr/>
        </p:nvPicPr>
        <p:blipFill>
          <a:blip r:embed="rId7" cstate="print"/>
          <a:stretch/>
        </p:blipFill>
        <p:spPr>
          <a:xfrm>
            <a:off x="1951200" y="5334480"/>
            <a:ext cx="1544400" cy="1432800"/>
          </a:xfrm>
          <a:prstGeom prst="rect">
            <a:avLst/>
          </a:prstGeom>
          <a:ln w="12600">
            <a:noFill/>
          </a:ln>
        </p:spPr>
      </p:pic>
      <p:pic>
        <p:nvPicPr>
          <p:cNvPr id="265" name="pasted-image.pdf"/>
          <p:cNvPicPr/>
          <p:nvPr/>
        </p:nvPicPr>
        <p:blipFill>
          <a:blip r:embed="rId8" cstate="print"/>
          <a:stretch/>
        </p:blipFill>
        <p:spPr>
          <a:xfrm>
            <a:off x="14177520" y="5334480"/>
            <a:ext cx="1415520" cy="1432800"/>
          </a:xfrm>
          <a:prstGeom prst="rect">
            <a:avLst/>
          </a:prstGeom>
          <a:ln w="12600">
            <a:noFill/>
          </a:ln>
        </p:spPr>
      </p:pic>
      <p:pic>
        <p:nvPicPr>
          <p:cNvPr id="266" name="pasted-image.pdf"/>
          <p:cNvPicPr/>
          <p:nvPr/>
        </p:nvPicPr>
        <p:blipFill>
          <a:blip r:embed="rId9" cstate="print"/>
          <a:stretch/>
        </p:blipFill>
        <p:spPr>
          <a:xfrm>
            <a:off x="14113080" y="7578360"/>
            <a:ext cx="1544400" cy="1465200"/>
          </a:xfrm>
          <a:prstGeom prst="rect">
            <a:avLst/>
          </a:prstGeom>
          <a:ln w="12600">
            <a:noFill/>
          </a:ln>
        </p:spPr>
      </p:pic>
      <p:pic>
        <p:nvPicPr>
          <p:cNvPr id="267" name="pasted-image.pdf"/>
          <p:cNvPicPr/>
          <p:nvPr/>
        </p:nvPicPr>
        <p:blipFill>
          <a:blip r:embed="rId10" cstate="print"/>
          <a:stretch/>
        </p:blipFill>
        <p:spPr>
          <a:xfrm>
            <a:off x="14391000" y="9955800"/>
            <a:ext cx="988200" cy="172656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"/>
            <a:ext cx="24384000" cy="13708861"/>
          </a:xfrm>
          <a:prstGeom prst="rect">
            <a:avLst/>
          </a:prstGeom>
        </p:spPr>
      </p:pic>
      <p:sp>
        <p:nvSpPr>
          <p:cNvPr id="269" name="CustomShape 1"/>
          <p:cNvSpPr/>
          <p:nvPr/>
        </p:nvSpPr>
        <p:spPr>
          <a:xfrm>
            <a:off x="1812960" y="1086120"/>
            <a:ext cx="20503800" cy="171191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0" b="1" strike="noStrike" cap="all" spc="-1" dirty="0" smtClean="0">
                <a:solidFill>
                  <a:srgbClr val="FFFFFF"/>
                </a:solidFill>
                <a:latin typeface="Arial"/>
                <a:ea typeface="Arial"/>
              </a:rPr>
              <a:t>I-</a:t>
            </a:r>
            <a:r>
              <a:rPr lang="ru-RU" sz="10000" b="1" strike="noStrike" cap="all" spc="-1" dirty="0" err="1" smtClean="0">
                <a:solidFill>
                  <a:srgbClr val="FFFFFF"/>
                </a:solidFill>
                <a:latin typeface="Arial"/>
                <a:ea typeface="Arial"/>
              </a:rPr>
              <a:t>pack</a:t>
            </a:r>
            <a:endParaRPr lang="ru-RU" sz="10000" b="0" strike="noStrike" spc="-1" dirty="0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1636200" y="8499600"/>
            <a:ext cx="6450480" cy="16901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4000" b="1" strike="noStrike" cap="all" spc="-1" dirty="0">
                <a:solidFill>
                  <a:srgbClr val="FFFFFF"/>
                </a:solidFill>
                <a:latin typeface="Arial"/>
                <a:ea typeface="Arial"/>
              </a:rPr>
              <a:t>RAFFORZA LE DIFFESE DELL’ORGANISMO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8495640" y="8524800"/>
            <a:ext cx="7392600" cy="16901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4000" b="1" strike="noStrike" cap="all" spc="-1" dirty="0">
                <a:solidFill>
                  <a:srgbClr val="FFFFFF"/>
                </a:solidFill>
                <a:latin typeface="Arial"/>
                <a:ea typeface="Arial"/>
              </a:rPr>
              <a:t>RISVEGLIA IL SISTEMA IMMUNITARIO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272" name="CustomShape 4"/>
          <p:cNvSpPr/>
          <p:nvPr/>
        </p:nvSpPr>
        <p:spPr>
          <a:xfrm>
            <a:off x="16296840" y="8499600"/>
            <a:ext cx="6220440" cy="16901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4000" b="1" strike="noStrike" cap="all" spc="-1" dirty="0">
                <a:solidFill>
                  <a:srgbClr val="FFFFFF"/>
                </a:solidFill>
                <a:latin typeface="Arial"/>
                <a:ea typeface="Arial"/>
              </a:rPr>
              <a:t>VELOCIZZA LA GUARIGIONE</a:t>
            </a:r>
            <a:endParaRPr lang="ru-RU" sz="4000" b="0" strike="noStrike" spc="-1" dirty="0">
              <a:latin typeface="Arial"/>
            </a:endParaRPr>
          </a:p>
        </p:txBody>
      </p:sp>
      <p:pic>
        <p:nvPicPr>
          <p:cNvPr id="273" name="pasted-image.pdf"/>
          <p:cNvPicPr/>
          <p:nvPr/>
        </p:nvPicPr>
        <p:blipFill>
          <a:blip r:embed="rId3" cstate="print"/>
          <a:stretch/>
        </p:blipFill>
        <p:spPr>
          <a:xfrm>
            <a:off x="3498480" y="4910760"/>
            <a:ext cx="2725920" cy="2725920"/>
          </a:xfrm>
          <a:prstGeom prst="rect">
            <a:avLst/>
          </a:prstGeom>
          <a:ln w="12600">
            <a:noFill/>
          </a:ln>
        </p:spPr>
      </p:pic>
      <p:pic>
        <p:nvPicPr>
          <p:cNvPr id="274" name="pasted-image.pdf"/>
          <p:cNvPicPr/>
          <p:nvPr/>
        </p:nvPicPr>
        <p:blipFill>
          <a:blip r:embed="rId4" cstate="print"/>
          <a:stretch/>
        </p:blipFill>
        <p:spPr>
          <a:xfrm>
            <a:off x="18043920" y="4935960"/>
            <a:ext cx="2725920" cy="2725920"/>
          </a:xfrm>
          <a:prstGeom prst="rect">
            <a:avLst/>
          </a:prstGeom>
          <a:ln w="12600">
            <a:noFill/>
          </a:ln>
        </p:spPr>
      </p:pic>
      <p:pic>
        <p:nvPicPr>
          <p:cNvPr id="275" name="pasted-image.pdf"/>
          <p:cNvPicPr/>
          <p:nvPr/>
        </p:nvPicPr>
        <p:blipFill>
          <a:blip r:embed="rId5" cstate="print"/>
          <a:stretch/>
        </p:blipFill>
        <p:spPr>
          <a:xfrm>
            <a:off x="10701720" y="4935960"/>
            <a:ext cx="2725920" cy="27259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"/>
            <a:ext cx="24384000" cy="13708861"/>
          </a:xfrm>
          <a:prstGeom prst="rect">
            <a:avLst/>
          </a:prstGeom>
        </p:spPr>
      </p:pic>
      <p:pic>
        <p:nvPicPr>
          <p:cNvPr id="277" name="pasted-image.pdf"/>
          <p:cNvPicPr/>
          <p:nvPr/>
        </p:nvPicPr>
        <p:blipFill>
          <a:blip r:embed="rId3" cstate="print"/>
          <a:stretch/>
        </p:blipFill>
        <p:spPr>
          <a:xfrm>
            <a:off x="632880" y="12714480"/>
            <a:ext cx="1896840" cy="331920"/>
          </a:xfrm>
          <a:prstGeom prst="rect">
            <a:avLst/>
          </a:prstGeom>
          <a:ln w="12600">
            <a:noFill/>
          </a:ln>
        </p:spPr>
      </p:pic>
      <p:sp>
        <p:nvSpPr>
          <p:cNvPr id="280" name="CustomShape 2"/>
          <p:cNvSpPr/>
          <p:nvPr/>
        </p:nvSpPr>
        <p:spPr>
          <a:xfrm>
            <a:off x="1939680" y="1086120"/>
            <a:ext cx="20503800" cy="171191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0" b="1" strike="noStrike" cap="all" spc="-1" dirty="0" smtClean="0">
                <a:solidFill>
                  <a:srgbClr val="FFFFFF"/>
                </a:solidFill>
                <a:latin typeface="Arial"/>
                <a:ea typeface="Arial"/>
              </a:rPr>
              <a:t>I-</a:t>
            </a:r>
            <a:r>
              <a:rPr lang="ru-RU" sz="10000" b="1" strike="noStrike" cap="all" spc="-1" dirty="0" err="1" smtClean="0">
                <a:solidFill>
                  <a:srgbClr val="FFFFFF"/>
                </a:solidFill>
                <a:latin typeface="Arial"/>
                <a:ea typeface="Arial"/>
              </a:rPr>
              <a:t>pack</a:t>
            </a:r>
            <a:r>
              <a:rPr lang="ru-RU" sz="10000" b="1" strike="noStrike" cap="all" spc="-1" dirty="0" smtClean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ru-RU" sz="10000" b="1" strike="noStrike" cap="all" spc="-1" dirty="0">
                <a:solidFill>
                  <a:srgbClr val="FFFFFF"/>
                </a:solidFill>
                <a:latin typeface="Arial"/>
                <a:ea typeface="Arial"/>
              </a:rPr>
              <a:t>—  </a:t>
            </a:r>
            <a:endParaRPr lang="ru-RU" sz="10000" b="0" strike="noStrike" spc="-1" dirty="0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2039040" y="3024720"/>
            <a:ext cx="15726240" cy="1896582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5600" b="1" strike="noStrike" cap="all" spc="-1" dirty="0">
                <a:solidFill>
                  <a:srgbClr val="F2DE65"/>
                </a:solidFill>
                <a:latin typeface="Arial"/>
                <a:ea typeface="Arial"/>
              </a:rPr>
              <a:t>Complesso per rafforzare</a:t>
            </a:r>
          </a:p>
          <a:p>
            <a:pPr>
              <a:lnSpc>
                <a:spcPct val="100000"/>
              </a:lnSpc>
            </a:pPr>
            <a:r>
              <a:rPr lang="it-IT" sz="5600" b="1" strike="noStrike" cap="all" spc="-1" dirty="0">
                <a:solidFill>
                  <a:srgbClr val="F2DE65"/>
                </a:solidFill>
                <a:latin typeface="Arial"/>
                <a:ea typeface="Arial"/>
              </a:rPr>
              <a:t>le difese immunitarie</a:t>
            </a:r>
            <a:endParaRPr lang="ru-RU" sz="5600" b="0" strike="noStrike" spc="-1" dirty="0">
              <a:latin typeface="Arial"/>
            </a:endParaRPr>
          </a:p>
        </p:txBody>
      </p:sp>
      <p:sp>
        <p:nvSpPr>
          <p:cNvPr id="282" name="CustomShape 4"/>
          <p:cNvSpPr/>
          <p:nvPr/>
        </p:nvSpPr>
        <p:spPr>
          <a:xfrm>
            <a:off x="2057400" y="6527160"/>
            <a:ext cx="10930320" cy="40876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380880" indent="-380520">
              <a:lnSpc>
                <a:spcPct val="130000"/>
              </a:lnSpc>
              <a:spcBef>
                <a:spcPts val="25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ru-RU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30 </a:t>
            </a:r>
            <a:r>
              <a:rPr lang="it-IT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GIORNI</a:t>
            </a:r>
            <a:endParaRPr lang="ru-RU" sz="4200" b="0" strike="noStrike" spc="-1" dirty="0">
              <a:latin typeface="Arial"/>
            </a:endParaRPr>
          </a:p>
          <a:p>
            <a:pPr marL="380880" indent="-380520">
              <a:lnSpc>
                <a:spcPct val="130000"/>
              </a:lnSpc>
              <a:spcBef>
                <a:spcPts val="25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ru-RU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5 </a:t>
            </a:r>
            <a:r>
              <a:rPr lang="it-IT" sz="4200" spc="-1" dirty="0">
                <a:solidFill>
                  <a:srgbClr val="FFFFFF"/>
                </a:solidFill>
                <a:latin typeface="Arial"/>
                <a:ea typeface="Arial"/>
              </a:rPr>
              <a:t>PRODOTTI</a:t>
            </a:r>
            <a:endParaRPr lang="ru-RU" sz="4200" b="0" strike="noStrike" spc="-1" dirty="0">
              <a:latin typeface="Arial"/>
            </a:endParaRPr>
          </a:p>
          <a:p>
            <a:pPr marL="380880" indent="-380520">
              <a:lnSpc>
                <a:spcPct val="130000"/>
              </a:lnSpc>
              <a:spcBef>
                <a:spcPts val="25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it-IT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VITAMINE, FITONUTRIENTI</a:t>
            </a:r>
            <a:r>
              <a:rPr lang="ru-RU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, </a:t>
            </a:r>
            <a:r>
              <a:rPr lang="it-IT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SQUALEN</a:t>
            </a:r>
            <a:r>
              <a:rPr lang="ru-RU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, </a:t>
            </a:r>
            <a:r>
              <a:rPr lang="it-IT" sz="4200" spc="-1" dirty="0">
                <a:solidFill>
                  <a:srgbClr val="FFFFFF"/>
                </a:solidFill>
                <a:latin typeface="Arial"/>
                <a:ea typeface="Arial"/>
              </a:rPr>
              <a:t>MINERALI</a:t>
            </a:r>
            <a:endParaRPr lang="ru-RU" sz="4200" b="0" strike="noStrike" spc="-1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506" y="2303274"/>
            <a:ext cx="9254894" cy="92548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6" b="-1"/>
          <a:stretch/>
        </p:blipFill>
        <p:spPr>
          <a:xfrm>
            <a:off x="0" y="7631723"/>
            <a:ext cx="24384000" cy="6084277"/>
          </a:xfrm>
          <a:prstGeom prst="rect">
            <a:avLst/>
          </a:prstGeom>
        </p:spPr>
      </p:pic>
      <p:pic>
        <p:nvPicPr>
          <p:cNvPr id="286" name="pasted-image.pdf"/>
          <p:cNvPicPr/>
          <p:nvPr/>
        </p:nvPicPr>
        <p:blipFill>
          <a:blip r:embed="rId4" cstate="print"/>
          <a:stretch/>
        </p:blipFill>
        <p:spPr>
          <a:xfrm>
            <a:off x="632880" y="12714480"/>
            <a:ext cx="1896840" cy="331920"/>
          </a:xfrm>
          <a:prstGeom prst="rect">
            <a:avLst/>
          </a:prstGeom>
          <a:ln w="12600">
            <a:noFill/>
          </a:ln>
        </p:spPr>
      </p:pic>
      <p:sp>
        <p:nvSpPr>
          <p:cNvPr id="288" name="CustomShape 2"/>
          <p:cNvSpPr/>
          <p:nvPr/>
        </p:nvSpPr>
        <p:spPr>
          <a:xfrm>
            <a:off x="515160" y="9732240"/>
            <a:ext cx="5407560" cy="137105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4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LIPOSOMIALE </a:t>
            </a:r>
          </a:p>
          <a:p>
            <a:pPr algn="ctr">
              <a:lnSpc>
                <a:spcPct val="120000"/>
              </a:lnSpc>
            </a:pPr>
            <a:r>
              <a:rPr lang="it-IT" sz="34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VITAMINA C</a:t>
            </a:r>
            <a:endParaRPr lang="ru-RU" sz="34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1939680" y="1086120"/>
            <a:ext cx="20503800" cy="171191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0" b="1" strike="noStrike" cap="all" spc="-1" dirty="0" smtClean="0">
                <a:solidFill>
                  <a:srgbClr val="535353"/>
                </a:solidFill>
                <a:latin typeface="Arial"/>
                <a:ea typeface="Arial"/>
              </a:rPr>
              <a:t>I-</a:t>
            </a:r>
            <a:r>
              <a:rPr lang="ru-RU" sz="10000" b="1" strike="noStrike" cap="all" spc="-1" dirty="0" err="1" smtClean="0">
                <a:solidFill>
                  <a:srgbClr val="535353"/>
                </a:solidFill>
                <a:latin typeface="Arial"/>
                <a:ea typeface="Arial"/>
              </a:rPr>
              <a:t>pack</a:t>
            </a:r>
            <a:r>
              <a:rPr lang="ru-RU" sz="10000" b="1" strike="noStrike" cap="all" spc="-1" dirty="0" smtClean="0">
                <a:solidFill>
                  <a:srgbClr val="535353"/>
                </a:solidFill>
                <a:latin typeface="Arial"/>
                <a:ea typeface="Arial"/>
              </a:rPr>
              <a:t> </a:t>
            </a:r>
            <a:endParaRPr lang="ru-RU" sz="10000" b="0" strike="noStrike" spc="-1" dirty="0">
              <a:latin typeface="Arial"/>
            </a:endParaRPr>
          </a:p>
        </p:txBody>
      </p:sp>
      <p:pic>
        <p:nvPicPr>
          <p:cNvPr id="290" name="d4b588bc81a0083240e45a39486e9763.png"/>
          <p:cNvPicPr/>
          <p:nvPr/>
        </p:nvPicPr>
        <p:blipFill>
          <a:blip r:embed="rId5" cstate="print"/>
          <a:stretch/>
        </p:blipFill>
        <p:spPr>
          <a:xfrm>
            <a:off x="18829440" y="4276800"/>
            <a:ext cx="5239440" cy="5239440"/>
          </a:xfrm>
          <a:prstGeom prst="rect">
            <a:avLst/>
          </a:prstGeom>
          <a:ln w="12600">
            <a:noFill/>
          </a:ln>
        </p:spPr>
      </p:pic>
      <p:pic>
        <p:nvPicPr>
          <p:cNvPr id="291" name="456e5a5958fabcdc824f4c37022a3a15.png"/>
          <p:cNvPicPr/>
          <p:nvPr/>
        </p:nvPicPr>
        <p:blipFill>
          <a:blip r:embed="rId6" cstate="print"/>
          <a:stretch/>
        </p:blipFill>
        <p:spPr>
          <a:xfrm>
            <a:off x="7122600" y="4582080"/>
            <a:ext cx="2288160" cy="4400280"/>
          </a:xfrm>
          <a:prstGeom prst="rect">
            <a:avLst/>
          </a:prstGeom>
          <a:ln w="12600">
            <a:noFill/>
          </a:ln>
        </p:spPr>
      </p:pic>
      <p:pic>
        <p:nvPicPr>
          <p:cNvPr id="292" name="8414410c72540d7ace159bab7e528d10.png"/>
          <p:cNvPicPr/>
          <p:nvPr/>
        </p:nvPicPr>
        <p:blipFill>
          <a:blip r:embed="rId7" cstate="print"/>
          <a:stretch/>
        </p:blipFill>
        <p:spPr>
          <a:xfrm>
            <a:off x="15930720" y="4315320"/>
            <a:ext cx="3873960" cy="5029200"/>
          </a:xfrm>
          <a:prstGeom prst="rect">
            <a:avLst/>
          </a:prstGeom>
          <a:ln w="12600">
            <a:noFill/>
          </a:ln>
        </p:spPr>
      </p:pic>
      <p:pic>
        <p:nvPicPr>
          <p:cNvPr id="293" name="dc526c00f26629a6303067b280d3b48b.png"/>
          <p:cNvPicPr/>
          <p:nvPr/>
        </p:nvPicPr>
        <p:blipFill>
          <a:blip r:embed="rId8" cstate="print"/>
          <a:stretch/>
        </p:blipFill>
        <p:spPr>
          <a:xfrm>
            <a:off x="12119040" y="4199040"/>
            <a:ext cx="2544840" cy="4745160"/>
          </a:xfrm>
          <a:prstGeom prst="rect">
            <a:avLst/>
          </a:prstGeom>
          <a:ln w="12600">
            <a:noFill/>
          </a:ln>
        </p:spPr>
      </p:pic>
      <p:pic>
        <p:nvPicPr>
          <p:cNvPr id="294" name="e6cd0e429eb0d4f31adc4ffa1f8aa210.png"/>
          <p:cNvPicPr/>
          <p:nvPr/>
        </p:nvPicPr>
        <p:blipFill>
          <a:blip r:embed="rId9" cstate="print"/>
          <a:stretch/>
        </p:blipFill>
        <p:spPr>
          <a:xfrm>
            <a:off x="1895040" y="4591800"/>
            <a:ext cx="2647440" cy="4400280"/>
          </a:xfrm>
          <a:prstGeom prst="rect">
            <a:avLst/>
          </a:prstGeom>
          <a:ln w="12600">
            <a:noFill/>
          </a:ln>
        </p:spPr>
      </p:pic>
      <p:sp>
        <p:nvSpPr>
          <p:cNvPr id="295" name="CustomShape 4"/>
          <p:cNvSpPr/>
          <p:nvPr/>
        </p:nvSpPr>
        <p:spPr>
          <a:xfrm>
            <a:off x="5562720" y="9732240"/>
            <a:ext cx="5407560" cy="137105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4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LIPOSOMIALE </a:t>
            </a:r>
          </a:p>
          <a:p>
            <a:pPr algn="ctr">
              <a:lnSpc>
                <a:spcPct val="120000"/>
              </a:lnSpc>
            </a:pPr>
            <a:r>
              <a:rPr lang="it-IT" sz="34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VITAMINA</a:t>
            </a:r>
            <a:r>
              <a:rPr lang="ru-RU" sz="34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D3</a:t>
            </a:r>
            <a:endParaRPr lang="ru-RU" sz="3400" b="0" strike="noStrike" spc="-1" dirty="0">
              <a:latin typeface="Arial"/>
            </a:endParaRPr>
          </a:p>
        </p:txBody>
      </p:sp>
      <p:sp>
        <p:nvSpPr>
          <p:cNvPr id="296" name="CustomShape 5"/>
          <p:cNvSpPr/>
          <p:nvPr/>
        </p:nvSpPr>
        <p:spPr>
          <a:xfrm>
            <a:off x="10687680" y="9732240"/>
            <a:ext cx="5407560" cy="137105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4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CORTECCIA DI </a:t>
            </a:r>
          </a:p>
          <a:p>
            <a:pPr algn="ctr">
              <a:lnSpc>
                <a:spcPct val="120000"/>
              </a:lnSpc>
            </a:pPr>
            <a:r>
              <a:rPr lang="it-IT" sz="34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LAPACHO CON SELENIO</a:t>
            </a:r>
            <a:endParaRPr lang="ru-RU" sz="3400" b="0" strike="noStrike" spc="-1" dirty="0">
              <a:latin typeface="Arial"/>
            </a:endParaRPr>
          </a:p>
        </p:txBody>
      </p:sp>
      <p:sp>
        <p:nvSpPr>
          <p:cNvPr id="297" name="CustomShape 6"/>
          <p:cNvSpPr/>
          <p:nvPr/>
        </p:nvSpPr>
        <p:spPr>
          <a:xfrm>
            <a:off x="15930720" y="9732240"/>
            <a:ext cx="3873960" cy="137105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4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OLIO DI FEGATO DI SQUALO</a:t>
            </a:r>
            <a:endParaRPr lang="ru-RU" sz="3400" b="0" strike="noStrike" spc="-1" dirty="0">
              <a:latin typeface="Arial"/>
            </a:endParaRPr>
          </a:p>
        </p:txBody>
      </p:sp>
      <p:sp>
        <p:nvSpPr>
          <p:cNvPr id="298" name="CustomShape 7"/>
          <p:cNvSpPr/>
          <p:nvPr/>
        </p:nvSpPr>
        <p:spPr>
          <a:xfrm>
            <a:off x="18745200" y="9731880"/>
            <a:ext cx="5407560" cy="7431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4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CORAL-MINE</a:t>
            </a:r>
            <a:endParaRPr lang="ru-RU" sz="3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9"/>
          <a:stretch/>
        </p:blipFill>
        <p:spPr>
          <a:xfrm>
            <a:off x="15883466" y="3569"/>
            <a:ext cx="8500533" cy="13708861"/>
          </a:xfrm>
          <a:prstGeom prst="rect">
            <a:avLst/>
          </a:prstGeom>
        </p:spPr>
      </p:pic>
      <p:pic>
        <p:nvPicPr>
          <p:cNvPr id="302" name="pasted-image.pdf"/>
          <p:cNvPicPr/>
          <p:nvPr/>
        </p:nvPicPr>
        <p:blipFill>
          <a:blip r:embed="rId5" cstate="print"/>
          <a:stretch/>
        </p:blipFill>
        <p:spPr>
          <a:xfrm>
            <a:off x="12691800" y="-3652613"/>
            <a:ext cx="14860800" cy="14860800"/>
          </a:xfrm>
          <a:prstGeom prst="rect">
            <a:avLst/>
          </a:prstGeom>
          <a:ln w="12600">
            <a:noFill/>
          </a:ln>
        </p:spPr>
      </p:pic>
      <p:pic>
        <p:nvPicPr>
          <p:cNvPr id="303" name="e6cd0e429eb0d4f31adc4ffa1f8aa210.png"/>
          <p:cNvPicPr/>
          <p:nvPr/>
        </p:nvPicPr>
        <p:blipFill>
          <a:blip r:embed="rId6" cstate="print"/>
          <a:stretch/>
        </p:blipFill>
        <p:spPr>
          <a:xfrm>
            <a:off x="17940720" y="3436951"/>
            <a:ext cx="4295520" cy="7139520"/>
          </a:xfrm>
          <a:prstGeom prst="rect">
            <a:avLst/>
          </a:prstGeom>
          <a:ln w="12600">
            <a:noFill/>
          </a:ln>
        </p:spPr>
      </p:pic>
      <p:sp>
        <p:nvSpPr>
          <p:cNvPr id="305" name="CustomShape 3"/>
          <p:cNvSpPr/>
          <p:nvPr/>
        </p:nvSpPr>
        <p:spPr>
          <a:xfrm>
            <a:off x="1939680" y="1086120"/>
            <a:ext cx="21504240" cy="128102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VITAMINA</a:t>
            </a:r>
            <a:r>
              <a:rPr lang="ru-RU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 С</a:t>
            </a:r>
            <a:endParaRPr lang="ru-RU" sz="7200" b="0" strike="noStrike" spc="-1" dirty="0">
              <a:latin typeface="Arial"/>
            </a:endParaRPr>
          </a:p>
        </p:txBody>
      </p:sp>
      <p:sp>
        <p:nvSpPr>
          <p:cNvPr id="306" name="CustomShape 4"/>
          <p:cNvSpPr/>
          <p:nvPr/>
        </p:nvSpPr>
        <p:spPr>
          <a:xfrm>
            <a:off x="2050560" y="4437000"/>
            <a:ext cx="9208080" cy="763661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promuove la formazione di una risposta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immunitaria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;</a:t>
            </a:r>
            <a:endParaRPr lang="ru-RU" sz="4200" b="0" strike="noStrike" spc="-1" dirty="0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p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artecipa alla formazione del collagene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—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il principale componente strutturale della pelle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;</a:t>
            </a:r>
            <a:endParaRPr lang="ru-RU" sz="4200" b="0" strike="noStrike" spc="-1" dirty="0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i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nvia cellule immunitarie al sito di danno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promuovendo la guarigione delle ferite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;</a:t>
            </a:r>
            <a:endParaRPr lang="ru-RU" sz="4200" b="0" strike="noStrike" spc="-1" dirty="0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d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ifende l’organismo dall’influenza negativa dell’ecologia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.</a:t>
            </a:r>
            <a:endParaRPr lang="ru-RU" sz="4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10" name="pasted-image.pdf"/>
          <p:cNvPicPr/>
          <p:nvPr/>
        </p:nvPicPr>
        <p:blipFill>
          <a:blip r:embed="rId4" cstate="print"/>
          <a:stretch/>
        </p:blipFill>
        <p:spPr>
          <a:xfrm>
            <a:off x="12911317" y="-2993400"/>
            <a:ext cx="14860800" cy="14860800"/>
          </a:xfrm>
          <a:prstGeom prst="rect">
            <a:avLst/>
          </a:prstGeom>
          <a:ln w="12600">
            <a:noFill/>
          </a:ln>
        </p:spPr>
      </p:pic>
      <p:sp>
        <p:nvSpPr>
          <p:cNvPr id="311" name="CustomShape 2"/>
          <p:cNvSpPr/>
          <p:nvPr/>
        </p:nvSpPr>
        <p:spPr>
          <a:xfrm>
            <a:off x="1939680" y="1086120"/>
            <a:ext cx="21504240" cy="128102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7200" b="1" cap="all" spc="-1" dirty="0">
                <a:solidFill>
                  <a:srgbClr val="535353"/>
                </a:solidFill>
                <a:latin typeface="Arial"/>
                <a:ea typeface="Arial"/>
              </a:rPr>
              <a:t>vitamina</a:t>
            </a:r>
            <a:r>
              <a:rPr lang="ru-RU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 D3</a:t>
            </a:r>
            <a:endParaRPr lang="ru-RU" sz="7200" b="0" strike="noStrike" spc="-1" dirty="0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2050560" y="4437000"/>
            <a:ext cx="9631440" cy="471786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Attiva il lavoro delle cellule immunitarie</a:t>
            </a: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ru-RU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T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-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e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ru-RU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B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-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linfociti</a:t>
            </a: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.</a:t>
            </a:r>
            <a:endParaRPr lang="ru-RU" sz="4200" b="0" strike="noStrike" spc="-1" dirty="0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Sostiene la difesa antibatterica e antivirale dell’organismo</a:t>
            </a: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.</a:t>
            </a:r>
            <a:endParaRPr lang="ru-RU" sz="4200" b="0" strike="noStrike" spc="-1" dirty="0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Deficit di vitamina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ru-RU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D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aumenta il rischio di sviluppare malattie autoimmuni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.</a:t>
            </a:r>
            <a:endParaRPr lang="ru-RU" sz="4200" b="0" strike="noStrike" spc="-1" dirty="0">
              <a:latin typeface="Arial"/>
            </a:endParaRPr>
          </a:p>
        </p:txBody>
      </p:sp>
      <p:pic>
        <p:nvPicPr>
          <p:cNvPr id="313" name="456e5a5958fabcdc824f4c37022a3a15.png"/>
          <p:cNvPicPr/>
          <p:nvPr/>
        </p:nvPicPr>
        <p:blipFill>
          <a:blip r:embed="rId5" cstate="print"/>
          <a:stretch/>
        </p:blipFill>
        <p:spPr>
          <a:xfrm>
            <a:off x="17941376" y="3091140"/>
            <a:ext cx="3917160" cy="75337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15" name="CustomShape 1"/>
          <p:cNvSpPr/>
          <p:nvPr/>
        </p:nvSpPr>
        <p:spPr>
          <a:xfrm>
            <a:off x="13933440" y="-1205280"/>
            <a:ext cx="13421880" cy="13421880"/>
          </a:xfrm>
          <a:prstGeom prst="ellipse">
            <a:avLst/>
          </a:prstGeom>
          <a:solidFill>
            <a:srgbClr val="864F9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6" name="pasted-image.pdf"/>
          <p:cNvPicPr/>
          <p:nvPr/>
        </p:nvPicPr>
        <p:blipFill>
          <a:blip r:embed="rId3" cstate="print"/>
          <a:stretch/>
        </p:blipFill>
        <p:spPr>
          <a:xfrm>
            <a:off x="11855160" y="-1626840"/>
            <a:ext cx="16219800" cy="16219800"/>
          </a:xfrm>
          <a:prstGeom prst="rect">
            <a:avLst/>
          </a:prstGeom>
          <a:ln w="12600">
            <a:noFill/>
          </a:ln>
        </p:spPr>
      </p:pic>
      <p:sp>
        <p:nvSpPr>
          <p:cNvPr id="317" name="CustomShape 2"/>
          <p:cNvSpPr/>
          <p:nvPr/>
        </p:nvSpPr>
        <p:spPr>
          <a:xfrm>
            <a:off x="1799000" y="1086120"/>
            <a:ext cx="13042412" cy="238902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Forma </a:t>
            </a:r>
            <a:r>
              <a:rPr lang="it-IT" sz="7200" b="1" strike="noStrike" cap="all" spc="-1" dirty="0" err="1">
                <a:solidFill>
                  <a:srgbClr val="535353"/>
                </a:solidFill>
                <a:latin typeface="Arial"/>
                <a:ea typeface="Arial"/>
              </a:rPr>
              <a:t>liposomIale</a:t>
            </a:r>
            <a:r>
              <a:rPr lang="it-IT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 delle vitamine</a:t>
            </a:r>
            <a:r>
              <a:rPr lang="ru-RU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 </a:t>
            </a:r>
            <a:r>
              <a:rPr lang="ru-RU" sz="7200" b="1" strike="noStrike" cap="all" spc="-1" dirty="0">
                <a:solidFill>
                  <a:srgbClr val="874D94"/>
                </a:solidFill>
                <a:latin typeface="Arial"/>
                <a:ea typeface="Arial"/>
              </a:rPr>
              <a:t>С</a:t>
            </a:r>
            <a:r>
              <a:rPr lang="ru-RU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 </a:t>
            </a:r>
            <a:r>
              <a:rPr lang="it-IT" sz="7200" b="1" cap="all" spc="-1" dirty="0">
                <a:solidFill>
                  <a:srgbClr val="535353"/>
                </a:solidFill>
                <a:latin typeface="Arial"/>
                <a:ea typeface="Arial"/>
              </a:rPr>
              <a:t>e</a:t>
            </a:r>
            <a:r>
              <a:rPr lang="ru-RU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 </a:t>
            </a:r>
            <a:r>
              <a:rPr lang="ru-RU" sz="7200" b="1" strike="noStrike" cap="all" spc="-1" dirty="0">
                <a:solidFill>
                  <a:srgbClr val="864F92"/>
                </a:solidFill>
                <a:latin typeface="Arial"/>
                <a:ea typeface="Arial"/>
              </a:rPr>
              <a:t>D</a:t>
            </a:r>
            <a:r>
              <a:rPr lang="en-US" sz="7200" b="1" strike="noStrike" cap="all" spc="-1" dirty="0">
                <a:solidFill>
                  <a:srgbClr val="864F92"/>
                </a:solidFill>
                <a:latin typeface="Arial"/>
                <a:ea typeface="Arial"/>
              </a:rPr>
              <a:t>3</a:t>
            </a:r>
            <a:endParaRPr lang="ru-RU" sz="7200" b="0" strike="noStrike" spc="-1" dirty="0"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1999800" y="5275080"/>
            <a:ext cx="9631440" cy="632343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La forma </a:t>
            </a:r>
            <a:r>
              <a:rPr lang="it-IT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liposomiale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aumenta la biodisponibilità dei componenti attivi in essa contenuti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proteggendoli dalla distruzione e prevenendo le irritazioni gastrointestinali.</a:t>
            </a:r>
            <a:endParaRPr lang="ru-RU" sz="4200" b="0" strike="noStrike" spc="-1" dirty="0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La membrana </a:t>
            </a:r>
            <a:r>
              <a:rPr lang="it-IT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liposomiale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—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un’ulteriore fonte di fosfolipidi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che 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aiutano a riparare le membrane cellulari danneggiate.</a:t>
            </a:r>
            <a:endParaRPr lang="ru-RU" sz="4200" b="0" strike="noStrike" spc="-1" dirty="0">
              <a:latin typeface="Arial"/>
            </a:endParaRPr>
          </a:p>
        </p:txBody>
      </p:sp>
      <p:pic>
        <p:nvPicPr>
          <p:cNvPr id="319" name="Liposom for fit.png"/>
          <p:cNvPicPr/>
          <p:nvPr/>
        </p:nvPicPr>
        <p:blipFill>
          <a:blip r:embed="rId4" cstate="print"/>
          <a:stretch/>
        </p:blipFill>
        <p:spPr>
          <a:xfrm>
            <a:off x="12431160" y="272880"/>
            <a:ext cx="12229920" cy="131695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23" name="pasted-image.pdf"/>
          <p:cNvPicPr/>
          <p:nvPr/>
        </p:nvPicPr>
        <p:blipFill>
          <a:blip r:embed="rId4" cstate="print"/>
          <a:stretch/>
        </p:blipFill>
        <p:spPr>
          <a:xfrm>
            <a:off x="12322261" y="-326575"/>
            <a:ext cx="14860800" cy="14860800"/>
          </a:xfrm>
          <a:prstGeom prst="rect">
            <a:avLst/>
          </a:prstGeom>
          <a:ln w="12600">
            <a:noFill/>
          </a:ln>
        </p:spPr>
      </p:pic>
      <p:sp>
        <p:nvSpPr>
          <p:cNvPr id="324" name="CustomShape 2"/>
          <p:cNvSpPr/>
          <p:nvPr/>
        </p:nvSpPr>
        <p:spPr>
          <a:xfrm>
            <a:off x="1939680" y="1086120"/>
            <a:ext cx="12156840" cy="238902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Corteccia di </a:t>
            </a:r>
            <a:r>
              <a:rPr lang="it-IT" sz="7200" b="1" strike="noStrike" cap="all" spc="-1" dirty="0" err="1">
                <a:solidFill>
                  <a:srgbClr val="535353"/>
                </a:solidFill>
                <a:latin typeface="Arial"/>
                <a:ea typeface="Arial"/>
              </a:rPr>
              <a:t>lapacho</a:t>
            </a:r>
            <a:r>
              <a:rPr lang="it-IT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 con selenio</a:t>
            </a:r>
            <a:endParaRPr lang="ru-RU" sz="7200" b="0" strike="noStrike" spc="-1" dirty="0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2050560" y="3471840"/>
            <a:ext cx="11830320" cy="933451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spcBef>
                <a:spcPts val="2600"/>
              </a:spcBef>
              <a:buClr>
                <a:srgbClr val="874D94"/>
              </a:buClr>
              <a:buSzPct val="100000"/>
              <a:defRPr sz="4200">
                <a:solidFill>
                  <a:srgbClr val="3F4447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it-IT" sz="4200" dirty="0">
                <a:solidFill>
                  <a:srgbClr val="3F4447"/>
                </a:solidFill>
                <a:sym typeface="Arial"/>
              </a:rPr>
              <a:t>Corteccia di </a:t>
            </a:r>
            <a:r>
              <a:rPr lang="it-IT" sz="4200" dirty="0" err="1">
                <a:solidFill>
                  <a:srgbClr val="3F4447"/>
                </a:solidFill>
                <a:sym typeface="Arial"/>
              </a:rPr>
              <a:t>lapacho</a:t>
            </a:r>
            <a:r>
              <a:rPr lang="ru-RU" sz="4200" dirty="0">
                <a:solidFill>
                  <a:srgbClr val="3F4447"/>
                </a:solidFill>
                <a:sym typeface="Arial"/>
              </a:rPr>
              <a:t>:</a:t>
            </a:r>
          </a:p>
          <a:p>
            <a:pPr marL="421105" indent="-421105">
              <a:spcBef>
                <a:spcPts val="1800"/>
              </a:spcBef>
              <a:buClr>
                <a:srgbClr val="874D94"/>
              </a:buClr>
              <a:buSzPct val="100000"/>
              <a:buChar char="•"/>
              <a:defRPr sz="4200">
                <a:solidFill>
                  <a:srgbClr val="3F4447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it-IT" sz="4200" dirty="0">
                <a:solidFill>
                  <a:srgbClr val="3F4447"/>
                </a:solidFill>
                <a:sym typeface="Arial"/>
              </a:rPr>
              <a:t>Aiuta a combattere batteri, virus e funghi. </a:t>
            </a:r>
            <a:endParaRPr lang="ru-RU" sz="4200" dirty="0">
              <a:solidFill>
                <a:srgbClr val="3F4447"/>
              </a:solidFill>
              <a:sym typeface="Arial"/>
            </a:endParaRPr>
          </a:p>
          <a:p>
            <a:pPr marL="421105" indent="-421105">
              <a:spcBef>
                <a:spcPts val="1800"/>
              </a:spcBef>
              <a:buClr>
                <a:srgbClr val="874D94"/>
              </a:buClr>
              <a:buSzPct val="100000"/>
              <a:buChar char="•"/>
              <a:defRPr sz="4200">
                <a:solidFill>
                  <a:srgbClr val="3F4447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it-IT" sz="4200" dirty="0">
                <a:solidFill>
                  <a:srgbClr val="3F4447"/>
                </a:solidFill>
                <a:sym typeface="Arial"/>
              </a:rPr>
              <a:t>Attiva le cellule del sistema immunitario non specifico</a:t>
            </a:r>
            <a:r>
              <a:rPr lang="ru-RU" sz="4200" dirty="0">
                <a:solidFill>
                  <a:srgbClr val="3F4447"/>
                </a:solidFill>
                <a:sym typeface="Arial"/>
              </a:rPr>
              <a:t> (</a:t>
            </a:r>
            <a:r>
              <a:rPr lang="it-IT" sz="4200" dirty="0">
                <a:solidFill>
                  <a:srgbClr val="3F4447"/>
                </a:solidFill>
                <a:sym typeface="Arial"/>
              </a:rPr>
              <a:t>macrofagi</a:t>
            </a:r>
            <a:r>
              <a:rPr lang="ru-RU" sz="4200" dirty="0">
                <a:solidFill>
                  <a:srgbClr val="3F4447"/>
                </a:solidFill>
                <a:sym typeface="Arial"/>
              </a:rPr>
              <a:t>) </a:t>
            </a:r>
            <a:r>
              <a:rPr lang="it-IT" sz="4200" dirty="0">
                <a:solidFill>
                  <a:srgbClr val="3F4447"/>
                </a:solidFill>
                <a:sym typeface="Arial"/>
              </a:rPr>
              <a:t>e specifico.</a:t>
            </a:r>
            <a:endParaRPr lang="ru-RU" sz="4200" dirty="0">
              <a:solidFill>
                <a:srgbClr val="3F4447"/>
              </a:solidFill>
              <a:sym typeface="Arial"/>
            </a:endParaRPr>
          </a:p>
          <a:p>
            <a:pPr marL="421105" indent="-421105">
              <a:spcBef>
                <a:spcPts val="1800"/>
              </a:spcBef>
              <a:buClr>
                <a:srgbClr val="874D94"/>
              </a:buClr>
              <a:buSzPct val="100000"/>
              <a:buChar char="•"/>
              <a:defRPr sz="4200">
                <a:solidFill>
                  <a:srgbClr val="3F4447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it-IT" sz="4200" dirty="0">
                <a:solidFill>
                  <a:srgbClr val="3F4447"/>
                </a:solidFill>
                <a:sym typeface="Arial"/>
              </a:rPr>
              <a:t>Migliora la condizione generale durante le malattie infiammatorie.</a:t>
            </a:r>
            <a:endParaRPr lang="ru-RU" sz="4200" dirty="0">
              <a:solidFill>
                <a:srgbClr val="3F4447"/>
              </a:solidFill>
              <a:sym typeface="Arial"/>
            </a:endParaRPr>
          </a:p>
          <a:p>
            <a:pPr>
              <a:spcBef>
                <a:spcPts val="2600"/>
              </a:spcBef>
              <a:buClr>
                <a:srgbClr val="874D94"/>
              </a:buClr>
              <a:buSzPct val="100000"/>
              <a:defRPr sz="4200">
                <a:solidFill>
                  <a:srgbClr val="3F4447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it-IT" sz="4200" dirty="0">
                <a:solidFill>
                  <a:srgbClr val="3F4447"/>
                </a:solidFill>
                <a:sym typeface="Arial"/>
              </a:rPr>
              <a:t>Selenio</a:t>
            </a:r>
            <a:r>
              <a:rPr lang="ru-RU" sz="4200" dirty="0">
                <a:solidFill>
                  <a:srgbClr val="3F4447"/>
                </a:solidFill>
                <a:sym typeface="Arial"/>
              </a:rPr>
              <a:t>:</a:t>
            </a:r>
          </a:p>
          <a:p>
            <a:pPr marL="421105" indent="-421105">
              <a:spcBef>
                <a:spcPts val="1800"/>
              </a:spcBef>
              <a:buClr>
                <a:srgbClr val="874D94"/>
              </a:buClr>
              <a:buSzPct val="100000"/>
              <a:buChar char="•"/>
              <a:defRPr sz="4200">
                <a:solidFill>
                  <a:srgbClr val="3F4447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it-IT" sz="4200" dirty="0">
                <a:solidFill>
                  <a:srgbClr val="3F4447"/>
                </a:solidFill>
                <a:sym typeface="Arial"/>
              </a:rPr>
              <a:t>Partecipa alla sintesi delle cellule immunitarie.</a:t>
            </a:r>
            <a:r>
              <a:rPr lang="ru-RU" sz="4200" dirty="0">
                <a:solidFill>
                  <a:srgbClr val="3F4447"/>
                </a:solidFill>
                <a:sym typeface="Arial"/>
              </a:rPr>
              <a:t> </a:t>
            </a:r>
          </a:p>
          <a:p>
            <a:pPr marL="421105" indent="-421105">
              <a:spcBef>
                <a:spcPts val="1800"/>
              </a:spcBef>
              <a:buClr>
                <a:srgbClr val="874D94"/>
              </a:buClr>
              <a:buSzPct val="100000"/>
              <a:buChar char="•"/>
              <a:defRPr sz="4200">
                <a:solidFill>
                  <a:srgbClr val="3F4447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it-IT" sz="4200" dirty="0">
                <a:solidFill>
                  <a:srgbClr val="3F4447"/>
                </a:solidFill>
                <a:sym typeface="Arial"/>
              </a:rPr>
              <a:t>Ha le proprietà antiossidanti.</a:t>
            </a:r>
            <a:endParaRPr lang="ru-RU" sz="4200" dirty="0">
              <a:solidFill>
                <a:srgbClr val="3F4447"/>
              </a:solidFill>
              <a:sym typeface="Arial"/>
            </a:endParaRPr>
          </a:p>
          <a:p>
            <a:pPr marL="421105" indent="-421105">
              <a:spcBef>
                <a:spcPts val="1800"/>
              </a:spcBef>
              <a:buClr>
                <a:srgbClr val="874D94"/>
              </a:buClr>
              <a:buSzPct val="100000"/>
              <a:buChar char="•"/>
              <a:defRPr sz="4200">
                <a:solidFill>
                  <a:srgbClr val="3F4447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it-IT" sz="4200" dirty="0">
                <a:solidFill>
                  <a:srgbClr val="3F4447"/>
                </a:solidFill>
                <a:sym typeface="Arial"/>
              </a:rPr>
              <a:t>Aiuta a formare la risposta immunitaria</a:t>
            </a:r>
            <a:r>
              <a:rPr lang="ru-RU" sz="4200" dirty="0">
                <a:solidFill>
                  <a:srgbClr val="3F4447"/>
                </a:solidFill>
                <a:sym typeface="Arial"/>
              </a:rPr>
              <a:t>.</a:t>
            </a:r>
          </a:p>
          <a:p>
            <a:pPr marL="36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</a:pPr>
            <a:endParaRPr lang="ru-RU" sz="4200" b="0" strike="noStrike" spc="-1" dirty="0">
              <a:latin typeface="Arial"/>
            </a:endParaRPr>
          </a:p>
        </p:txBody>
      </p:sp>
      <p:pic>
        <p:nvPicPr>
          <p:cNvPr id="326" name="dc526c00f26629a6303067b280d3b48b.png"/>
          <p:cNvPicPr/>
          <p:nvPr/>
        </p:nvPicPr>
        <p:blipFill>
          <a:blip r:embed="rId5" cstate="print"/>
          <a:stretch/>
        </p:blipFill>
        <p:spPr>
          <a:xfrm>
            <a:off x="17808594" y="2803791"/>
            <a:ext cx="4272091" cy="8108418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asted-image.pdf"/>
          <p:cNvPicPr/>
          <p:nvPr/>
        </p:nvPicPr>
        <p:blipFill>
          <a:blip r:embed="rId2" cstate="print"/>
          <a:stretch/>
        </p:blipFill>
        <p:spPr>
          <a:xfrm>
            <a:off x="13714712" y="178577"/>
            <a:ext cx="14860800" cy="14860800"/>
          </a:xfrm>
          <a:prstGeom prst="rect">
            <a:avLst/>
          </a:prstGeom>
          <a:ln w="12600">
            <a:noFill/>
          </a:ln>
        </p:spPr>
      </p:pic>
      <p:sp>
        <p:nvSpPr>
          <p:cNvPr id="333" name="CustomShape 2"/>
          <p:cNvSpPr/>
          <p:nvPr/>
        </p:nvSpPr>
        <p:spPr>
          <a:xfrm>
            <a:off x="1939680" y="1086120"/>
            <a:ext cx="12156840" cy="34970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7200" b="1" strike="noStrike" cap="all" spc="-1" dirty="0" err="1">
                <a:solidFill>
                  <a:srgbClr val="535353"/>
                </a:solidFill>
                <a:latin typeface="Arial"/>
                <a:ea typeface="Arial"/>
              </a:rPr>
              <a:t>squalen</a:t>
            </a:r>
            <a:endParaRPr lang="ru-RU" sz="7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(</a:t>
            </a:r>
            <a:r>
              <a:rPr lang="it-IT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olio di fegato di squalo</a:t>
            </a:r>
            <a:r>
              <a:rPr lang="ru-RU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)</a:t>
            </a:r>
            <a:endParaRPr lang="ru-RU" sz="7200" b="0" strike="noStrike" spc="-1" dirty="0"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2050560" y="4437000"/>
            <a:ext cx="10799640" cy="634395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Antiipossico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—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migliora</a:t>
            </a: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 l’apporto di ossigeno alle cellule.</a:t>
            </a:r>
            <a:endParaRPr lang="ru-RU" sz="4200" b="0" strike="noStrike" spc="-1" dirty="0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Ha un effetto antiossidante.</a:t>
            </a:r>
            <a:endParaRPr lang="ru-RU" sz="4200" b="0" strike="noStrike" spc="-1" dirty="0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Promuove la guarigione delle lesioni cutanee.</a:t>
            </a:r>
            <a:endParaRPr lang="ru-RU" sz="4200" b="0" strike="noStrike" spc="-1" dirty="0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Rafforza la risposta immunitaria locale e sistemica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(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aumenta la produzione di immunoglobuline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ru-RU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IgG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e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ru-RU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IgA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).</a:t>
            </a:r>
            <a:endParaRPr lang="ru-RU" sz="4200" b="0" strike="noStrike" spc="-1" dirty="0">
              <a:latin typeface="Arial"/>
            </a:endParaRPr>
          </a:p>
        </p:txBody>
      </p:sp>
      <p:pic>
        <p:nvPicPr>
          <p:cNvPr id="335" name="8414410c72540d7ace159bab7e528d10.png"/>
          <p:cNvPicPr/>
          <p:nvPr/>
        </p:nvPicPr>
        <p:blipFill>
          <a:blip r:embed="rId3" cstate="print"/>
          <a:stretch/>
        </p:blipFill>
        <p:spPr>
          <a:xfrm>
            <a:off x="17602200" y="2215786"/>
            <a:ext cx="6148550" cy="8565168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39" name="pasted-image.pdf"/>
          <p:cNvPicPr/>
          <p:nvPr/>
        </p:nvPicPr>
        <p:blipFill>
          <a:blip r:embed="rId3" cstate="print"/>
          <a:stretch/>
        </p:blipFill>
        <p:spPr>
          <a:xfrm>
            <a:off x="12504253" y="-335693"/>
            <a:ext cx="14860800" cy="14860800"/>
          </a:xfrm>
          <a:prstGeom prst="rect">
            <a:avLst/>
          </a:prstGeom>
          <a:ln w="12600">
            <a:noFill/>
          </a:ln>
        </p:spPr>
      </p:pic>
      <p:sp>
        <p:nvSpPr>
          <p:cNvPr id="340" name="CustomShape 2"/>
          <p:cNvSpPr/>
          <p:nvPr/>
        </p:nvSpPr>
        <p:spPr>
          <a:xfrm>
            <a:off x="1939680" y="1086120"/>
            <a:ext cx="12156840" cy="128102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7200" b="1" strike="noStrike" cap="all" spc="-1" dirty="0" err="1">
                <a:solidFill>
                  <a:srgbClr val="535353"/>
                </a:solidFill>
                <a:latin typeface="Arial"/>
                <a:ea typeface="Arial"/>
              </a:rPr>
              <a:t>Coral</a:t>
            </a:r>
            <a:r>
              <a:rPr lang="it-IT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-mine</a:t>
            </a:r>
            <a:endParaRPr lang="ru-RU" sz="7200" b="0" strike="noStrike" spc="-1" dirty="0"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2050560" y="3776400"/>
            <a:ext cx="10799640" cy="66568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  <a:spcBef>
                <a:spcPts val="2599"/>
              </a:spcBef>
            </a:pPr>
            <a:r>
              <a:rPr lang="it-IT" sz="4200" b="1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Coral</a:t>
            </a:r>
            <a:r>
              <a:rPr lang="it-IT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-Mine</a:t>
            </a:r>
            <a:r>
              <a:rPr lang="ru-RU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 – </a:t>
            </a:r>
            <a:r>
              <a:rPr lang="it-IT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è una composizione minerale di coralli relitti</a:t>
            </a:r>
            <a:r>
              <a:rPr lang="ru-RU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it-IT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estratti nei pressi dell’isola giapponese di Okinawa</a:t>
            </a:r>
            <a:r>
              <a:rPr lang="ru-RU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it-IT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chiamata anche</a:t>
            </a:r>
            <a:r>
              <a:rPr lang="ru-RU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 “</a:t>
            </a:r>
            <a:r>
              <a:rPr lang="it-IT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l’isola dei centenari</a:t>
            </a:r>
            <a:r>
              <a:rPr lang="ru-RU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”. </a:t>
            </a:r>
            <a:endParaRPr lang="ru-RU" sz="4200" b="0" strike="noStrike" spc="-1" dirty="0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Fonte di molti minerali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(</a:t>
            </a:r>
            <a:r>
              <a:rPr lang="ru-RU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Са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ru-RU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Mg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 K, </a:t>
            </a:r>
            <a:r>
              <a:rPr lang="ru-RU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Na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ru-RU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Fe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 S, </a:t>
            </a:r>
            <a:r>
              <a:rPr lang="ru-RU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Si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 B, </a:t>
            </a:r>
            <a:r>
              <a:rPr lang="ru-RU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Cr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ru-RU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Mn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ru-RU" sz="4200" b="0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Zn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it-IT" sz="4200" spc="-1" dirty="0" err="1">
                <a:solidFill>
                  <a:srgbClr val="3F4447"/>
                </a:solidFill>
                <a:latin typeface="Arial"/>
                <a:ea typeface="Arial"/>
              </a:rPr>
              <a:t>ecc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.)</a:t>
            </a:r>
            <a:endParaRPr lang="ru-RU" sz="4200" b="0" strike="noStrike" spc="-1" dirty="0">
              <a:latin typeface="Arial"/>
            </a:endParaRPr>
          </a:p>
          <a:p>
            <a:pPr marL="421200" indent="-420840">
              <a:lnSpc>
                <a:spcPct val="100000"/>
              </a:lnSpc>
              <a:spcBef>
                <a:spcPts val="2599"/>
              </a:spcBef>
              <a:buClr>
                <a:srgbClr val="3F4447"/>
              </a:buClr>
              <a:buFont typeface="Symbol" charset="2"/>
              <a:buChar char=""/>
            </a:pP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Regola l’equilibrio minerale, rafforzando le condizioni generali del corpo e, di conseguenza, le sue difese.</a:t>
            </a:r>
            <a:endParaRPr lang="ru-RU" sz="4200" b="0" strike="noStrike" spc="-1" dirty="0">
              <a:latin typeface="Arial"/>
            </a:endParaRPr>
          </a:p>
        </p:txBody>
      </p:sp>
      <p:pic>
        <p:nvPicPr>
          <p:cNvPr id="342" name="d4b588bc81a0083240e45a39486e9763.png"/>
          <p:cNvPicPr/>
          <p:nvPr/>
        </p:nvPicPr>
        <p:blipFill>
          <a:blip r:embed="rId4" cstate="print"/>
          <a:stretch/>
        </p:blipFill>
        <p:spPr>
          <a:xfrm>
            <a:off x="15384434" y="1720260"/>
            <a:ext cx="9628920" cy="96289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1939680" y="1086120"/>
            <a:ext cx="21504240" cy="238902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IL SISTEMA IMMUNITARIO DIPENDE DA NOI O NOI DIPENDIAMO DA esso</a:t>
            </a:r>
            <a:endParaRPr lang="ru-RU" sz="7200" b="0" strike="noStrike" spc="-1" dirty="0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2007000" y="3912840"/>
            <a:ext cx="9586080" cy="211202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b="1" strike="noStrike" cap="all" spc="-1" dirty="0">
                <a:solidFill>
                  <a:srgbClr val="874D94"/>
                </a:solidFill>
                <a:latin typeface="Arial"/>
                <a:ea typeface="Arial"/>
              </a:rPr>
              <a:t>LA FORZA DEL SISTEMA IMMUNITARIO DIPENDE MOLTO DALLO STILE DI VITA</a:t>
            </a:r>
            <a:endParaRPr lang="ru-RU" sz="4200" b="0" strike="noStrike" spc="-1" dirty="0">
              <a:latin typeface="Arial"/>
            </a:endParaRPr>
          </a:p>
        </p:txBody>
      </p:sp>
      <p:grpSp>
        <p:nvGrpSpPr>
          <p:cNvPr id="129" name="Group 3"/>
          <p:cNvGrpSpPr/>
          <p:nvPr/>
        </p:nvGrpSpPr>
        <p:grpSpPr>
          <a:xfrm>
            <a:off x="2044080" y="6303960"/>
            <a:ext cx="20295360" cy="2298240"/>
            <a:chOff x="2044080" y="6303960"/>
            <a:chExt cx="20295360" cy="2298240"/>
          </a:xfrm>
        </p:grpSpPr>
        <p:grpSp>
          <p:nvGrpSpPr>
            <p:cNvPr id="130" name="Group 4"/>
            <p:cNvGrpSpPr/>
            <p:nvPr/>
          </p:nvGrpSpPr>
          <p:grpSpPr>
            <a:xfrm>
              <a:off x="2044080" y="6303960"/>
              <a:ext cx="20295360" cy="2298240"/>
              <a:chOff x="2044080" y="6303960"/>
              <a:chExt cx="20295360" cy="2298240"/>
            </a:xfrm>
          </p:grpSpPr>
          <p:sp>
            <p:nvSpPr>
              <p:cNvPr id="131" name="CustomShape 5"/>
              <p:cNvSpPr/>
              <p:nvPr/>
            </p:nvSpPr>
            <p:spPr>
              <a:xfrm>
                <a:off x="2044080" y="6488280"/>
                <a:ext cx="10161000" cy="1929600"/>
              </a:xfrm>
              <a:prstGeom prst="rect">
                <a:avLst/>
              </a:prstGeom>
              <a:solidFill>
                <a:srgbClr val="EED9CF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CustomShape 6"/>
              <p:cNvSpPr/>
              <p:nvPr/>
            </p:nvSpPr>
            <p:spPr>
              <a:xfrm>
                <a:off x="12178440" y="6488280"/>
                <a:ext cx="10161000" cy="1929600"/>
              </a:xfrm>
              <a:prstGeom prst="rect">
                <a:avLst/>
              </a:prstGeom>
              <a:solidFill>
                <a:srgbClr val="874D94"/>
              </a:solidFill>
              <a:ln w="126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Line 7"/>
              <p:cNvSpPr/>
              <p:nvPr/>
            </p:nvSpPr>
            <p:spPr>
              <a:xfrm flipV="1">
                <a:off x="12196440" y="6303960"/>
                <a:ext cx="0" cy="2298240"/>
              </a:xfrm>
              <a:prstGeom prst="line">
                <a:avLst/>
              </a:prstGeom>
              <a:ln w="5076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4" name="Line 8"/>
            <p:cNvSpPr/>
            <p:nvPr/>
          </p:nvSpPr>
          <p:spPr>
            <a:xfrm flipV="1">
              <a:off x="11075040" y="6511680"/>
              <a:ext cx="0" cy="1882800"/>
            </a:xfrm>
            <a:prstGeom prst="line">
              <a:avLst/>
            </a:prstGeom>
            <a:ln w="507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Line 9"/>
            <p:cNvSpPr/>
            <p:nvPr/>
          </p:nvSpPr>
          <p:spPr>
            <a:xfrm flipV="1">
              <a:off x="9313200" y="6511680"/>
              <a:ext cx="0" cy="1882800"/>
            </a:xfrm>
            <a:prstGeom prst="line">
              <a:avLst/>
            </a:prstGeom>
            <a:ln w="507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Line 10"/>
            <p:cNvSpPr/>
            <p:nvPr/>
          </p:nvSpPr>
          <p:spPr>
            <a:xfrm flipV="1">
              <a:off x="6430680" y="6511680"/>
              <a:ext cx="0" cy="1882800"/>
            </a:xfrm>
            <a:prstGeom prst="line">
              <a:avLst/>
            </a:prstGeom>
            <a:ln w="507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37" name="Group 11"/>
            <p:cNvGrpSpPr/>
            <p:nvPr/>
          </p:nvGrpSpPr>
          <p:grpSpPr>
            <a:xfrm>
              <a:off x="13339440" y="6511680"/>
              <a:ext cx="4644360" cy="1882800"/>
              <a:chOff x="13339440" y="6511680"/>
              <a:chExt cx="4644360" cy="1882800"/>
            </a:xfrm>
          </p:grpSpPr>
          <p:sp>
            <p:nvSpPr>
              <p:cNvPr id="138" name="Line 12"/>
              <p:cNvSpPr/>
              <p:nvPr/>
            </p:nvSpPr>
            <p:spPr>
              <a:xfrm flipV="1">
                <a:off x="13339440" y="6511680"/>
                <a:ext cx="0" cy="1882800"/>
              </a:xfrm>
              <a:prstGeom prst="line">
                <a:avLst/>
              </a:prstGeom>
              <a:ln w="5076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" name="Line 13"/>
              <p:cNvSpPr/>
              <p:nvPr/>
            </p:nvSpPr>
            <p:spPr>
              <a:xfrm flipV="1">
                <a:off x="15101280" y="6511680"/>
                <a:ext cx="0" cy="1882800"/>
              </a:xfrm>
              <a:prstGeom prst="line">
                <a:avLst/>
              </a:prstGeom>
              <a:ln w="5076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" name="Line 14"/>
              <p:cNvSpPr/>
              <p:nvPr/>
            </p:nvSpPr>
            <p:spPr>
              <a:xfrm flipV="1">
                <a:off x="17983800" y="6511680"/>
                <a:ext cx="0" cy="1882800"/>
              </a:xfrm>
              <a:prstGeom prst="line">
                <a:avLst/>
              </a:prstGeom>
              <a:ln w="5076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41" name="CustomShape 15"/>
          <p:cNvSpPr/>
          <p:nvPr/>
        </p:nvSpPr>
        <p:spPr>
          <a:xfrm>
            <a:off x="2826000" y="7121880"/>
            <a:ext cx="9037800" cy="469734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1" strike="noStrike" spc="-1" baseline="11000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it-IT" sz="4200" b="1" spc="-1" baseline="11000" dirty="0">
                <a:solidFill>
                  <a:srgbClr val="3F4447"/>
                </a:solidFill>
                <a:latin typeface="Arial"/>
                <a:ea typeface="Arial"/>
              </a:rPr>
              <a:t>sistema immunitario debole</a:t>
            </a:r>
            <a:r>
              <a:rPr lang="ru-RU" sz="4200" b="1" strike="noStrike" spc="-1" baseline="11000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endParaRPr lang="ru-RU" sz="4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200" b="0" strike="noStrike" spc="-1" dirty="0">
              <a:latin typeface="Arial"/>
            </a:endParaRPr>
          </a:p>
          <a:p>
            <a:pPr marL="320760" indent="-320400">
              <a:lnSpc>
                <a:spcPct val="100000"/>
              </a:lnSpc>
              <a:buClr>
                <a:srgbClr val="3F4447"/>
              </a:buClr>
              <a:buFont typeface="Symbol" charset="2"/>
              <a:buChar char=""/>
            </a:pP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frequente SARS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;</a:t>
            </a:r>
            <a:endParaRPr lang="ru-RU" sz="4200" b="0" strike="noStrike" spc="-1" dirty="0">
              <a:latin typeface="Arial"/>
            </a:endParaRPr>
          </a:p>
          <a:p>
            <a:pPr marL="320760" indent="-320400">
              <a:lnSpc>
                <a:spcPct val="100000"/>
              </a:lnSpc>
              <a:buClr>
                <a:srgbClr val="3F4447"/>
              </a:buClr>
              <a:buFont typeface="Symbol" charset="2"/>
              <a:buChar char=""/>
            </a:pP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l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e malattie procedono con complicazioni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;</a:t>
            </a:r>
            <a:endParaRPr lang="ru-RU" sz="4200" b="0" strike="noStrike" spc="-1" dirty="0">
              <a:latin typeface="Arial"/>
            </a:endParaRPr>
          </a:p>
          <a:p>
            <a:pPr marL="320760" indent="-320400">
              <a:lnSpc>
                <a:spcPct val="100000"/>
              </a:lnSpc>
              <a:buClr>
                <a:srgbClr val="3F4447"/>
              </a:buClr>
              <a:buFont typeface="Symbol" charset="2"/>
              <a:buChar char=""/>
            </a:pP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t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rattamento a lungo termine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.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142" name="CustomShape 16"/>
          <p:cNvSpPr/>
          <p:nvPr/>
        </p:nvSpPr>
        <p:spPr>
          <a:xfrm>
            <a:off x="13437720" y="9017280"/>
            <a:ext cx="7844760" cy="211202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320760" indent="-320400">
              <a:lnSpc>
                <a:spcPct val="100000"/>
              </a:lnSpc>
              <a:buClr>
                <a:srgbClr val="3F4447"/>
              </a:buClr>
              <a:buFont typeface="Symbol" charset="2"/>
              <a:buChar char=""/>
            </a:pP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SARS non più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1-2 </a:t>
            </a: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all’anno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;</a:t>
            </a:r>
            <a:endParaRPr lang="ru-RU" sz="4200" b="0" strike="noStrike" spc="-1" dirty="0">
              <a:latin typeface="Arial"/>
            </a:endParaRPr>
          </a:p>
          <a:p>
            <a:pPr marL="320760" indent="-320400">
              <a:lnSpc>
                <a:spcPct val="100000"/>
              </a:lnSpc>
              <a:buClr>
                <a:srgbClr val="3F4447"/>
              </a:buClr>
              <a:buFont typeface="Symbol" charset="2"/>
              <a:buChar char=""/>
            </a:pP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g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uarigione rapida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;</a:t>
            </a:r>
            <a:endParaRPr lang="ru-RU" sz="4200" b="0" strike="noStrike" spc="-1" dirty="0">
              <a:latin typeface="Arial"/>
            </a:endParaRPr>
          </a:p>
          <a:p>
            <a:pPr marL="320760" indent="-320400">
              <a:lnSpc>
                <a:spcPct val="100000"/>
              </a:lnSpc>
              <a:buClr>
                <a:srgbClr val="3F4447"/>
              </a:buClr>
              <a:buFont typeface="Symbol" charset="2"/>
              <a:buChar char=""/>
            </a:pP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a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ssenza delle complicazioni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.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143" name="CustomShape 17"/>
          <p:cNvSpPr/>
          <p:nvPr/>
        </p:nvSpPr>
        <p:spPr>
          <a:xfrm>
            <a:off x="14435280" y="7177320"/>
            <a:ext cx="5849280" cy="715680"/>
          </a:xfrm>
          <a:prstGeom prst="rect">
            <a:avLst/>
          </a:prstGeom>
          <a:solidFill>
            <a:srgbClr val="874D9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8"/>
          <p:cNvSpPr/>
          <p:nvPr/>
        </p:nvSpPr>
        <p:spPr>
          <a:xfrm>
            <a:off x="14281560" y="7121880"/>
            <a:ext cx="5685840" cy="81936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200" b="1" strike="noStrike" spc="-1" baseline="11000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it-IT" sz="4200" b="1" strike="noStrike" spc="-1" baseline="11000" dirty="0">
                <a:solidFill>
                  <a:srgbClr val="FFFFFF"/>
                </a:solidFill>
                <a:latin typeface="Arial"/>
                <a:ea typeface="Arial"/>
              </a:rPr>
              <a:t>sistema immunitario forte</a:t>
            </a:r>
            <a:r>
              <a:rPr lang="ru-RU" sz="4200" b="1" strike="noStrike" spc="-1" baseline="11000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ru-RU" sz="4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44" name="CustomShape 1"/>
          <p:cNvSpPr/>
          <p:nvPr/>
        </p:nvSpPr>
        <p:spPr>
          <a:xfrm>
            <a:off x="1977120" y="5996160"/>
            <a:ext cx="4924847" cy="362013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200" b="1" spc="-1" dirty="0">
                <a:solidFill>
                  <a:srgbClr val="535353"/>
                </a:solidFill>
                <a:latin typeface="Arial"/>
                <a:ea typeface="Arial"/>
              </a:rPr>
              <a:t>PUNTI BONUS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3200" b="1" spc="-1" dirty="0">
                <a:solidFill>
                  <a:srgbClr val="535353"/>
                </a:solidFill>
                <a:latin typeface="Arial"/>
                <a:ea typeface="Arial"/>
              </a:rPr>
              <a:t>PREZZO DEL CLUB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3200" b="1" strike="noStrike" spc="-1" dirty="0">
                <a:solidFill>
                  <a:srgbClr val="535353"/>
                </a:solidFill>
                <a:latin typeface="Arial"/>
                <a:ea typeface="Arial"/>
              </a:rPr>
              <a:t>PREZZO AL DETTAGLIO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7164360" y="5807880"/>
            <a:ext cx="905400" cy="96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200" b="1" strike="noStrike" spc="-1">
                <a:solidFill>
                  <a:srgbClr val="535353"/>
                </a:solidFill>
                <a:latin typeface="Arial"/>
                <a:ea typeface="Arial"/>
              </a:rPr>
              <a:t>58</a:t>
            </a:r>
            <a:endParaRPr lang="ru-RU" sz="5200" b="0" strike="noStrike" spc="-1"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7115400" y="8613000"/>
            <a:ext cx="2586195" cy="973253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200" b="1" strike="noStrike" spc="-1" dirty="0">
                <a:solidFill>
                  <a:srgbClr val="535353"/>
                </a:solidFill>
                <a:latin typeface="Arial"/>
                <a:ea typeface="Arial"/>
              </a:rPr>
              <a:t>113,75 </a:t>
            </a:r>
            <a:r>
              <a:rPr lang="it-IT" sz="3200" b="1" spc="-1" dirty="0">
                <a:solidFill>
                  <a:srgbClr val="535353"/>
                </a:solidFill>
                <a:latin typeface="Arial"/>
                <a:ea typeface="Arial"/>
              </a:rPr>
              <a:t>$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47" name="CustomShape 4"/>
          <p:cNvSpPr/>
          <p:nvPr/>
        </p:nvSpPr>
        <p:spPr>
          <a:xfrm>
            <a:off x="7097040" y="7200360"/>
            <a:ext cx="1254548" cy="973253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200" b="1" strike="noStrike" spc="-1" dirty="0">
                <a:solidFill>
                  <a:srgbClr val="535353"/>
                </a:solidFill>
                <a:latin typeface="Arial"/>
                <a:ea typeface="Arial"/>
              </a:rPr>
              <a:t>91</a:t>
            </a:r>
            <a:r>
              <a:rPr lang="ru-RU" sz="3200" b="1" strike="noStrike" spc="-1" dirty="0">
                <a:solidFill>
                  <a:srgbClr val="535353"/>
                </a:solidFill>
                <a:latin typeface="Arial"/>
                <a:ea typeface="Arial"/>
              </a:rPr>
              <a:t> </a:t>
            </a:r>
            <a:r>
              <a:rPr lang="it-IT" sz="3200" b="1" spc="-1" dirty="0">
                <a:solidFill>
                  <a:srgbClr val="535353"/>
                </a:solidFill>
                <a:latin typeface="Arial"/>
                <a:ea typeface="Arial"/>
              </a:rPr>
              <a:t>$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48" name="CustomShape 5"/>
          <p:cNvSpPr/>
          <p:nvPr/>
        </p:nvSpPr>
        <p:spPr>
          <a:xfrm>
            <a:off x="7068600" y="5727960"/>
            <a:ext cx="1071360" cy="1071360"/>
          </a:xfrm>
          <a:prstGeom prst="ellipse">
            <a:avLst/>
          </a:prstGeom>
          <a:noFill/>
          <a:ln w="38160">
            <a:solidFill>
              <a:srgbClr val="874D9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6"/>
          <p:cNvSpPr/>
          <p:nvPr/>
        </p:nvSpPr>
        <p:spPr>
          <a:xfrm>
            <a:off x="11486160" y="1949760"/>
            <a:ext cx="12908880" cy="9615960"/>
          </a:xfrm>
          <a:prstGeom prst="rect">
            <a:avLst/>
          </a:prstGeom>
          <a:solidFill>
            <a:srgbClr val="52266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7"/>
          <p:cNvSpPr/>
          <p:nvPr/>
        </p:nvSpPr>
        <p:spPr>
          <a:xfrm>
            <a:off x="1888920" y="3265200"/>
            <a:ext cx="12156840" cy="128102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trike="noStrike" cap="all" spc="-1" dirty="0" smtClean="0">
                <a:solidFill>
                  <a:srgbClr val="535353"/>
                </a:solidFill>
                <a:latin typeface="Arial"/>
                <a:ea typeface="Arial"/>
              </a:rPr>
              <a:t>I-</a:t>
            </a:r>
            <a:r>
              <a:rPr lang="ru-RU" sz="7200" b="1" strike="noStrike" cap="all" spc="-1" dirty="0" err="1" smtClean="0">
                <a:solidFill>
                  <a:srgbClr val="535353"/>
                </a:solidFill>
                <a:latin typeface="Arial"/>
                <a:ea typeface="Arial"/>
              </a:rPr>
              <a:t>pack</a:t>
            </a:r>
            <a:endParaRPr lang="ru-RU" sz="7200" b="0" strike="noStrike" spc="-1" dirty="0">
              <a:latin typeface="Arial"/>
            </a:endParaRPr>
          </a:p>
        </p:txBody>
      </p:sp>
      <p:pic>
        <p:nvPicPr>
          <p:cNvPr id="351" name="pasted-image.pdf"/>
          <p:cNvPicPr/>
          <p:nvPr/>
        </p:nvPicPr>
        <p:blipFill>
          <a:blip r:embed="rId3" cstate="print"/>
          <a:stretch/>
        </p:blipFill>
        <p:spPr>
          <a:xfrm>
            <a:off x="9971640" y="-1211040"/>
            <a:ext cx="15937920" cy="15937920"/>
          </a:xfrm>
          <a:prstGeom prst="rect">
            <a:avLst/>
          </a:prstGeom>
          <a:ln w="1260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876" y="2792870"/>
            <a:ext cx="7619047" cy="76190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image84.png"/>
          <p:cNvPicPr/>
          <p:nvPr/>
        </p:nvPicPr>
        <p:blipFill>
          <a:blip r:embed="rId2" cstate="print"/>
          <a:stretch/>
        </p:blipFill>
        <p:spPr>
          <a:xfrm>
            <a:off x="-27000" y="-15840"/>
            <a:ext cx="24435000" cy="13747320"/>
          </a:xfrm>
          <a:prstGeom prst="rect">
            <a:avLst/>
          </a:prstGeom>
          <a:ln w="12600">
            <a:noFill/>
          </a:ln>
        </p:spPr>
      </p:pic>
      <p:sp>
        <p:nvSpPr>
          <p:cNvPr id="354" name="CustomShape 1"/>
          <p:cNvSpPr/>
          <p:nvPr/>
        </p:nvSpPr>
        <p:spPr>
          <a:xfrm>
            <a:off x="-14400" y="2440080"/>
            <a:ext cx="24412320" cy="9353160"/>
          </a:xfrm>
          <a:prstGeom prst="rect">
            <a:avLst/>
          </a:prstGeom>
          <a:solidFill>
            <a:srgbClr val="84539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5" name="image86.png"/>
          <p:cNvPicPr/>
          <p:nvPr/>
        </p:nvPicPr>
        <p:blipFill>
          <a:blip r:embed="rId3" cstate="print"/>
          <a:stretch/>
        </p:blipFill>
        <p:spPr>
          <a:xfrm>
            <a:off x="6927840" y="8875800"/>
            <a:ext cx="1352160" cy="1269720"/>
          </a:xfrm>
          <a:prstGeom prst="rect">
            <a:avLst/>
          </a:prstGeom>
          <a:ln w="12600">
            <a:noFill/>
          </a:ln>
        </p:spPr>
      </p:pic>
      <p:pic>
        <p:nvPicPr>
          <p:cNvPr id="356" name="image85.png"/>
          <p:cNvPicPr/>
          <p:nvPr/>
        </p:nvPicPr>
        <p:blipFill>
          <a:blip r:embed="rId4" cstate="print"/>
          <a:stretch/>
        </p:blipFill>
        <p:spPr>
          <a:xfrm>
            <a:off x="8482320" y="6019920"/>
            <a:ext cx="2144880" cy="2219040"/>
          </a:xfrm>
          <a:prstGeom prst="rect">
            <a:avLst/>
          </a:prstGeom>
          <a:ln w="12600">
            <a:noFill/>
          </a:ln>
        </p:spPr>
      </p:pic>
      <p:pic>
        <p:nvPicPr>
          <p:cNvPr id="357" name="image87.png"/>
          <p:cNvPicPr/>
          <p:nvPr/>
        </p:nvPicPr>
        <p:blipFill>
          <a:blip r:embed="rId5" cstate="print"/>
          <a:stretch/>
        </p:blipFill>
        <p:spPr>
          <a:xfrm>
            <a:off x="18846720" y="5943600"/>
            <a:ext cx="2141640" cy="2219040"/>
          </a:xfrm>
          <a:prstGeom prst="rect">
            <a:avLst/>
          </a:prstGeom>
          <a:ln w="12600">
            <a:noFill/>
          </a:ln>
        </p:spPr>
      </p:pic>
      <p:pic>
        <p:nvPicPr>
          <p:cNvPr id="358" name="image88.png"/>
          <p:cNvPicPr/>
          <p:nvPr/>
        </p:nvPicPr>
        <p:blipFill>
          <a:blip r:embed="rId6" cstate="print"/>
          <a:stretch/>
        </p:blipFill>
        <p:spPr>
          <a:xfrm>
            <a:off x="3395520" y="5929560"/>
            <a:ext cx="2244600" cy="2322000"/>
          </a:xfrm>
          <a:prstGeom prst="rect">
            <a:avLst/>
          </a:prstGeom>
          <a:ln w="12600">
            <a:noFill/>
          </a:ln>
        </p:spPr>
      </p:pic>
      <p:pic>
        <p:nvPicPr>
          <p:cNvPr id="359" name="image89.png"/>
          <p:cNvPicPr/>
          <p:nvPr/>
        </p:nvPicPr>
        <p:blipFill>
          <a:blip r:embed="rId7" cstate="print"/>
          <a:stretch/>
        </p:blipFill>
        <p:spPr>
          <a:xfrm>
            <a:off x="13790160" y="6032880"/>
            <a:ext cx="2193120" cy="2270520"/>
          </a:xfrm>
          <a:prstGeom prst="rect">
            <a:avLst/>
          </a:prstGeom>
          <a:ln w="12600">
            <a:noFill/>
          </a:ln>
        </p:spPr>
      </p:pic>
      <p:sp>
        <p:nvSpPr>
          <p:cNvPr id="360" name="CustomShape 2"/>
          <p:cNvSpPr/>
          <p:nvPr/>
        </p:nvSpPr>
        <p:spPr>
          <a:xfrm>
            <a:off x="1172880" y="3036600"/>
            <a:ext cx="22037760" cy="238902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7200" b="1" strike="noStrike" cap="all" spc="-1" dirty="0">
                <a:solidFill>
                  <a:srgbClr val="FFFFFF"/>
                </a:solidFill>
                <a:latin typeface="Arial"/>
                <a:ea typeface="Arial"/>
              </a:rPr>
              <a:t>Programmi completi</a:t>
            </a:r>
            <a:endParaRPr lang="ru-RU" sz="7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7200" b="1" strike="noStrike" cap="all" spc="-1" dirty="0">
                <a:solidFill>
                  <a:srgbClr val="FFFFFF"/>
                </a:solidFill>
                <a:latin typeface="Arial"/>
                <a:ea typeface="Arial"/>
              </a:rPr>
              <a:t>Del</a:t>
            </a:r>
            <a:r>
              <a:rPr lang="it-IT" sz="7200" b="1" cap="all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ru-RU" sz="7200" b="1" strike="noStrike" cap="all" spc="-1" dirty="0">
                <a:solidFill>
                  <a:srgbClr val="FFFFFF"/>
                </a:solidFill>
                <a:latin typeface="Arial"/>
                <a:ea typeface="Arial"/>
              </a:rPr>
              <a:t>CORAL CLUB </a:t>
            </a:r>
            <a:r>
              <a:rPr lang="it-IT" sz="7200" b="1" cap="all" spc="-1" dirty="0">
                <a:solidFill>
                  <a:srgbClr val="FFFFFF"/>
                </a:solidFill>
                <a:latin typeface="Arial"/>
                <a:ea typeface="Arial"/>
              </a:rPr>
              <a:t>sono</a:t>
            </a:r>
            <a:endParaRPr lang="ru-RU" sz="7200" b="0" strike="noStrike" spc="-1" dirty="0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1689480" y="8519400"/>
            <a:ext cx="5478840" cy="128102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Complessa azione dei componenti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362" name="CustomShape 4"/>
          <p:cNvSpPr/>
          <p:nvPr/>
        </p:nvSpPr>
        <p:spPr>
          <a:xfrm>
            <a:off x="6515280" y="8519400"/>
            <a:ext cx="6079320" cy="128102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Precisa sequenza dell’assunzione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363" name="CustomShape 5"/>
          <p:cNvSpPr/>
          <p:nvPr/>
        </p:nvSpPr>
        <p:spPr>
          <a:xfrm>
            <a:off x="12661920" y="8519400"/>
            <a:ext cx="4449600" cy="183502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Mantenimento dello stile di vita abituale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364" name="CustomShape 6"/>
          <p:cNvSpPr/>
          <p:nvPr/>
        </p:nvSpPr>
        <p:spPr>
          <a:xfrm>
            <a:off x="16877880" y="8519400"/>
            <a:ext cx="6079320" cy="128102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Un approccio concettuale alla salute</a:t>
            </a:r>
            <a:endParaRPr lang="ru-RU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-63000" y="-36720"/>
            <a:ext cx="24509880" cy="13789080"/>
          </a:xfrm>
          <a:prstGeom prst="rect">
            <a:avLst/>
          </a:prstGeom>
          <a:solidFill>
            <a:srgbClr val="874D9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6" name="image2.png"/>
          <p:cNvPicPr/>
          <p:nvPr/>
        </p:nvPicPr>
        <p:blipFill>
          <a:blip r:embed="rId2" cstate="print"/>
          <a:stretch/>
        </p:blipFill>
        <p:spPr>
          <a:xfrm>
            <a:off x="10287720" y="11348280"/>
            <a:ext cx="3808080" cy="669600"/>
          </a:xfrm>
          <a:prstGeom prst="rect">
            <a:avLst/>
          </a:prstGeom>
          <a:ln w="12600">
            <a:noFill/>
          </a:ln>
        </p:spPr>
      </p:pic>
      <p:sp>
        <p:nvSpPr>
          <p:cNvPr id="367" name="CustomShape 2"/>
          <p:cNvSpPr/>
          <p:nvPr/>
        </p:nvSpPr>
        <p:spPr>
          <a:xfrm>
            <a:off x="4992734" y="3744900"/>
            <a:ext cx="14127480" cy="43587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I-</a:t>
            </a:r>
            <a:r>
              <a:rPr lang="ru-RU" sz="12000" b="1" strike="noStrike" spc="-1" dirty="0" err="1" smtClean="0">
                <a:solidFill>
                  <a:srgbClr val="FFFFFF"/>
                </a:solidFill>
                <a:latin typeface="Arial"/>
                <a:ea typeface="Arial"/>
              </a:rPr>
              <a:t>Pack</a:t>
            </a:r>
            <a:endParaRPr lang="ru-RU" sz="1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5600" b="1" strike="noStrike" cap="all" spc="-1" dirty="0">
                <a:solidFill>
                  <a:srgbClr val="FFFFFF"/>
                </a:solidFill>
                <a:latin typeface="Arial"/>
                <a:ea typeface="Arial"/>
              </a:rPr>
              <a:t>Protezione attivata</a:t>
            </a:r>
            <a:endParaRPr lang="ru-RU" sz="5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46" name="CustomShape 1"/>
          <p:cNvSpPr/>
          <p:nvPr/>
        </p:nvSpPr>
        <p:spPr>
          <a:xfrm>
            <a:off x="1939680" y="1086120"/>
            <a:ext cx="21504240" cy="238902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FATTORI CHE ABASSANO LE DIFESE IMMUNITARIE</a:t>
            </a:r>
            <a:endParaRPr lang="ru-RU" sz="7200" b="0" strike="noStrike" spc="-1" dirty="0">
              <a:latin typeface="Arial"/>
            </a:endParaRPr>
          </a:p>
        </p:txBody>
      </p:sp>
      <p:grpSp>
        <p:nvGrpSpPr>
          <p:cNvPr id="147" name="Group 2"/>
          <p:cNvGrpSpPr/>
          <p:nvPr/>
        </p:nvGrpSpPr>
        <p:grpSpPr>
          <a:xfrm>
            <a:off x="1683000" y="4018320"/>
            <a:ext cx="19658520" cy="7500254"/>
            <a:chOff x="1683000" y="4018320"/>
            <a:chExt cx="19658520" cy="7500254"/>
          </a:xfrm>
        </p:grpSpPr>
        <p:sp>
          <p:nvSpPr>
            <p:cNvPr id="148" name="CustomShape 3"/>
            <p:cNvSpPr/>
            <p:nvPr/>
          </p:nvSpPr>
          <p:spPr>
            <a:xfrm>
              <a:off x="2298600" y="6284160"/>
              <a:ext cx="3493440" cy="1219474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3400" b="0" strike="noStrike" cap="all" spc="-1" dirty="0">
                  <a:solidFill>
                    <a:srgbClr val="333F48"/>
                  </a:solidFill>
                  <a:latin typeface="Arial"/>
                  <a:ea typeface="Arial"/>
                </a:rPr>
                <a:t>Cattive abitudini</a:t>
              </a:r>
              <a:endParaRPr lang="ru-RU" sz="3400" b="0" strike="noStrike" spc="-1" dirty="0">
                <a:latin typeface="Arial"/>
              </a:endParaRPr>
            </a:p>
          </p:txBody>
        </p:sp>
        <p:pic>
          <p:nvPicPr>
            <p:cNvPr id="149" name="pasted-image.pdf"/>
            <p:cNvPicPr/>
            <p:nvPr/>
          </p:nvPicPr>
          <p:blipFill>
            <a:blip r:embed="rId4" cstate="print"/>
            <a:stretch/>
          </p:blipFill>
          <p:spPr>
            <a:xfrm>
              <a:off x="3051720" y="4018320"/>
              <a:ext cx="1987200" cy="197388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50" name="pasted-image.pdf"/>
            <p:cNvPicPr/>
            <p:nvPr/>
          </p:nvPicPr>
          <p:blipFill>
            <a:blip r:embed="rId5" cstate="print"/>
            <a:stretch/>
          </p:blipFill>
          <p:spPr>
            <a:xfrm>
              <a:off x="8300520" y="4141440"/>
              <a:ext cx="1897560" cy="17280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51" name="pasted-image.pdf"/>
            <p:cNvPicPr/>
            <p:nvPr/>
          </p:nvPicPr>
          <p:blipFill>
            <a:blip r:embed="rId6" cstate="print"/>
            <a:stretch/>
          </p:blipFill>
          <p:spPr>
            <a:xfrm>
              <a:off x="13414680" y="4084200"/>
              <a:ext cx="1727280" cy="184248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52" name="pasted-image.pdf"/>
            <p:cNvPicPr/>
            <p:nvPr/>
          </p:nvPicPr>
          <p:blipFill>
            <a:blip r:embed="rId7" cstate="print"/>
            <a:stretch/>
          </p:blipFill>
          <p:spPr>
            <a:xfrm>
              <a:off x="17987760" y="4085280"/>
              <a:ext cx="1983600" cy="18403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53" name="pasted-image.pdf"/>
            <p:cNvPicPr/>
            <p:nvPr/>
          </p:nvPicPr>
          <p:blipFill>
            <a:blip r:embed="rId8" cstate="print"/>
            <a:stretch/>
          </p:blipFill>
          <p:spPr>
            <a:xfrm>
              <a:off x="3284280" y="8494200"/>
              <a:ext cx="1522080" cy="204264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54" name="pasted-image.pdf"/>
            <p:cNvPicPr/>
            <p:nvPr/>
          </p:nvPicPr>
          <p:blipFill>
            <a:blip r:embed="rId9" cstate="print"/>
            <a:stretch/>
          </p:blipFill>
          <p:spPr>
            <a:xfrm>
              <a:off x="8336160" y="8602560"/>
              <a:ext cx="1826640" cy="182664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55" name="pasted-image.pdf"/>
            <p:cNvPicPr/>
            <p:nvPr/>
          </p:nvPicPr>
          <p:blipFill>
            <a:blip r:embed="rId10" cstate="print"/>
            <a:stretch/>
          </p:blipFill>
          <p:spPr>
            <a:xfrm>
              <a:off x="13692240" y="8492040"/>
              <a:ext cx="1171800" cy="204696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56" name="pasted-image.pdf"/>
            <p:cNvPicPr/>
            <p:nvPr/>
          </p:nvPicPr>
          <p:blipFill>
            <a:blip r:embed="rId11" cstate="print"/>
            <a:stretch/>
          </p:blipFill>
          <p:spPr>
            <a:xfrm>
              <a:off x="18094320" y="8571600"/>
              <a:ext cx="1770120" cy="188820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157" name="CustomShape 4"/>
            <p:cNvSpPr/>
            <p:nvPr/>
          </p:nvSpPr>
          <p:spPr>
            <a:xfrm>
              <a:off x="5990400" y="6284160"/>
              <a:ext cx="6480360" cy="696254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3400" b="0" strike="noStrike" cap="all" spc="-1" dirty="0">
                  <a:solidFill>
                    <a:srgbClr val="333F48"/>
                  </a:solidFill>
                  <a:latin typeface="Arial"/>
                  <a:ea typeface="Arial"/>
                </a:rPr>
                <a:t>Alimentazione sbilanciata</a:t>
              </a:r>
              <a:endParaRPr lang="ru-RU" sz="3400" b="0" strike="noStrike" spc="-1" dirty="0">
                <a:latin typeface="Arial"/>
              </a:endParaRPr>
            </a:p>
          </p:txBody>
        </p:sp>
        <p:sp>
          <p:nvSpPr>
            <p:cNvPr id="158" name="CustomShape 5"/>
            <p:cNvSpPr/>
            <p:nvPr/>
          </p:nvSpPr>
          <p:spPr>
            <a:xfrm>
              <a:off x="12531600" y="6284160"/>
              <a:ext cx="3493440" cy="696254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3400" b="0" strike="noStrike" cap="all" spc="-1" dirty="0">
                  <a:solidFill>
                    <a:srgbClr val="333F48"/>
                  </a:solidFill>
                  <a:latin typeface="Arial"/>
                  <a:ea typeface="Arial"/>
                </a:rPr>
                <a:t>stress</a:t>
              </a:r>
              <a:endParaRPr lang="ru-RU" sz="3400" b="0" strike="noStrike" spc="-1" dirty="0">
                <a:latin typeface="Arial"/>
              </a:endParaRPr>
            </a:p>
          </p:txBody>
        </p:sp>
        <p:sp>
          <p:nvSpPr>
            <p:cNvPr id="159" name="CustomShape 6"/>
            <p:cNvSpPr/>
            <p:nvPr/>
          </p:nvSpPr>
          <p:spPr>
            <a:xfrm>
              <a:off x="16616880" y="6284160"/>
              <a:ext cx="4724640" cy="1219474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3400" b="0" strike="noStrike" cap="all" spc="-1" dirty="0">
                  <a:solidFill>
                    <a:srgbClr val="333F48"/>
                  </a:solidFill>
                  <a:latin typeface="Arial"/>
                  <a:ea typeface="Arial"/>
                </a:rPr>
                <a:t>insufficienza del sonno</a:t>
              </a:r>
              <a:endParaRPr lang="ru-RU" sz="3400" b="0" strike="noStrike" spc="-1" dirty="0">
                <a:latin typeface="Arial"/>
              </a:endParaRPr>
            </a:p>
          </p:txBody>
        </p:sp>
        <p:sp>
          <p:nvSpPr>
            <p:cNvPr id="160" name="CustomShape 7"/>
            <p:cNvSpPr/>
            <p:nvPr/>
          </p:nvSpPr>
          <p:spPr>
            <a:xfrm>
              <a:off x="16616880" y="10822320"/>
              <a:ext cx="4724640" cy="696254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3400" cap="all" spc="-1" dirty="0">
                  <a:solidFill>
                    <a:srgbClr val="333F48"/>
                  </a:solidFill>
                  <a:latin typeface="Arial"/>
                  <a:ea typeface="Arial"/>
                </a:rPr>
                <a:t>al</a:t>
              </a:r>
              <a:r>
                <a:rPr lang="it-IT" sz="3400" b="0" strike="noStrike" cap="all" spc="-1" dirty="0">
                  <a:solidFill>
                    <a:srgbClr val="333F48"/>
                  </a:solidFill>
                  <a:latin typeface="Arial"/>
                  <a:ea typeface="Arial"/>
                </a:rPr>
                <a:t>lergia</a:t>
              </a:r>
              <a:endParaRPr lang="ru-RU" sz="3400" b="0" strike="noStrike" spc="-1" dirty="0">
                <a:latin typeface="Arial"/>
              </a:endParaRPr>
            </a:p>
          </p:txBody>
        </p:sp>
        <p:sp>
          <p:nvSpPr>
            <p:cNvPr id="161" name="CustomShape 8"/>
            <p:cNvSpPr/>
            <p:nvPr/>
          </p:nvSpPr>
          <p:spPr>
            <a:xfrm>
              <a:off x="11916000" y="10822320"/>
              <a:ext cx="4724640" cy="696254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3400" b="0" strike="noStrike" cap="all" spc="-1" dirty="0">
                  <a:solidFill>
                    <a:srgbClr val="333F48"/>
                  </a:solidFill>
                  <a:latin typeface="Arial"/>
                  <a:ea typeface="Arial"/>
                </a:rPr>
                <a:t>Malattie croniche</a:t>
              </a:r>
              <a:endParaRPr lang="ru-RU" sz="3400" b="0" strike="noStrike" spc="-1" dirty="0">
                <a:latin typeface="Arial"/>
              </a:endParaRPr>
            </a:p>
          </p:txBody>
        </p:sp>
        <p:sp>
          <p:nvSpPr>
            <p:cNvPr id="162" name="CustomShape 9"/>
            <p:cNvSpPr/>
            <p:nvPr/>
          </p:nvSpPr>
          <p:spPr>
            <a:xfrm>
              <a:off x="6887160" y="10822320"/>
              <a:ext cx="4724640" cy="696254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3400" b="0" strike="noStrike" cap="all" spc="-1" dirty="0">
                  <a:solidFill>
                    <a:srgbClr val="333F48"/>
                  </a:solidFill>
                  <a:latin typeface="Arial"/>
                  <a:ea typeface="Arial"/>
                </a:rPr>
                <a:t>Danni e lesioni</a:t>
              </a:r>
              <a:endParaRPr lang="ru-RU" sz="3400" b="0" strike="noStrike" spc="-1" dirty="0">
                <a:latin typeface="Arial"/>
              </a:endParaRPr>
            </a:p>
          </p:txBody>
        </p:sp>
        <p:sp>
          <p:nvSpPr>
            <p:cNvPr id="163" name="CustomShape 10"/>
            <p:cNvSpPr/>
            <p:nvPr/>
          </p:nvSpPr>
          <p:spPr>
            <a:xfrm>
              <a:off x="1683000" y="10822320"/>
              <a:ext cx="4724640" cy="696254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5680" tIns="85680" rIns="85680" bIns="856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3400" cap="all" spc="-1" dirty="0">
                  <a:solidFill>
                    <a:srgbClr val="333F48"/>
                  </a:solidFill>
                  <a:latin typeface="Arial"/>
                </a:rPr>
                <a:t>Età</a:t>
              </a:r>
              <a:endParaRPr lang="ru-RU" sz="3400" b="0" strike="noStrike" spc="-1" dirty="0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00" y="0"/>
            <a:ext cx="24384000" cy="13716000"/>
          </a:xfrm>
          <a:prstGeom prst="rect">
            <a:avLst/>
          </a:prstGeom>
        </p:spPr>
      </p:pic>
      <p:sp>
        <p:nvSpPr>
          <p:cNvPr id="165" name="CustomShape 1"/>
          <p:cNvSpPr/>
          <p:nvPr/>
        </p:nvSpPr>
        <p:spPr>
          <a:xfrm>
            <a:off x="1939680" y="1086120"/>
            <a:ext cx="21504240" cy="238902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Come capire che</a:t>
            </a:r>
            <a:r>
              <a:rPr lang="ru-RU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 </a:t>
            </a:r>
            <a:endParaRPr lang="ru-RU" sz="7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7200" b="1" cap="all" spc="-1" dirty="0">
                <a:solidFill>
                  <a:srgbClr val="874D94"/>
                </a:solidFill>
                <a:latin typeface="Arial"/>
                <a:ea typeface="Arial"/>
              </a:rPr>
              <a:t>Le difese si sono indebolite</a:t>
            </a:r>
            <a:r>
              <a:rPr lang="ru-RU" sz="7200" b="1" strike="noStrike" cap="all" spc="-1" dirty="0">
                <a:solidFill>
                  <a:srgbClr val="874D94"/>
                </a:solidFill>
                <a:latin typeface="Arial"/>
                <a:ea typeface="Arial"/>
              </a:rPr>
              <a:t> </a:t>
            </a:r>
            <a:endParaRPr lang="ru-RU" sz="7200" b="0" strike="noStrike" spc="-1" dirty="0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2039040" y="4300200"/>
            <a:ext cx="10083960" cy="737500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228600" indent="-228240">
              <a:lnSpc>
                <a:spcPct val="100000"/>
              </a:lnSpc>
              <a:buClr>
                <a:srgbClr val="3F4447"/>
              </a:buClr>
              <a:buFont typeface="Symbol" charset="2"/>
              <a:buChar char=""/>
            </a:pPr>
            <a:r>
              <a:rPr lang="it-IT" sz="36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Eccessiva stanchezza</a:t>
            </a:r>
            <a:r>
              <a:rPr lang="ru-RU" sz="36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;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3F4447"/>
              </a:buClr>
              <a:buFont typeface="Symbol" charset="2"/>
              <a:buChar char=""/>
            </a:pPr>
            <a:r>
              <a:rPr lang="it-IT" sz="36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distrazione</a:t>
            </a:r>
            <a:r>
              <a:rPr lang="ru-RU" sz="36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it-IT" sz="36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irritabilità</a:t>
            </a:r>
            <a:r>
              <a:rPr lang="it-IT" sz="3600" b="1" cap="all" spc="-1" dirty="0">
                <a:solidFill>
                  <a:srgbClr val="3F4447"/>
                </a:solidFill>
                <a:latin typeface="Arial"/>
                <a:ea typeface="Arial"/>
              </a:rPr>
              <a:t> e nervosismo</a:t>
            </a:r>
            <a:r>
              <a:rPr lang="ru-RU" sz="36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;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3F4447"/>
              </a:buClr>
              <a:buFont typeface="Symbol" charset="2"/>
              <a:buChar char=""/>
            </a:pPr>
            <a:r>
              <a:rPr lang="it-IT" sz="36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Cattive condizioni della pelle e delle mucose</a:t>
            </a:r>
            <a:r>
              <a:rPr lang="ru-RU" sz="36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;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3F4447"/>
              </a:buClr>
              <a:buFont typeface="Symbol" charset="2"/>
              <a:buChar char=""/>
            </a:pPr>
            <a:r>
              <a:rPr lang="it-IT" sz="36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Disturbi gastrointestinali</a:t>
            </a:r>
            <a:r>
              <a:rPr lang="ru-RU" sz="36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;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3F4447"/>
              </a:buClr>
              <a:buFont typeface="Symbol" charset="2"/>
              <a:buChar char=""/>
            </a:pPr>
            <a:r>
              <a:rPr lang="it-IT" sz="36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Peggioramento delle malattie croniche</a:t>
            </a:r>
            <a:r>
              <a:rPr lang="ru-RU" sz="36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it-IT" sz="3600" b="1" strike="noStrike" cap="all" spc="-1">
                <a:solidFill>
                  <a:srgbClr val="3F4447"/>
                </a:solidFill>
                <a:latin typeface="Arial"/>
                <a:ea typeface="Arial"/>
              </a:rPr>
              <a:t>ammalarsi frequentemente.</a:t>
            </a:r>
            <a:endParaRPr lang="ru-RU" sz="3600" b="0" strike="noStrike" spc="-1" dirty="0">
              <a:latin typeface="Arial"/>
            </a:endParaRPr>
          </a:p>
        </p:txBody>
      </p:sp>
      <p:pic>
        <p:nvPicPr>
          <p:cNvPr id="167" name="pasted-image.pdf"/>
          <p:cNvPicPr/>
          <p:nvPr/>
        </p:nvPicPr>
        <p:blipFill>
          <a:blip r:embed="rId4" cstate="print"/>
          <a:srcRect b="35710"/>
          <a:stretch/>
        </p:blipFill>
        <p:spPr>
          <a:xfrm>
            <a:off x="15305440" y="750600"/>
            <a:ext cx="6535440" cy="1296540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"/>
            <a:ext cx="24384000" cy="13708861"/>
          </a:xfrm>
          <a:prstGeom prst="rect">
            <a:avLst/>
          </a:prstGeom>
        </p:spPr>
      </p:pic>
      <p:sp>
        <p:nvSpPr>
          <p:cNvPr id="169" name="CustomShape 1"/>
          <p:cNvSpPr/>
          <p:nvPr/>
        </p:nvSpPr>
        <p:spPr>
          <a:xfrm>
            <a:off x="1939680" y="1086120"/>
            <a:ext cx="21504240" cy="128102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7200" b="1" strike="noStrike" cap="all" spc="-1" dirty="0">
                <a:solidFill>
                  <a:srgbClr val="FFFFFF"/>
                </a:solidFill>
                <a:latin typeface="Arial"/>
                <a:ea typeface="Arial"/>
              </a:rPr>
              <a:t>Che cos’è il sistema immunitario</a:t>
            </a:r>
            <a:r>
              <a:rPr lang="ru-RU" sz="7200" b="1" strike="noStrike" cap="all" spc="-1" dirty="0">
                <a:solidFill>
                  <a:srgbClr val="FFFFFF"/>
                </a:solidFill>
                <a:latin typeface="Arial"/>
                <a:ea typeface="Arial"/>
              </a:rPr>
              <a:t>?</a:t>
            </a:r>
            <a:endParaRPr lang="ru-RU" sz="7200" b="0" strike="noStrike" spc="-1" dirty="0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4227200" y="1827360"/>
            <a:ext cx="10060560" cy="10060560"/>
          </a:xfrm>
          <a:prstGeom prst="ellipse">
            <a:avLst/>
          </a:prstGeom>
          <a:solidFill>
            <a:srgbClr val="FFFFFF">
              <a:alpha val="11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1" name="Group 3"/>
          <p:cNvGrpSpPr/>
          <p:nvPr/>
        </p:nvGrpSpPr>
        <p:grpSpPr>
          <a:xfrm>
            <a:off x="12241440" y="1637640"/>
            <a:ext cx="11456640" cy="10694520"/>
            <a:chOff x="12241440" y="1637640"/>
            <a:chExt cx="11456640" cy="10694520"/>
          </a:xfrm>
        </p:grpSpPr>
        <p:pic>
          <p:nvPicPr>
            <p:cNvPr id="172" name="pasted-image.pdf"/>
            <p:cNvPicPr/>
            <p:nvPr/>
          </p:nvPicPr>
          <p:blipFill>
            <a:blip r:embed="rId4" cstate="print"/>
            <a:stretch/>
          </p:blipFill>
          <p:spPr>
            <a:xfrm>
              <a:off x="16209360" y="3539160"/>
              <a:ext cx="6107040" cy="68911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173" name="pasted-image.pdf"/>
            <p:cNvPicPr/>
            <p:nvPr/>
          </p:nvPicPr>
          <p:blipFill>
            <a:blip r:embed="rId5" cstate="print"/>
            <a:stretch/>
          </p:blipFill>
          <p:spPr>
            <a:xfrm>
              <a:off x="12241440" y="1637640"/>
              <a:ext cx="11456640" cy="10694520"/>
            </a:xfrm>
            <a:prstGeom prst="rect">
              <a:avLst/>
            </a:prstGeom>
            <a:ln w="12600">
              <a:noFill/>
            </a:ln>
          </p:spPr>
        </p:pic>
      </p:grpSp>
      <p:sp>
        <p:nvSpPr>
          <p:cNvPr id="174" name="CustomShape 4"/>
          <p:cNvSpPr/>
          <p:nvPr/>
        </p:nvSpPr>
        <p:spPr>
          <a:xfrm>
            <a:off x="11556720" y="-843120"/>
            <a:ext cx="15401880" cy="15401880"/>
          </a:xfrm>
          <a:prstGeom prst="ellipse">
            <a:avLst/>
          </a:prstGeom>
          <a:solidFill>
            <a:srgbClr val="FFFFFF">
              <a:alpha val="11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5"/>
          <p:cNvSpPr/>
          <p:nvPr/>
        </p:nvSpPr>
        <p:spPr>
          <a:xfrm>
            <a:off x="16989840" y="6086160"/>
            <a:ext cx="4535640" cy="1176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600" b="1" strike="noStrike" cap="all" spc="-1">
                <a:solidFill>
                  <a:srgbClr val="29284B"/>
                </a:solidFill>
                <a:latin typeface="Arial"/>
                <a:ea typeface="Arial"/>
              </a:rPr>
              <a:t>immunity</a:t>
            </a:r>
            <a:endParaRPr lang="ru-RU" sz="6600" b="0" strike="noStrike" spc="-1">
              <a:latin typeface="Aria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1986840" y="4733640"/>
            <a:ext cx="9037800" cy="643577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b="1" spc="-1" dirty="0">
                <a:solidFill>
                  <a:srgbClr val="FFFFFF"/>
                </a:solidFill>
                <a:latin typeface="Arial"/>
                <a:ea typeface="Arial"/>
              </a:rPr>
              <a:t>Immunità</a:t>
            </a:r>
            <a:r>
              <a:rPr lang="ru-RU" sz="42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ru-RU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(</a:t>
            </a:r>
            <a:r>
              <a:rPr lang="it-IT" sz="4200" spc="-1" dirty="0">
                <a:solidFill>
                  <a:srgbClr val="FFFFFF"/>
                </a:solidFill>
                <a:latin typeface="Arial"/>
                <a:ea typeface="Arial"/>
              </a:rPr>
              <a:t>dal latino</a:t>
            </a:r>
            <a:r>
              <a:rPr lang="ru-RU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ru-RU" sz="4200" b="0" strike="noStrike" spc="-1" dirty="0" err="1">
                <a:solidFill>
                  <a:srgbClr val="FFFFFF"/>
                </a:solidFill>
                <a:latin typeface="Arial"/>
                <a:ea typeface="Arial"/>
              </a:rPr>
              <a:t>immunitas</a:t>
            </a:r>
            <a:r>
              <a:rPr lang="ru-RU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– </a:t>
            </a:r>
            <a:r>
              <a:rPr lang="it-IT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rilascio</a:t>
            </a:r>
            <a:r>
              <a:rPr lang="ru-RU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, </a:t>
            </a:r>
            <a:r>
              <a:rPr lang="it-IT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liberazione</a:t>
            </a:r>
            <a:r>
              <a:rPr lang="ru-RU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) — </a:t>
            </a:r>
            <a:r>
              <a:rPr lang="it-IT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la capacità dell’organismo di riconoscere</a:t>
            </a:r>
            <a:r>
              <a:rPr lang="it-IT" sz="4200" spc="-1" dirty="0">
                <a:solidFill>
                  <a:srgbClr val="FFFFFF"/>
                </a:solidFill>
                <a:latin typeface="Arial"/>
                <a:ea typeface="Arial"/>
              </a:rPr>
              <a:t> gli agenti estranei</a:t>
            </a:r>
            <a:r>
              <a:rPr lang="ru-RU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it-IT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e difendersi da</a:t>
            </a:r>
            <a:r>
              <a:rPr lang="ru-RU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:</a:t>
            </a:r>
            <a:r>
              <a:rPr lang="ru-RU" sz="42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ru-RU" sz="4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200" b="0" strike="noStrike" spc="-1" dirty="0">
              <a:latin typeface="Arial"/>
            </a:endParaRPr>
          </a:p>
          <a:p>
            <a:pPr marL="320760" indent="-320400">
              <a:lnSpc>
                <a:spcPct val="12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it-IT" sz="4200" b="1" spc="-1" dirty="0">
                <a:solidFill>
                  <a:srgbClr val="FFFFFF"/>
                </a:solidFill>
                <a:latin typeface="Arial"/>
                <a:ea typeface="Arial"/>
              </a:rPr>
              <a:t>virus</a:t>
            </a:r>
            <a:r>
              <a:rPr lang="ru-RU" sz="42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,</a:t>
            </a:r>
            <a:endParaRPr lang="ru-RU" sz="4200" b="0" strike="noStrike" spc="-1" dirty="0">
              <a:latin typeface="Arial"/>
            </a:endParaRPr>
          </a:p>
          <a:p>
            <a:pPr marL="320760" indent="-320400">
              <a:lnSpc>
                <a:spcPct val="12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it-IT" sz="4200" b="1" spc="-1" dirty="0">
                <a:solidFill>
                  <a:srgbClr val="FFFFFF"/>
                </a:solidFill>
                <a:latin typeface="Arial"/>
                <a:ea typeface="Arial"/>
              </a:rPr>
              <a:t>batteri</a:t>
            </a:r>
            <a:r>
              <a:rPr lang="ru-RU" sz="42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,</a:t>
            </a:r>
            <a:endParaRPr lang="ru-RU" sz="4200" b="0" strike="noStrike" spc="-1" dirty="0">
              <a:latin typeface="Arial"/>
            </a:endParaRPr>
          </a:p>
          <a:p>
            <a:pPr marL="320760" indent="-320400">
              <a:lnSpc>
                <a:spcPct val="12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it-IT" sz="4200" b="1" spc="-1" dirty="0">
                <a:solidFill>
                  <a:srgbClr val="FFFFFF"/>
                </a:solidFill>
                <a:latin typeface="Arial"/>
                <a:ea typeface="Arial"/>
              </a:rPr>
              <a:t>protozoi</a:t>
            </a:r>
            <a:r>
              <a:rPr lang="ru-RU" sz="42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, </a:t>
            </a:r>
            <a:endParaRPr lang="ru-RU" sz="4200" b="0" strike="noStrike" spc="-1" dirty="0">
              <a:latin typeface="Arial"/>
            </a:endParaRPr>
          </a:p>
          <a:p>
            <a:pPr marL="320760" indent="-320400">
              <a:lnSpc>
                <a:spcPct val="12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it-IT" sz="4200" b="1" spc="-1" dirty="0">
                <a:solidFill>
                  <a:srgbClr val="FFFFFF"/>
                </a:solidFill>
                <a:latin typeface="Arial"/>
                <a:ea typeface="Arial"/>
              </a:rPr>
              <a:t>f</a:t>
            </a:r>
            <a:r>
              <a:rPr lang="it-IT" sz="42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unghi microscopici</a:t>
            </a:r>
            <a:r>
              <a:rPr lang="ru-RU" sz="42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.</a:t>
            </a:r>
            <a:endParaRPr lang="ru-RU" sz="4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78" name="CustomShape 1"/>
          <p:cNvSpPr/>
          <p:nvPr/>
        </p:nvSpPr>
        <p:spPr>
          <a:xfrm>
            <a:off x="1939680" y="1086120"/>
            <a:ext cx="21504240" cy="632856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0000" b="1" strike="noStrike" cap="all" spc="-1" dirty="0">
                <a:solidFill>
                  <a:srgbClr val="874D94"/>
                </a:solidFill>
                <a:latin typeface="Arial"/>
                <a:ea typeface="Arial"/>
              </a:rPr>
              <a:t>Sistema immunit</a:t>
            </a:r>
            <a:r>
              <a:rPr lang="it-IT" sz="10000" b="1" cap="all" spc="-1" dirty="0">
                <a:solidFill>
                  <a:srgbClr val="874D94"/>
                </a:solidFill>
                <a:latin typeface="Arial"/>
                <a:ea typeface="Arial"/>
              </a:rPr>
              <a:t>ario</a:t>
            </a:r>
            <a:r>
              <a:rPr lang="ru-RU" sz="10000" b="1" strike="noStrike" cap="all" spc="-1" dirty="0">
                <a:solidFill>
                  <a:srgbClr val="874D94"/>
                </a:solidFill>
                <a:latin typeface="Arial"/>
                <a:ea typeface="Arial"/>
              </a:rPr>
              <a:t> — </a:t>
            </a:r>
            <a:endParaRPr lang="ru-RU" sz="10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00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Difesa esterna ed</a:t>
            </a:r>
          </a:p>
          <a:p>
            <a:pPr>
              <a:lnSpc>
                <a:spcPct val="100000"/>
              </a:lnSpc>
            </a:pPr>
            <a:r>
              <a:rPr lang="it-IT" sz="100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interna</a:t>
            </a:r>
            <a:r>
              <a:rPr lang="ru-RU" sz="100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 </a:t>
            </a:r>
            <a:endParaRPr lang="ru-RU" sz="10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0" b="0" strike="noStrike" spc="-1" dirty="0">
              <a:latin typeface="Arial"/>
            </a:endParaRPr>
          </a:p>
        </p:txBody>
      </p:sp>
      <p:pic>
        <p:nvPicPr>
          <p:cNvPr id="179" name="pasted-image.pdf"/>
          <p:cNvPicPr/>
          <p:nvPr/>
        </p:nvPicPr>
        <p:blipFill>
          <a:blip r:embed="rId3" cstate="print"/>
          <a:stretch/>
        </p:blipFill>
        <p:spPr>
          <a:xfrm>
            <a:off x="13696320" y="658800"/>
            <a:ext cx="10687680" cy="13057200"/>
          </a:xfrm>
          <a:prstGeom prst="rect">
            <a:avLst/>
          </a:prstGeom>
          <a:ln w="12600">
            <a:noFill/>
          </a:ln>
        </p:spPr>
      </p:pic>
      <p:sp>
        <p:nvSpPr>
          <p:cNvPr id="180" name="CustomShape 2"/>
          <p:cNvSpPr/>
          <p:nvPr/>
        </p:nvSpPr>
        <p:spPr>
          <a:xfrm>
            <a:off x="1986840" y="6476400"/>
            <a:ext cx="10953720" cy="340468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Le difese immunitarie servono non solo a combattere gli agenti estranei esterni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ma anche</a:t>
            </a: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 le proprie cellule e molecole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se sono danneggiate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geneticamente modificate o invecchiate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. </a:t>
            </a:r>
            <a:endParaRPr lang="ru-RU" sz="4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82" name="pasted-image.pdf"/>
          <p:cNvPicPr/>
          <p:nvPr/>
        </p:nvPicPr>
        <p:blipFill>
          <a:blip r:embed="rId4" cstate="print"/>
          <a:srcRect b="34991"/>
          <a:stretch/>
        </p:blipFill>
        <p:spPr>
          <a:xfrm>
            <a:off x="17203320" y="777600"/>
            <a:ext cx="5725440" cy="12843000"/>
          </a:xfrm>
          <a:prstGeom prst="rect">
            <a:avLst/>
          </a:prstGeom>
          <a:ln w="12600"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1939680" y="1086120"/>
            <a:ext cx="21504240" cy="128102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7200" b="1" cap="all" spc="-1" dirty="0">
                <a:solidFill>
                  <a:srgbClr val="535353"/>
                </a:solidFill>
                <a:latin typeface="Arial"/>
                <a:ea typeface="Arial"/>
              </a:rPr>
              <a:t>Le difese immunitarie</a:t>
            </a:r>
            <a:r>
              <a:rPr lang="ru-RU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 </a:t>
            </a:r>
            <a:endParaRPr lang="ru-RU" sz="7200" b="0" strike="noStrike" spc="-1" dirty="0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8092800" y="5873760"/>
            <a:ext cx="9198720" cy="405101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421200" indent="-420840">
              <a:lnSpc>
                <a:spcPct val="100000"/>
              </a:lnSpc>
              <a:buClr>
                <a:srgbClr val="3F4447"/>
              </a:buClr>
              <a:buFont typeface="StarSymbol"/>
              <a:buChar char="-"/>
            </a:pPr>
            <a:r>
              <a:rPr lang="it-IT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tonsille</a:t>
            </a:r>
            <a:r>
              <a:rPr lang="ru-RU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linfonodi</a:t>
            </a:r>
            <a:r>
              <a:rPr lang="ru-RU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Tessuto linfoide</a:t>
            </a:r>
            <a:r>
              <a:rPr lang="ru-RU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3600" b="1" spc="-1" dirty="0">
                <a:solidFill>
                  <a:srgbClr val="3F4447"/>
                </a:solidFill>
                <a:latin typeface="Arial"/>
                <a:ea typeface="Arial"/>
              </a:rPr>
              <a:t>milza</a:t>
            </a:r>
            <a:r>
              <a:rPr lang="ru-RU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appendice</a:t>
            </a:r>
            <a:r>
              <a:rPr lang="ru-RU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— </a:t>
            </a:r>
            <a:r>
              <a:rPr lang="it-IT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luogo di localizzazione delle cellule immunitarie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“</a:t>
            </a:r>
            <a:r>
              <a:rPr lang="it-IT" sz="3600" spc="-1" dirty="0">
                <a:solidFill>
                  <a:srgbClr val="3F4447"/>
                </a:solidFill>
                <a:latin typeface="Arial"/>
                <a:ea typeface="Arial"/>
              </a:rPr>
              <a:t>addestrate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”. 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1986840" y="5885640"/>
            <a:ext cx="5273640" cy="238902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marL="421200" indent="-420840">
              <a:lnSpc>
                <a:spcPct val="100000"/>
              </a:lnSpc>
              <a:buClr>
                <a:srgbClr val="3F4447"/>
              </a:buClr>
              <a:buFont typeface="StarSymbol"/>
              <a:buChar char="-"/>
            </a:pPr>
            <a:r>
              <a:rPr lang="it-IT" sz="3600" b="1" spc="-1" dirty="0">
                <a:solidFill>
                  <a:srgbClr val="3F4447"/>
                </a:solidFill>
                <a:latin typeface="Arial"/>
                <a:ea typeface="Arial"/>
              </a:rPr>
              <a:t>pelle</a:t>
            </a:r>
            <a:r>
              <a:rPr lang="ru-RU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— </a:t>
            </a:r>
            <a:r>
              <a:rPr lang="it-IT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la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“</a:t>
            </a:r>
            <a:r>
              <a:rPr lang="it-IT" sz="3600" spc="-1" dirty="0">
                <a:solidFill>
                  <a:srgbClr val="3F4447"/>
                </a:solidFill>
                <a:latin typeface="Arial"/>
                <a:ea typeface="Arial"/>
              </a:rPr>
              <a:t>barriera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” </a:t>
            </a:r>
            <a:r>
              <a:rPr lang="it-IT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fondamentale tra l’organismo</a:t>
            </a:r>
            <a:r>
              <a:rPr lang="it-IT" sz="3600" spc="-1" dirty="0">
                <a:solidFill>
                  <a:srgbClr val="3F4447"/>
                </a:solidFill>
                <a:latin typeface="Arial"/>
                <a:ea typeface="Arial"/>
              </a:rPr>
              <a:t> e l’ambiente esterno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.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86" name="Line 4"/>
          <p:cNvSpPr/>
          <p:nvPr/>
        </p:nvSpPr>
        <p:spPr>
          <a:xfrm>
            <a:off x="11662920" y="6791040"/>
            <a:ext cx="6769080" cy="0"/>
          </a:xfrm>
          <a:prstGeom prst="line">
            <a:avLst/>
          </a:prstGeom>
          <a:ln w="38160">
            <a:solidFill>
              <a:srgbClr val="874D9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7" name="Group 5"/>
          <p:cNvGrpSpPr/>
          <p:nvPr/>
        </p:nvGrpSpPr>
        <p:grpSpPr>
          <a:xfrm>
            <a:off x="11664000" y="3543480"/>
            <a:ext cx="7805520" cy="2753280"/>
            <a:chOff x="11664000" y="3543480"/>
            <a:chExt cx="7805520" cy="2753280"/>
          </a:xfrm>
        </p:grpSpPr>
        <p:sp>
          <p:nvSpPr>
            <p:cNvPr id="188" name="Line 6"/>
            <p:cNvSpPr/>
            <p:nvPr/>
          </p:nvSpPr>
          <p:spPr>
            <a:xfrm>
              <a:off x="11664000" y="6283080"/>
              <a:ext cx="4598640" cy="0"/>
            </a:xfrm>
            <a:prstGeom prst="line">
              <a:avLst/>
            </a:prstGeom>
            <a:ln w="38160">
              <a:solidFill>
                <a:srgbClr val="874D9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" name="Line 7"/>
            <p:cNvSpPr/>
            <p:nvPr/>
          </p:nvSpPr>
          <p:spPr>
            <a:xfrm>
              <a:off x="16240680" y="3558240"/>
              <a:ext cx="0" cy="2738520"/>
            </a:xfrm>
            <a:prstGeom prst="line">
              <a:avLst/>
            </a:prstGeom>
            <a:ln w="38160">
              <a:solidFill>
                <a:srgbClr val="874D9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Line 8"/>
            <p:cNvSpPr/>
            <p:nvPr/>
          </p:nvSpPr>
          <p:spPr>
            <a:xfrm>
              <a:off x="16215120" y="3543480"/>
              <a:ext cx="3254400" cy="0"/>
            </a:xfrm>
            <a:prstGeom prst="line">
              <a:avLst/>
            </a:prstGeom>
            <a:ln w="38160">
              <a:solidFill>
                <a:srgbClr val="874D9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1" name="CustomShape 9"/>
          <p:cNvSpPr/>
          <p:nvPr/>
        </p:nvSpPr>
        <p:spPr>
          <a:xfrm>
            <a:off x="2039040" y="11025720"/>
            <a:ext cx="15726240" cy="128102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b="1" strike="noStrike" cap="all" spc="-1" dirty="0">
                <a:solidFill>
                  <a:srgbClr val="874D94"/>
                </a:solidFill>
                <a:latin typeface="Arial"/>
                <a:ea typeface="Arial"/>
              </a:rPr>
              <a:t>Il trasporto delle cellule del sistema immunitario nel organismo viene effettuato tramite il sangue e la linfa.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92" name="Line 10"/>
          <p:cNvSpPr/>
          <p:nvPr/>
        </p:nvSpPr>
        <p:spPr>
          <a:xfrm>
            <a:off x="11219400" y="7872480"/>
            <a:ext cx="9660600" cy="0"/>
          </a:xfrm>
          <a:prstGeom prst="line">
            <a:avLst/>
          </a:prstGeom>
          <a:ln w="38160">
            <a:solidFill>
              <a:srgbClr val="874D9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3" name="Group 11"/>
          <p:cNvGrpSpPr/>
          <p:nvPr/>
        </p:nvGrpSpPr>
        <p:grpSpPr>
          <a:xfrm>
            <a:off x="11415240" y="8407080"/>
            <a:ext cx="7232760" cy="1641600"/>
            <a:chOff x="11415240" y="8407080"/>
            <a:chExt cx="7232760" cy="1641600"/>
          </a:xfrm>
        </p:grpSpPr>
        <p:sp>
          <p:nvSpPr>
            <p:cNvPr id="194" name="Line 12"/>
            <p:cNvSpPr/>
            <p:nvPr/>
          </p:nvSpPr>
          <p:spPr>
            <a:xfrm>
              <a:off x="11415240" y="8407080"/>
              <a:ext cx="5149080" cy="0"/>
            </a:xfrm>
            <a:prstGeom prst="line">
              <a:avLst/>
            </a:prstGeom>
            <a:ln w="38160">
              <a:solidFill>
                <a:srgbClr val="874D9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Line 13"/>
            <p:cNvSpPr/>
            <p:nvPr/>
          </p:nvSpPr>
          <p:spPr>
            <a:xfrm>
              <a:off x="16561440" y="8431200"/>
              <a:ext cx="0" cy="1617480"/>
            </a:xfrm>
            <a:prstGeom prst="line">
              <a:avLst/>
            </a:prstGeom>
            <a:ln w="38160">
              <a:solidFill>
                <a:srgbClr val="874D9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Line 14"/>
            <p:cNvSpPr/>
            <p:nvPr/>
          </p:nvSpPr>
          <p:spPr>
            <a:xfrm>
              <a:off x="16546680" y="10041840"/>
              <a:ext cx="2101320" cy="0"/>
            </a:xfrm>
            <a:prstGeom prst="line">
              <a:avLst/>
            </a:prstGeom>
            <a:ln w="38160">
              <a:solidFill>
                <a:srgbClr val="874D9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7" name="CustomShape 15"/>
          <p:cNvSpPr/>
          <p:nvPr/>
        </p:nvSpPr>
        <p:spPr>
          <a:xfrm>
            <a:off x="2052720" y="5180316"/>
            <a:ext cx="3652920" cy="715680"/>
          </a:xfrm>
          <a:prstGeom prst="rect">
            <a:avLst/>
          </a:prstGeom>
          <a:solidFill>
            <a:srgbClr val="874D9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6"/>
          <p:cNvSpPr/>
          <p:nvPr/>
        </p:nvSpPr>
        <p:spPr>
          <a:xfrm>
            <a:off x="1986840" y="2599560"/>
            <a:ext cx="13858920" cy="275835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Le difese sono comandate dal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it-IT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midollo osseo e dal timo</a:t>
            </a:r>
            <a:r>
              <a:rPr lang="ru-RU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.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È luogo di nascita di tutte le cellule del sistema immunitario</a:t>
            </a: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 e 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“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dell’apprendimento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” 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per le più importanti di essi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(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linfociti T e B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).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199" name="CustomShape 17"/>
          <p:cNvSpPr/>
          <p:nvPr/>
        </p:nvSpPr>
        <p:spPr>
          <a:xfrm>
            <a:off x="2156760" y="5025240"/>
            <a:ext cx="7097760" cy="811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b="1" spc="-1" baseline="11000" dirty="0">
                <a:solidFill>
                  <a:srgbClr val="FFFFFF"/>
                </a:solidFill>
                <a:latin typeface="Arial"/>
                <a:ea typeface="Arial"/>
              </a:rPr>
              <a:t>Aiutanti</a:t>
            </a:r>
            <a:r>
              <a:rPr lang="ru-RU" sz="4200" b="1" strike="noStrike" spc="-1" baseline="11000" dirty="0">
                <a:solidFill>
                  <a:srgbClr val="FFFFFF"/>
                </a:solidFill>
                <a:latin typeface="Arial"/>
                <a:ea typeface="Arial"/>
              </a:rPr>
              <a:t>:</a:t>
            </a:r>
            <a:endParaRPr lang="ru-RU" sz="4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01" name="CustomShape 1"/>
          <p:cNvSpPr/>
          <p:nvPr/>
        </p:nvSpPr>
        <p:spPr>
          <a:xfrm>
            <a:off x="-12324240" y="-7588080"/>
            <a:ext cx="36077040" cy="36077040"/>
          </a:xfrm>
          <a:prstGeom prst="ellipse">
            <a:avLst/>
          </a:prstGeom>
          <a:solidFill>
            <a:srgbClr val="FFF0E5"/>
          </a:solidFill>
          <a:ln w="266760">
            <a:solidFill>
              <a:srgbClr val="864F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2"/>
          <p:cNvSpPr/>
          <p:nvPr/>
        </p:nvSpPr>
        <p:spPr>
          <a:xfrm>
            <a:off x="-11442600" y="-6706440"/>
            <a:ext cx="34313760" cy="34313760"/>
          </a:xfrm>
          <a:prstGeom prst="ellipse">
            <a:avLst/>
          </a:prstGeom>
          <a:solidFill>
            <a:srgbClr val="FFF0E5"/>
          </a:solidFill>
          <a:ln w="127080">
            <a:solidFill>
              <a:srgbClr val="864F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4"/>
          <p:cNvSpPr/>
          <p:nvPr/>
        </p:nvSpPr>
        <p:spPr>
          <a:xfrm>
            <a:off x="1939680" y="1086120"/>
            <a:ext cx="21504240" cy="128102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72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Gerarchia del sistema immunitario</a:t>
            </a:r>
            <a:endParaRPr lang="ru-RU" sz="7200" b="0" strike="noStrike" spc="-1" dirty="0"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2037600" y="6520680"/>
            <a:ext cx="11021040" cy="469734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b="1" spc="-1" dirty="0">
                <a:solidFill>
                  <a:srgbClr val="3F4447"/>
                </a:solidFill>
                <a:latin typeface="Arial"/>
                <a:ea typeface="Arial"/>
              </a:rPr>
              <a:t>Soldati</a:t>
            </a:r>
            <a:r>
              <a:rPr lang="ru-RU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:  </a:t>
            </a:r>
            <a:endParaRPr lang="ru-RU" sz="4200" b="0" strike="noStrike" spc="-1" dirty="0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3F4447"/>
              </a:buClr>
              <a:buFont typeface="Symbol" charset="2"/>
              <a:buChar char=""/>
            </a:pPr>
            <a:r>
              <a:rPr lang="it-IT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Pelle</a:t>
            </a:r>
            <a:r>
              <a:rPr lang="ru-RU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it-IT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mucose</a:t>
            </a:r>
            <a:r>
              <a:rPr lang="ru-RU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it-IT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enzimi</a:t>
            </a:r>
            <a:r>
              <a:rPr lang="ru-RU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it-IT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succo gastrico</a:t>
            </a:r>
            <a:r>
              <a:rPr lang="ru-RU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.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it-IT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Sono barriere superficiali</a:t>
            </a:r>
            <a:r>
              <a:rPr lang="it-IT" sz="3600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(</a:t>
            </a:r>
            <a:r>
              <a:rPr lang="it-IT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meccaniche,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it-IT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biologiche</a:t>
            </a:r>
            <a:r>
              <a:rPr lang="it-IT" sz="3600" spc="-1" dirty="0">
                <a:solidFill>
                  <a:srgbClr val="3F4447"/>
                </a:solidFill>
                <a:latin typeface="Arial"/>
                <a:ea typeface="Arial"/>
              </a:rPr>
              <a:t>, chimiche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).</a:t>
            </a:r>
            <a:endParaRPr lang="ru-RU" sz="3600" b="0" strike="noStrike" spc="-1" dirty="0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3F4447"/>
              </a:buClr>
              <a:buFont typeface="Symbol" charset="2"/>
              <a:buChar char=""/>
            </a:pPr>
            <a:r>
              <a:rPr lang="it-IT" sz="36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Cellule immunitarie fagociti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(</a:t>
            </a:r>
            <a:r>
              <a:rPr lang="it-IT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macrofagi, monociti, neutrofili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it-IT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cellule dendritiche, mastociti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)</a:t>
            </a:r>
            <a:r>
              <a:rPr lang="it-IT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sono i primi a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“</a:t>
            </a:r>
            <a:r>
              <a:rPr lang="it-IT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combattere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”, </a:t>
            </a:r>
            <a:r>
              <a:rPr lang="it-IT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catturare</a:t>
            </a:r>
            <a:r>
              <a:rPr lang="it-IT" sz="3600" spc="-1" dirty="0">
                <a:solidFill>
                  <a:srgbClr val="3F4447"/>
                </a:solidFill>
                <a:latin typeface="Arial"/>
                <a:ea typeface="Arial"/>
              </a:rPr>
              <a:t> e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“</a:t>
            </a:r>
            <a:r>
              <a:rPr lang="it-IT" sz="3600" spc="-1" dirty="0">
                <a:solidFill>
                  <a:srgbClr val="3F4447"/>
                </a:solidFill>
                <a:latin typeface="Arial"/>
                <a:ea typeface="Arial"/>
              </a:rPr>
              <a:t>digerire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” </a:t>
            </a:r>
            <a:r>
              <a:rPr lang="it-IT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agenti estranei 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(</a:t>
            </a:r>
            <a:r>
              <a:rPr lang="it-IT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con dimensione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≥  0,1 </a:t>
            </a:r>
            <a:r>
              <a:rPr lang="it-IT" sz="3600" dirty="0" err="1"/>
              <a:t>μm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)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206" name="CustomShape 6"/>
          <p:cNvSpPr/>
          <p:nvPr/>
        </p:nvSpPr>
        <p:spPr>
          <a:xfrm>
            <a:off x="2032200" y="4370040"/>
            <a:ext cx="9586080" cy="14656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Non specifico</a:t>
            </a:r>
          </a:p>
          <a:p>
            <a:pPr>
              <a:lnSpc>
                <a:spcPct val="100000"/>
              </a:lnSpc>
            </a:pPr>
            <a:r>
              <a:rPr lang="ru-RU" sz="4200" b="1" strike="noStrike" cap="all" spc="-1" dirty="0">
                <a:solidFill>
                  <a:srgbClr val="874D94"/>
                </a:solidFill>
                <a:latin typeface="Arial"/>
                <a:ea typeface="Arial"/>
              </a:rPr>
              <a:t> (</a:t>
            </a:r>
            <a:r>
              <a:rPr lang="it-IT" sz="4200" b="1" strike="noStrike" cap="all" spc="-1" dirty="0">
                <a:solidFill>
                  <a:srgbClr val="874D94"/>
                </a:solidFill>
                <a:latin typeface="Arial"/>
                <a:ea typeface="Arial"/>
              </a:rPr>
              <a:t>congenito</a:t>
            </a:r>
            <a:r>
              <a:rPr lang="ru-RU" sz="4200" b="1" strike="noStrike" cap="all" spc="-1" dirty="0">
                <a:solidFill>
                  <a:srgbClr val="874D94"/>
                </a:solidFill>
                <a:latin typeface="Arial"/>
                <a:ea typeface="Arial"/>
              </a:rPr>
              <a:t>)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207" name="CustomShape 7"/>
          <p:cNvSpPr/>
          <p:nvPr/>
        </p:nvSpPr>
        <p:spPr>
          <a:xfrm>
            <a:off x="14681520" y="4370040"/>
            <a:ext cx="9586080" cy="14656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b="1" strike="noStrike" cap="all" spc="-1" dirty="0">
                <a:solidFill>
                  <a:srgbClr val="3F4447"/>
                </a:solidFill>
                <a:latin typeface="Arial"/>
                <a:ea typeface="Arial"/>
              </a:rPr>
              <a:t>Specifico</a:t>
            </a:r>
            <a:endParaRPr lang="it-IT" sz="4200" b="1" cap="all" spc="-1" dirty="0">
              <a:solidFill>
                <a:srgbClr val="3F4447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ru-RU" sz="4200" b="1" strike="noStrike" cap="all" spc="-1" dirty="0">
                <a:solidFill>
                  <a:srgbClr val="874D94"/>
                </a:solidFill>
                <a:latin typeface="Arial"/>
                <a:ea typeface="Arial"/>
              </a:rPr>
              <a:t> (</a:t>
            </a:r>
            <a:r>
              <a:rPr lang="it-IT" sz="4200" b="1" strike="noStrike" cap="all" spc="-1" dirty="0">
                <a:solidFill>
                  <a:srgbClr val="874D94"/>
                </a:solidFill>
                <a:latin typeface="Arial"/>
                <a:ea typeface="Arial"/>
              </a:rPr>
              <a:t>acquisito</a:t>
            </a:r>
            <a:r>
              <a:rPr lang="ru-RU" sz="4200" b="1" strike="noStrike" cap="all" spc="-1" dirty="0">
                <a:solidFill>
                  <a:srgbClr val="874D94"/>
                </a:solidFill>
                <a:latin typeface="Arial"/>
                <a:ea typeface="Arial"/>
              </a:rPr>
              <a:t>)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208" name="CustomShape 8"/>
          <p:cNvSpPr/>
          <p:nvPr/>
        </p:nvSpPr>
        <p:spPr>
          <a:xfrm>
            <a:off x="14661720" y="6520680"/>
            <a:ext cx="7861320" cy="312768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b="1" spc="-1" dirty="0">
                <a:solidFill>
                  <a:srgbClr val="3F4447"/>
                </a:solidFill>
                <a:latin typeface="Arial"/>
                <a:ea typeface="Arial"/>
              </a:rPr>
              <a:t>Soldati</a:t>
            </a:r>
            <a:r>
              <a:rPr lang="ru-RU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:  </a:t>
            </a:r>
            <a:endParaRPr lang="ru-RU" sz="4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200" b="1" strike="noStrike" spc="-1" dirty="0" err="1">
                <a:solidFill>
                  <a:srgbClr val="3F4447"/>
                </a:solidFill>
                <a:latin typeface="Arial"/>
                <a:ea typeface="Arial"/>
              </a:rPr>
              <a:t>T</a:t>
            </a:r>
            <a:r>
              <a:rPr lang="ru-RU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- </a:t>
            </a:r>
            <a:r>
              <a:rPr lang="it-IT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e</a:t>
            </a:r>
            <a:r>
              <a:rPr lang="ru-RU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 В-</a:t>
            </a:r>
            <a:r>
              <a:rPr lang="it-IT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 linfociti</a:t>
            </a:r>
            <a:endParaRPr lang="ru-RU" sz="4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Riconoscono e ricordano gli agenti estranei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, </a:t>
            </a:r>
            <a:r>
              <a:rPr lang="it-IT" sz="3600" spc="-1" dirty="0">
                <a:latin typeface="Arial"/>
              </a:rPr>
              <a:t>e</a:t>
            </a:r>
            <a:r>
              <a:rPr lang="it-IT" sz="3600" spc="-1" dirty="0">
                <a:solidFill>
                  <a:srgbClr val="3F4447"/>
                </a:solidFill>
                <a:latin typeface="Arial"/>
                <a:ea typeface="Arial"/>
              </a:rPr>
              <a:t> forniscono una intensa risposta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«</a:t>
            </a:r>
            <a:r>
              <a:rPr lang="it-IT" sz="3600" spc="-1" dirty="0">
                <a:solidFill>
                  <a:srgbClr val="3F4447"/>
                </a:solidFill>
                <a:latin typeface="Arial"/>
                <a:ea typeface="Arial"/>
              </a:rPr>
              <a:t>mirata</a:t>
            </a:r>
            <a:r>
              <a:rPr lang="ru-RU" sz="36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» .</a:t>
            </a:r>
            <a:endParaRPr lang="ru-RU" sz="3600" b="0" strike="noStrike" spc="-1" dirty="0">
              <a:latin typeface="Arial"/>
            </a:endParaRPr>
          </a:p>
        </p:txBody>
      </p:sp>
      <p:grpSp>
        <p:nvGrpSpPr>
          <p:cNvPr id="209" name="Group 9"/>
          <p:cNvGrpSpPr/>
          <p:nvPr/>
        </p:nvGrpSpPr>
        <p:grpSpPr>
          <a:xfrm>
            <a:off x="14654160" y="10807560"/>
            <a:ext cx="2082240" cy="2082600"/>
            <a:chOff x="14654160" y="10807560"/>
            <a:chExt cx="2082240" cy="2082600"/>
          </a:xfrm>
        </p:grpSpPr>
        <p:sp>
          <p:nvSpPr>
            <p:cNvPr id="210" name="CustomShape 10"/>
            <p:cNvSpPr/>
            <p:nvPr/>
          </p:nvSpPr>
          <p:spPr>
            <a:xfrm>
              <a:off x="14869800" y="11017080"/>
              <a:ext cx="1663560" cy="1663560"/>
            </a:xfrm>
            <a:prstGeom prst="ellipse">
              <a:avLst/>
            </a:prstGeom>
            <a:noFill/>
            <a:ln w="76320">
              <a:solidFill>
                <a:srgbClr val="85519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11" name="Group 11"/>
            <p:cNvGrpSpPr/>
            <p:nvPr/>
          </p:nvGrpSpPr>
          <p:grpSpPr>
            <a:xfrm>
              <a:off x="14654160" y="11848680"/>
              <a:ext cx="2082240" cy="0"/>
              <a:chOff x="14654160" y="11848680"/>
              <a:chExt cx="2082240" cy="0"/>
            </a:xfrm>
          </p:grpSpPr>
          <p:sp>
            <p:nvSpPr>
              <p:cNvPr id="212" name="Line 12"/>
              <p:cNvSpPr/>
              <p:nvPr/>
            </p:nvSpPr>
            <p:spPr>
              <a:xfrm>
                <a:off x="16097400" y="11848680"/>
                <a:ext cx="639000" cy="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" name="Line 13"/>
              <p:cNvSpPr/>
              <p:nvPr/>
            </p:nvSpPr>
            <p:spPr>
              <a:xfrm>
                <a:off x="14654160" y="11848680"/>
                <a:ext cx="639000" cy="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14" name="Group 14"/>
            <p:cNvGrpSpPr/>
            <p:nvPr/>
          </p:nvGrpSpPr>
          <p:grpSpPr>
            <a:xfrm>
              <a:off x="15701400" y="10807560"/>
              <a:ext cx="0" cy="2082600"/>
              <a:chOff x="15701400" y="10807560"/>
              <a:chExt cx="0" cy="2082600"/>
            </a:xfrm>
          </p:grpSpPr>
          <p:sp>
            <p:nvSpPr>
              <p:cNvPr id="215" name="Line 15"/>
              <p:cNvSpPr/>
              <p:nvPr/>
            </p:nvSpPr>
            <p:spPr>
              <a:xfrm flipV="1">
                <a:off x="15701400" y="10807560"/>
                <a:ext cx="0" cy="63936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" name="Line 16"/>
              <p:cNvSpPr/>
              <p:nvPr/>
            </p:nvSpPr>
            <p:spPr>
              <a:xfrm flipV="1">
                <a:off x="15701400" y="12250800"/>
                <a:ext cx="0" cy="63936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217" name="Group 17"/>
          <p:cNvGrpSpPr/>
          <p:nvPr/>
        </p:nvGrpSpPr>
        <p:grpSpPr>
          <a:xfrm>
            <a:off x="17325000" y="1260360"/>
            <a:ext cx="2534760" cy="2535120"/>
            <a:chOff x="17325000" y="1260360"/>
            <a:chExt cx="2534760" cy="2535120"/>
          </a:xfrm>
        </p:grpSpPr>
        <p:sp>
          <p:nvSpPr>
            <p:cNvPr id="218" name="CustomShape 18"/>
            <p:cNvSpPr/>
            <p:nvPr/>
          </p:nvSpPr>
          <p:spPr>
            <a:xfrm>
              <a:off x="17587440" y="1515240"/>
              <a:ext cx="2025000" cy="2025000"/>
            </a:xfrm>
            <a:prstGeom prst="ellipse">
              <a:avLst/>
            </a:prstGeom>
            <a:noFill/>
            <a:ln w="76320">
              <a:solidFill>
                <a:srgbClr val="85519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19" name="Group 19"/>
            <p:cNvGrpSpPr/>
            <p:nvPr/>
          </p:nvGrpSpPr>
          <p:grpSpPr>
            <a:xfrm>
              <a:off x="17325000" y="2527920"/>
              <a:ext cx="2534760" cy="0"/>
              <a:chOff x="17325000" y="2527920"/>
              <a:chExt cx="2534760" cy="0"/>
            </a:xfrm>
          </p:grpSpPr>
          <p:sp>
            <p:nvSpPr>
              <p:cNvPr id="220" name="Line 20"/>
              <p:cNvSpPr/>
              <p:nvPr/>
            </p:nvSpPr>
            <p:spPr>
              <a:xfrm>
                <a:off x="19081800" y="2527920"/>
                <a:ext cx="777960" cy="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" name="Line 21"/>
              <p:cNvSpPr/>
              <p:nvPr/>
            </p:nvSpPr>
            <p:spPr>
              <a:xfrm>
                <a:off x="17325000" y="2527920"/>
                <a:ext cx="777960" cy="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22" name="Group 22"/>
            <p:cNvGrpSpPr/>
            <p:nvPr/>
          </p:nvGrpSpPr>
          <p:grpSpPr>
            <a:xfrm>
              <a:off x="18599760" y="1260360"/>
              <a:ext cx="0" cy="2535120"/>
              <a:chOff x="18599760" y="1260360"/>
              <a:chExt cx="0" cy="2535120"/>
            </a:xfrm>
          </p:grpSpPr>
          <p:sp>
            <p:nvSpPr>
              <p:cNvPr id="223" name="Line 23"/>
              <p:cNvSpPr/>
              <p:nvPr/>
            </p:nvSpPr>
            <p:spPr>
              <a:xfrm flipV="1">
                <a:off x="18599760" y="1260360"/>
                <a:ext cx="0" cy="77832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" name="Line 24"/>
              <p:cNvSpPr/>
              <p:nvPr/>
            </p:nvSpPr>
            <p:spPr>
              <a:xfrm flipV="1">
                <a:off x="18599760" y="3017160"/>
                <a:ext cx="0" cy="778320"/>
              </a:xfrm>
              <a:prstGeom prst="line">
                <a:avLst/>
              </a:prstGeom>
              <a:ln w="50760">
                <a:solidFill>
                  <a:srgbClr val="85519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225" name="pasted-image.pdf"/>
          <p:cNvPicPr/>
          <p:nvPr/>
        </p:nvPicPr>
        <p:blipFill>
          <a:blip r:embed="rId4" cstate="print"/>
          <a:stretch/>
        </p:blipFill>
        <p:spPr>
          <a:xfrm>
            <a:off x="632880" y="12714480"/>
            <a:ext cx="1896840" cy="3319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" y="41760"/>
            <a:ext cx="24384000" cy="13716000"/>
          </a:xfrm>
          <a:prstGeom prst="rect">
            <a:avLst/>
          </a:prstGeom>
        </p:spPr>
      </p:pic>
      <p:sp>
        <p:nvSpPr>
          <p:cNvPr id="227" name="CustomShape 1"/>
          <p:cNvSpPr/>
          <p:nvPr/>
        </p:nvSpPr>
        <p:spPr>
          <a:xfrm>
            <a:off x="1939680" y="1086120"/>
            <a:ext cx="20503800" cy="4789682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00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Il sistema immunitario ha sempre </a:t>
            </a:r>
            <a:r>
              <a:rPr lang="ru-RU" sz="10000" b="1" strike="noStrike" cap="all" spc="-1" dirty="0">
                <a:solidFill>
                  <a:srgbClr val="535353"/>
                </a:solidFill>
                <a:latin typeface="Arial"/>
                <a:ea typeface="Arial"/>
              </a:rPr>
              <a:t> </a:t>
            </a:r>
            <a:endParaRPr lang="ru-RU" sz="10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0000" b="1" strike="noStrike" cap="all" spc="-1" dirty="0">
                <a:solidFill>
                  <a:srgbClr val="864F92"/>
                </a:solidFill>
                <a:latin typeface="Arial"/>
                <a:ea typeface="Arial"/>
              </a:rPr>
              <a:t>Da fare</a:t>
            </a:r>
            <a:endParaRPr lang="ru-RU" sz="10000" b="0" strike="noStrike" spc="-1" dirty="0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1986840" y="6450840"/>
            <a:ext cx="9208080" cy="275835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Un metro cubo d’aria può contenere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endParaRPr lang="ru-RU" sz="4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1 500-7 000 </a:t>
            </a:r>
            <a:r>
              <a:rPr lang="it-IT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o anche più microorganismi </a:t>
            </a:r>
            <a:r>
              <a:rPr lang="ru-RU" sz="4200" b="1" strike="noStrike" spc="-1" dirty="0">
                <a:solidFill>
                  <a:srgbClr val="3F4447"/>
                </a:solidFill>
                <a:latin typeface="Arial"/>
                <a:ea typeface="Arial"/>
              </a:rPr>
              <a:t> 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(</a:t>
            </a:r>
            <a:r>
              <a:rPr lang="it-IT" sz="4200" spc="-1" dirty="0">
                <a:solidFill>
                  <a:srgbClr val="3F4447"/>
                </a:solidFill>
                <a:latin typeface="Arial"/>
                <a:ea typeface="Arial"/>
              </a:rPr>
              <a:t>a seconda</a:t>
            </a:r>
            <a:r>
              <a:rPr lang="it-IT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 della stagione dell’anno</a:t>
            </a:r>
            <a:r>
              <a:rPr lang="ru-RU" sz="4200" b="0" strike="noStrike" spc="-1" dirty="0">
                <a:solidFill>
                  <a:srgbClr val="3F4447"/>
                </a:solidFill>
                <a:latin typeface="Arial"/>
                <a:ea typeface="Arial"/>
              </a:rPr>
              <a:t>).</a:t>
            </a:r>
            <a:endParaRPr lang="ru-RU" sz="4200" b="0" strike="noStrike" spc="-1" dirty="0">
              <a:latin typeface="Arial"/>
            </a:endParaRPr>
          </a:p>
        </p:txBody>
      </p:sp>
      <p:sp>
        <p:nvSpPr>
          <p:cNvPr id="229" name="Line 3"/>
          <p:cNvSpPr/>
          <p:nvPr/>
        </p:nvSpPr>
        <p:spPr>
          <a:xfrm flipV="1">
            <a:off x="18124560" y="2698200"/>
            <a:ext cx="0" cy="4253760"/>
          </a:xfrm>
          <a:prstGeom prst="line">
            <a:avLst/>
          </a:prstGeom>
          <a:ln w="50760" cap="rnd">
            <a:solidFill>
              <a:srgbClr val="A7A7A7"/>
            </a:solidFill>
            <a:custDash>
              <a:ds d="2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4"/>
          <p:cNvSpPr/>
          <p:nvPr/>
        </p:nvSpPr>
        <p:spPr>
          <a:xfrm flipH="1">
            <a:off x="12566160" y="8575200"/>
            <a:ext cx="5573520" cy="2057400"/>
          </a:xfrm>
          <a:prstGeom prst="line">
            <a:avLst/>
          </a:prstGeom>
          <a:ln w="50760" cap="rnd">
            <a:solidFill>
              <a:srgbClr val="A7A7A7"/>
            </a:solidFill>
            <a:custDash>
              <a:ds d="2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Line 5"/>
          <p:cNvSpPr/>
          <p:nvPr/>
        </p:nvSpPr>
        <p:spPr>
          <a:xfrm>
            <a:off x="18138600" y="8557920"/>
            <a:ext cx="5407560" cy="2074680"/>
          </a:xfrm>
          <a:prstGeom prst="line">
            <a:avLst/>
          </a:prstGeom>
          <a:ln w="50760" cap="rnd">
            <a:solidFill>
              <a:srgbClr val="A7A7A7"/>
            </a:solidFill>
            <a:custDash>
              <a:ds d="2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6"/>
          <p:cNvSpPr/>
          <p:nvPr/>
        </p:nvSpPr>
        <p:spPr>
          <a:xfrm>
            <a:off x="14250600" y="7280640"/>
            <a:ext cx="7696440" cy="32493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680" tIns="85680" rIns="85680" bIns="85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200" b="1" strike="noStrike" spc="-1">
                <a:solidFill>
                  <a:srgbClr val="855191"/>
                </a:solidFill>
                <a:latin typeface="Arial"/>
                <a:ea typeface="Arial"/>
              </a:rPr>
              <a:t>7 000</a:t>
            </a:r>
            <a:endParaRPr lang="ru-RU" sz="20200" b="0" strike="noStrike" spc="-1">
              <a:latin typeface="Arial"/>
            </a:endParaRPr>
          </a:p>
        </p:txBody>
      </p:sp>
      <p:grpSp>
        <p:nvGrpSpPr>
          <p:cNvPr id="233" name="Group 7"/>
          <p:cNvGrpSpPr/>
          <p:nvPr/>
        </p:nvGrpSpPr>
        <p:grpSpPr>
          <a:xfrm>
            <a:off x="12567600" y="2710440"/>
            <a:ext cx="11046960" cy="10035360"/>
            <a:chOff x="12567600" y="2710440"/>
            <a:chExt cx="11046960" cy="10035360"/>
          </a:xfrm>
        </p:grpSpPr>
        <p:pic>
          <p:nvPicPr>
            <p:cNvPr id="234" name="pasted-image.pdf"/>
            <p:cNvPicPr/>
            <p:nvPr/>
          </p:nvPicPr>
          <p:blipFill>
            <a:blip r:embed="rId4" cstate="print"/>
            <a:stretch/>
          </p:blipFill>
          <p:spPr>
            <a:xfrm>
              <a:off x="15145200" y="4959720"/>
              <a:ext cx="1967400" cy="196740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235" name="Line 8"/>
            <p:cNvSpPr/>
            <p:nvPr/>
          </p:nvSpPr>
          <p:spPr>
            <a:xfrm flipV="1">
              <a:off x="18124560" y="6924240"/>
              <a:ext cx="0" cy="581436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Line 9"/>
            <p:cNvSpPr/>
            <p:nvPr/>
          </p:nvSpPr>
          <p:spPr>
            <a:xfrm flipH="1" flipV="1">
              <a:off x="12625560" y="4806720"/>
              <a:ext cx="5480280" cy="209304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Line 10"/>
            <p:cNvSpPr/>
            <p:nvPr/>
          </p:nvSpPr>
          <p:spPr>
            <a:xfrm flipV="1">
              <a:off x="18086400" y="4785840"/>
              <a:ext cx="5528160" cy="213480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Line 11"/>
            <p:cNvSpPr/>
            <p:nvPr/>
          </p:nvSpPr>
          <p:spPr>
            <a:xfrm flipH="1">
              <a:off x="12579120" y="2727720"/>
              <a:ext cx="5573160" cy="205740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Line 12"/>
            <p:cNvSpPr/>
            <p:nvPr/>
          </p:nvSpPr>
          <p:spPr>
            <a:xfrm>
              <a:off x="18138600" y="2710440"/>
              <a:ext cx="5456880" cy="207468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Line 13"/>
            <p:cNvSpPr/>
            <p:nvPr/>
          </p:nvSpPr>
          <p:spPr>
            <a:xfrm flipV="1">
              <a:off x="23590800" y="4796640"/>
              <a:ext cx="0" cy="589752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Line 14"/>
            <p:cNvSpPr/>
            <p:nvPr/>
          </p:nvSpPr>
          <p:spPr>
            <a:xfrm flipH="1" flipV="1">
              <a:off x="12567600" y="10633680"/>
              <a:ext cx="5571000" cy="210636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Line 15"/>
            <p:cNvSpPr/>
            <p:nvPr/>
          </p:nvSpPr>
          <p:spPr>
            <a:xfrm flipV="1">
              <a:off x="12594960" y="4776480"/>
              <a:ext cx="0" cy="589752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43" name="pasted-image.pdf"/>
            <p:cNvPicPr/>
            <p:nvPr/>
          </p:nvPicPr>
          <p:blipFill>
            <a:blip r:embed="rId5" cstate="print"/>
            <a:stretch/>
          </p:blipFill>
          <p:spPr>
            <a:xfrm>
              <a:off x="19510560" y="10252440"/>
              <a:ext cx="1237320" cy="123732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244" name="pasted-image.pdf"/>
            <p:cNvPicPr/>
            <p:nvPr/>
          </p:nvPicPr>
          <p:blipFill>
            <a:blip r:embed="rId6" cstate="print"/>
            <a:stretch/>
          </p:blipFill>
          <p:spPr>
            <a:xfrm>
              <a:off x="21633840" y="5924160"/>
              <a:ext cx="648360" cy="64836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245" name="pasted-image.pdf"/>
            <p:cNvPicPr/>
            <p:nvPr/>
          </p:nvPicPr>
          <p:blipFill>
            <a:blip r:embed="rId7" cstate="print"/>
            <a:stretch/>
          </p:blipFill>
          <p:spPr>
            <a:xfrm>
              <a:off x="18631080" y="3683160"/>
              <a:ext cx="1015200" cy="10152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246" name="pasted-image.pdf"/>
            <p:cNvPicPr/>
            <p:nvPr/>
          </p:nvPicPr>
          <p:blipFill>
            <a:blip r:embed="rId6" cstate="print"/>
            <a:stretch/>
          </p:blipFill>
          <p:spPr>
            <a:xfrm>
              <a:off x="14307840" y="10292760"/>
              <a:ext cx="511200" cy="51120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247" name="Line 16"/>
            <p:cNvSpPr/>
            <p:nvPr/>
          </p:nvSpPr>
          <p:spPr>
            <a:xfrm flipV="1">
              <a:off x="18128160" y="10664640"/>
              <a:ext cx="5479200" cy="2081160"/>
            </a:xfrm>
            <a:prstGeom prst="line">
              <a:avLst/>
            </a:prstGeom>
            <a:ln w="50760">
              <a:solidFill>
                <a:srgbClr val="A7A7A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1860</Words>
  <Application>Microsoft Office PowerPoint</Application>
  <PresentationFormat>Custom</PresentationFormat>
  <Paragraphs>180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 Павел</dc:creator>
  <cp:lastModifiedBy>Конторовская Светлана</cp:lastModifiedBy>
  <cp:revision>60</cp:revision>
  <dcterms:modified xsi:type="dcterms:W3CDTF">2020-09-07T14:01:03Z</dcterms:modified>
  <dc:language>ru-RU</dc:language>
</cp:coreProperties>
</file>