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3004800" cy="7315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5" autoAdjust="0"/>
    <p:restoredTop sz="67779" autoAdjust="0"/>
  </p:normalViewPr>
  <p:slideViewPr>
    <p:cSldViewPr snapToGrid="0" showGuides="1">
      <p:cViewPr>
        <p:scale>
          <a:sx n="64" d="100"/>
          <a:sy n="64" d="100"/>
        </p:scale>
        <p:origin x="1134" y="-174"/>
      </p:cViewPr>
      <p:guideLst>
        <p:guide orient="horz" pos="2304"/>
        <p:guide pos="4096"/>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7" name="Shape 487"/>
          <p:cNvSpPr>
            <a:spLocks noGrp="1" noRot="1" noChangeAspect="1"/>
          </p:cNvSpPr>
          <p:nvPr>
            <p:ph type="sldImg"/>
          </p:nvPr>
        </p:nvSpPr>
        <p:spPr>
          <a:xfrm>
            <a:off x="1143000" y="685800"/>
            <a:ext cx="4572000" cy="3429000"/>
          </a:xfrm>
          <a:prstGeom prst="rect">
            <a:avLst/>
          </a:prstGeom>
        </p:spPr>
        <p:txBody>
          <a:bodyPr/>
          <a:lstStyle/>
          <a:p>
            <a:endParaRPr/>
          </a:p>
        </p:txBody>
      </p:sp>
      <p:sp>
        <p:nvSpPr>
          <p:cNvPr id="488" name="Shape 48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0878107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L'acqua è il fondamento del nostro corpo e la base della vita. Le cellule che costituiscono il nostro corpo sono composte di acqua per circa il 70-80% e si trovano esse stesse immerse nel liquido interstiziale. </a:t>
            </a:r>
          </a:p>
          <a:p>
            <a:r>
              <a:rPr lang="it-IT" sz="1200" dirty="0" smtClean="0">
                <a:effectLst/>
                <a:latin typeface="+mn-lt"/>
                <a:ea typeface="+mn-ea"/>
                <a:cs typeface="+mn-cs"/>
                <a:sym typeface="Arial"/>
              </a:rPr>
              <a:t>Particolarmente elevata, più che in altri organi, è la componente di acqua che costituisce i tessuti cerebrali, i polmoni, il fegato e il sangue. Persino le ossa composte d’acqua</a:t>
            </a:r>
            <a:r>
              <a:rPr lang="it-IT" sz="1200" baseline="0" dirty="0" smtClean="0">
                <a:effectLst/>
                <a:latin typeface="+mn-lt"/>
                <a:ea typeface="+mn-ea"/>
                <a:cs typeface="+mn-cs"/>
                <a:sym typeface="Arial"/>
              </a:rPr>
              <a:t> per un 20%.</a:t>
            </a:r>
            <a:r>
              <a:rPr lang="it-IT" sz="1200" dirty="0" smtClean="0">
                <a:effectLst/>
                <a:latin typeface="+mn-lt"/>
                <a:ea typeface="+mn-ea"/>
                <a:cs typeface="+mn-cs"/>
                <a:sym typeface="Arial"/>
              </a:rPr>
              <a:t> </a:t>
            </a:r>
          </a:p>
          <a:p>
            <a:r>
              <a:rPr lang="it-IT" sz="1200" dirty="0" smtClean="0">
                <a:effectLst/>
                <a:latin typeface="+mn-lt"/>
                <a:ea typeface="+mn-ea"/>
                <a:cs typeface="+mn-cs"/>
                <a:sym typeface="Arial"/>
              </a:rPr>
              <a:t>Tutti i fondamentali processi biochimici dell'organismo si svolgono in ambiente liquido. La condizione dei liquidi all’interno dell’organismo (sangue, linfa, sudore, urine, bile) dipende dalla quantità e dalla qualità dell'acqua che ingeriamo.</a:t>
            </a:r>
            <a:endParaRPr dirty="0"/>
          </a:p>
        </p:txBody>
      </p:sp>
    </p:spTree>
    <p:extLst>
      <p:ext uri="{BB962C8B-B14F-4D97-AF65-F5344CB8AC3E}">
        <p14:creationId xmlns:p14="http://schemas.microsoft.com/office/powerpoint/2010/main" val="29643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noRot="1" noChangeAspect="1"/>
          </p:cNvSpPr>
          <p:nvPr>
            <p:ph type="sldImg"/>
          </p:nvPr>
        </p:nvSpPr>
        <p:spPr>
          <a:xfrm>
            <a:off x="381000" y="685800"/>
            <a:ext cx="6096000" cy="3429000"/>
          </a:xfrm>
          <a:prstGeom prst="rect">
            <a:avLst/>
          </a:prstGeom>
        </p:spPr>
        <p:txBody>
          <a:bodyPr/>
          <a:lstStyle/>
          <a:p>
            <a:endParaRPr/>
          </a:p>
        </p:txBody>
      </p:sp>
      <p:sp>
        <p:nvSpPr>
          <p:cNvPr id="620" name="Shape 620"/>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L'eccesso di Na porta anche alla rottura dell'equilibrio idrosalino, e quindi determina:</a:t>
            </a:r>
          </a:p>
          <a:p>
            <a:endParaRPr lang="it-IT" sz="1200" dirty="0" smtClean="0">
              <a:effectLst/>
              <a:latin typeface="+mn-lt"/>
              <a:ea typeface="+mn-ea"/>
              <a:cs typeface="+mn-cs"/>
              <a:sym typeface="Arial"/>
            </a:endParaRPr>
          </a:p>
          <a:p>
            <a:r>
              <a:rPr lang="it-IT" sz="1200" dirty="0" smtClean="0">
                <a:effectLst/>
                <a:latin typeface="+mn-lt"/>
                <a:ea typeface="+mn-ea"/>
                <a:cs typeface="+mn-cs"/>
                <a:sym typeface="Arial"/>
              </a:rPr>
              <a:t>- il rallentamento del metabolismo e processi di stagnazione nel corpo (gonfiore),</a:t>
            </a:r>
          </a:p>
          <a:p>
            <a:r>
              <a:rPr lang="it-IT" sz="1200" dirty="0" smtClean="0">
                <a:effectLst/>
                <a:latin typeface="+mn-lt"/>
                <a:ea typeface="+mn-ea"/>
                <a:cs typeface="+mn-cs"/>
                <a:sym typeface="Arial"/>
              </a:rPr>
              <a:t>- debolezza muscolare e crampi,</a:t>
            </a:r>
          </a:p>
          <a:p>
            <a:r>
              <a:rPr lang="it-IT" sz="1200" dirty="0" smtClean="0">
                <a:effectLst/>
                <a:latin typeface="+mn-lt"/>
                <a:ea typeface="+mn-ea"/>
                <a:cs typeface="+mn-cs"/>
                <a:sym typeface="Arial"/>
              </a:rPr>
              <a:t>- pressione alta, alterazione dell’attività cardiaca e renale.</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255258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a:spLocks noGrp="1" noRot="1" noChangeAspect="1"/>
          </p:cNvSpPr>
          <p:nvPr>
            <p:ph type="sldImg"/>
          </p:nvPr>
        </p:nvSpPr>
        <p:spPr>
          <a:xfrm>
            <a:off x="381000" y="685800"/>
            <a:ext cx="6096000" cy="3429000"/>
          </a:xfrm>
          <a:prstGeom prst="rect">
            <a:avLst/>
          </a:prstGeom>
        </p:spPr>
        <p:txBody>
          <a:bodyPr/>
          <a:lstStyle/>
          <a:p>
            <a:endParaRPr/>
          </a:p>
        </p:txBody>
      </p:sp>
      <p:sp>
        <p:nvSpPr>
          <p:cNvPr id="647" name="Shape 647"/>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Ambiente sfavorevole, stress, dieta squilibrata e cattive abitudini provocano stress ossidativo. I processi ossidativi (che coinvolgono l'ossigeno) perturbano l'integrità cellulare causando danni alle cellule o provocandone la morte. I processi di riparazione (con l’intervento dell’idrogeno) sono finalizzati alla difesa e alla rigenerazione delle cellule. Nell’organismo questo ruolo è svolto dagli antiossidanti che neutralizzano l'azione dei radicali liberi. Alcuni antiossidanti sono difficili da ottenere in quantità sufficiente solo dal cibo. Ma è possibile ovviare a questa carenza con l'aiuto degli integratori alimentari.  </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121601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a:spLocks noGrp="1" noRot="1" noChangeAspect="1"/>
          </p:cNvSpPr>
          <p:nvPr>
            <p:ph type="sldImg"/>
          </p:nvPr>
        </p:nvSpPr>
        <p:spPr>
          <a:xfrm>
            <a:off x="381000" y="685800"/>
            <a:ext cx="6096000" cy="3429000"/>
          </a:xfrm>
          <a:prstGeom prst="rect">
            <a:avLst/>
          </a:prstGeom>
        </p:spPr>
        <p:txBody>
          <a:bodyPr/>
          <a:lstStyle/>
          <a:p>
            <a:endParaRPr/>
          </a:p>
        </p:txBody>
      </p:sp>
      <p:sp>
        <p:nvSpPr>
          <p:cNvPr id="663" name="Shape 663"/>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L’ORP nell'ambiente interno del corpo umano ha valore negativo, che solitamente va da -100 a -200 millivolt. L’ORP del sangue che circola in tutto il corpo e trasporta le sostanze nutritive e l’ossigeno alle cellule è di -70 </a:t>
            </a:r>
            <a:r>
              <a:rPr lang="it-IT" sz="1200" dirty="0" err="1" smtClean="0">
                <a:effectLst/>
                <a:latin typeface="+mn-lt"/>
                <a:ea typeface="+mn-ea"/>
                <a:cs typeface="+mn-cs"/>
                <a:sym typeface="Arial"/>
              </a:rPr>
              <a:t>mV</a:t>
            </a:r>
            <a:r>
              <a:rPr lang="it-IT" sz="1200" dirty="0" smtClean="0">
                <a:effectLst/>
                <a:latin typeface="+mn-lt"/>
                <a:ea typeface="+mn-ea"/>
                <a:cs typeface="+mn-cs"/>
                <a:sym typeface="Arial"/>
              </a:rPr>
              <a:t>.</a:t>
            </a:r>
          </a:p>
          <a:p>
            <a:endParaRPr lang="it-IT" sz="1200" dirty="0" smtClean="0">
              <a:effectLst/>
              <a:latin typeface="+mn-lt"/>
              <a:ea typeface="+mn-ea"/>
              <a:cs typeface="+mn-cs"/>
              <a:sym typeface="Arial"/>
            </a:endParaRPr>
          </a:p>
          <a:p>
            <a:r>
              <a:rPr lang="it-IT" sz="1200" dirty="0" smtClean="0">
                <a:effectLst/>
                <a:latin typeface="+mn-lt"/>
                <a:ea typeface="+mn-ea"/>
                <a:cs typeface="+mn-cs"/>
                <a:sym typeface="Arial"/>
              </a:rPr>
              <a:t>Quando l’ORP dell'acqua che si beve è pressappoco lo stesso che nell'ambiente interno è più facile per l’organismo utilizzare tale acqua nei processi metabolici, in quanto non c'è bisogno di spendere energia per correggere l'attività degli elettroni delle molecole d’acqua per poter penetrare nella cellula.</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99631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Shape 675"/>
          <p:cNvSpPr>
            <a:spLocks noGrp="1" noRot="1" noChangeAspect="1"/>
          </p:cNvSpPr>
          <p:nvPr>
            <p:ph type="sldImg"/>
          </p:nvPr>
        </p:nvSpPr>
        <p:spPr>
          <a:xfrm>
            <a:off x="381000" y="685800"/>
            <a:ext cx="6096000" cy="3429000"/>
          </a:xfrm>
          <a:prstGeom prst="rect">
            <a:avLst/>
          </a:prstGeom>
        </p:spPr>
        <p:txBody>
          <a:bodyPr/>
          <a:lstStyle/>
          <a:p>
            <a:endParaRPr/>
          </a:p>
        </p:txBody>
      </p:sp>
      <p:sp>
        <p:nvSpPr>
          <p:cNvPr id="676" name="Shape 676"/>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Un'idratazione ottimale non significa solo consumare abbastanza acqua o liquidi. Per aumentare l'energia vitale e sostenere l'organismo è necessario approcciarsi in modo complessivo a questo compito. </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275569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11065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xfrm>
            <a:off x="381000" y="685800"/>
            <a:ext cx="6096000" cy="3429000"/>
          </a:xfrm>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Nel corpo si muovono costantemente flussi di questi liquidi interagendo tra di loro. </a:t>
            </a:r>
          </a:p>
          <a:p>
            <a:r>
              <a:rPr lang="it-IT" sz="1200" dirty="0" smtClean="0">
                <a:effectLst/>
                <a:latin typeface="+mn-lt"/>
                <a:ea typeface="+mn-ea"/>
                <a:cs typeface="+mn-cs"/>
                <a:sym typeface="Arial"/>
              </a:rPr>
              <a:t>La linfa, il sangue, la saliva e i succhi gastrici sono essenzialmente acqua in cui sono disciolte particolari sostanze. </a:t>
            </a:r>
          </a:p>
          <a:p>
            <a:r>
              <a:rPr lang="it-IT" sz="1200" dirty="0" smtClean="0">
                <a:effectLst/>
                <a:latin typeface="+mn-lt"/>
                <a:ea typeface="+mn-ea"/>
                <a:cs typeface="+mn-cs"/>
                <a:sym typeface="Arial"/>
              </a:rPr>
              <a:t>La carenza di liquidi ha un impatto negativo sull'apporto di sostanze nutritive alle cellule, sulla possibilità di rigenerazione delle risorse energetiche, sulla capacità di escrezione di prodotti di scarto e delle tossine, sulla rigenerazione.</a:t>
            </a:r>
            <a:endParaRPr dirty="0"/>
          </a:p>
        </p:txBody>
      </p:sp>
    </p:spTree>
    <p:extLst>
      <p:ext uri="{BB962C8B-B14F-4D97-AF65-F5344CB8AC3E}">
        <p14:creationId xmlns:p14="http://schemas.microsoft.com/office/powerpoint/2010/main" val="187077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xfrm>
            <a:off x="381000" y="685800"/>
            <a:ext cx="6096000" cy="3429000"/>
          </a:xfrm>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I sali minerali sono necessari per assicurare lo svolgimento del normale metabolismo</a:t>
            </a:r>
            <a:r>
              <a:rPr lang="it-IT" sz="1200" baseline="0" dirty="0" smtClean="0">
                <a:effectLst/>
                <a:latin typeface="+mn-lt"/>
                <a:ea typeface="+mn-ea"/>
                <a:cs typeface="+mn-cs"/>
                <a:sym typeface="Arial"/>
              </a:rPr>
              <a:t> e per permettere </a:t>
            </a:r>
            <a:r>
              <a:rPr lang="it-IT" sz="1200" dirty="0" smtClean="0">
                <a:effectLst/>
                <a:latin typeface="+mn-lt"/>
                <a:ea typeface="+mn-ea"/>
                <a:cs typeface="+mn-cs"/>
                <a:sym typeface="Arial"/>
              </a:rPr>
              <a:t>una sana digestione, sono indispensabili per il cuore e per i vasi sanguigni. I minerali intervengono nella formazione delle ossa, assicurano la conduzione nervosa e l'attività muscolare, compresa quella del muscolo cardiaco, mantengono l'equilibrio minerale e acido-alcalino nell’organismo, aiutano a rielaborare il cibo e a rigenerare i tessuti.</a:t>
            </a:r>
          </a:p>
          <a:p>
            <a:endParaRPr lang="it-IT" sz="1200" dirty="0" smtClean="0">
              <a:effectLst/>
              <a:latin typeface="+mn-lt"/>
              <a:ea typeface="+mn-ea"/>
              <a:cs typeface="+mn-cs"/>
              <a:sym typeface="Arial"/>
            </a:endParaRPr>
          </a:p>
          <a:p>
            <a:r>
              <a:rPr lang="it-IT" sz="1200" dirty="0" smtClean="0">
                <a:effectLst/>
                <a:latin typeface="+mn-lt"/>
                <a:ea typeface="+mn-ea"/>
                <a:cs typeface="+mn-cs"/>
                <a:sym typeface="Arial"/>
              </a:rPr>
              <a:t>I minerali sono assorbiti meglio e più facilmente quando sono disciolti in acqua. L'acqua è il miglior solvente ed è un vettore universale; essa contiene ossigeno disciolto e lo fornisce, insieme ai nutrienti, ad ogni cellula dell’organismo, cioè ad ogni organo, permettendo il mantenimento di un normale metabolismo, la rimozione delle tossine, e molti altri processi. </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192461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xfrm>
            <a:off x="381000" y="685800"/>
            <a:ext cx="6096000" cy="3429000"/>
          </a:xfrm>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L'acqua funge da vettore per le sostanze nutritive. L'acqua è il miglior solvente ed è un vettore universale; essa contiene ossigeno disciolto e lo fornisce, insieme ai nutrienti, ad ogni cellula dell'organismo, cioè ad ogni organo, permettendo il mantenimento di un normale metabolismo, la rimozione delle tossine, e molti altri processi.</a:t>
            </a:r>
          </a:p>
          <a:p>
            <a:r>
              <a:rPr lang="it-IT" sz="1200" dirty="0" smtClean="0">
                <a:effectLst/>
                <a:latin typeface="+mn-lt"/>
                <a:ea typeface="+mn-ea"/>
                <a:cs typeface="+mn-cs"/>
                <a:sym typeface="Arial"/>
              </a:rPr>
              <a:t>L’acqua e la detossicazione dell’organismo. L’acqua è indispensabile per il normale funzionamento del fegato e dei reni, i principali "filtri" naturali dell’organismo. L'acqua aiuta ad espellere dall’organismo i prodotti di scarto dell'attività vitale e le sostanze tossiche. </a:t>
            </a:r>
          </a:p>
          <a:p>
            <a:r>
              <a:rPr lang="it-IT" sz="1200" dirty="0" smtClean="0">
                <a:effectLst/>
                <a:latin typeface="+mn-lt"/>
                <a:ea typeface="+mn-ea"/>
                <a:cs typeface="+mn-cs"/>
                <a:sym typeface="Arial"/>
              </a:rPr>
              <a:t>L'acqua è il miglior bruciatore di grassi. E non si tratta di una fantasia. L’assunzione di acqua aiuta realmente a bruciare i grassi. Alcuni studi hanno dimostrato che un solo bicchiere d’acqua è in grado di accelerare il metabolismo del 30%, mentre un litro d'acqua permette di sbarazzarsi di ben 100 calorie in eccesso. 100 calorie al giorno fanno ben 3000 calorie al mese e 36.000 calorie all’anno: vale a dire l’equivalente di 5 chili di grasso sottocutaneo senza muovere nemmeno un passo!</a:t>
            </a:r>
          </a:p>
          <a:p>
            <a:r>
              <a:rPr lang="it-IT" sz="1200" dirty="0" smtClean="0">
                <a:effectLst/>
                <a:latin typeface="+mn-lt"/>
                <a:ea typeface="+mn-ea"/>
                <a:cs typeface="+mn-cs"/>
                <a:sym typeface="Arial"/>
              </a:rPr>
              <a:t>L'acqua è anche un termostato corporeo. L'elevata capacità termica dell'acqua lenisce l'impatto sul corpo delle fluttuazioni di temperatura dell'ambiente esterno, l'elevata conducibilità termica permette all’organismo di mantenere una temperatura stabile, e l'elevato calore latente di evaporazione è importante per raffreddare il corpo in condizioni di surriscaldamento durante la sudorazione.</a:t>
            </a:r>
          </a:p>
          <a:p>
            <a:r>
              <a:rPr lang="it-IT" sz="1200" dirty="0" smtClean="0">
                <a:effectLst/>
                <a:latin typeface="+mn-lt"/>
                <a:ea typeface="+mn-ea"/>
                <a:cs typeface="+mn-cs"/>
                <a:sym typeface="Arial"/>
              </a:rPr>
              <a:t>Acqua e articolazioni sane. L'acqua, insieme all'acido ialuronico, è una componente essenziale del liquido sinoviale, che è il lubrificante principale per la mobilità delle articolazioni e per le cartilagini. </a:t>
            </a:r>
          </a:p>
          <a:p>
            <a:r>
              <a:rPr lang="it-IT" sz="1200" dirty="0" smtClean="0">
                <a:effectLst/>
                <a:latin typeface="+mn-lt"/>
                <a:ea typeface="+mn-ea"/>
                <a:cs typeface="+mn-cs"/>
                <a:sym typeface="Arial"/>
              </a:rPr>
              <a:t>Acqua e pelle splendente. La pelle contiene fino all'11% di tutta l'acqua disponibile nel corpo. Un uso sufficiente di acqua potabile di qualità ha un effetto benefico sulla condizione delle cellule della pelle. L'acqua nutre le cellule della pelle e quindi influisce direttamente sul suo stato di salute e sul suo turgore, previene l'invecchiamento precoce e la comparsa delle rughe.</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9087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xfrm>
            <a:off x="381000" y="685800"/>
            <a:ext cx="6096000" cy="3429000"/>
          </a:xfrm>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lvl1pPr marL="215999" indent="-215999">
              <a:defRPr spc="-1"/>
            </a:lvl1pPr>
          </a:lstStyle>
          <a:p>
            <a:r>
              <a:rPr lang="it-IT" sz="1200" spc="-1" dirty="0" smtClean="0">
                <a:effectLst/>
                <a:latin typeface="+mn-lt"/>
                <a:ea typeface="+mn-ea"/>
                <a:cs typeface="+mn-cs"/>
                <a:sym typeface="Arial"/>
              </a:rPr>
              <a:t>La carenza d’acqua, poiché il corpo ne è composto per la maggior parte, causa l'interruzione di tutti i processi metabolici nell’organismo.</a:t>
            </a:r>
            <a:endParaRPr lang="it-IT" sz="1200" spc="-1" dirty="0">
              <a:effectLst/>
              <a:latin typeface="+mn-lt"/>
              <a:ea typeface="+mn-ea"/>
              <a:cs typeface="+mn-cs"/>
              <a:sym typeface="Arial"/>
            </a:endParaRPr>
          </a:p>
        </p:txBody>
      </p:sp>
    </p:spTree>
    <p:extLst>
      <p:ext uri="{BB962C8B-B14F-4D97-AF65-F5344CB8AC3E}">
        <p14:creationId xmlns:p14="http://schemas.microsoft.com/office/powerpoint/2010/main" val="339250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02922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xfrm>
            <a:off x="381000" y="685800"/>
            <a:ext cx="6096000" cy="3429000"/>
          </a:xfrm>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I macro e microelementi necessari all'organismo per costruire organi e tessuti e il loro corretto funzionamento sono disciolti in acqua. </a:t>
            </a:r>
          </a:p>
          <a:p>
            <a:r>
              <a:rPr lang="it-IT" sz="1200" dirty="0" smtClean="0">
                <a:effectLst/>
                <a:latin typeface="+mn-lt"/>
                <a:ea typeface="+mn-ea"/>
                <a:cs typeface="+mn-cs"/>
                <a:sym typeface="Arial"/>
              </a:rPr>
              <a:t>Il consumo insufficiente di acqua di qualità e fisiologicamente completa porta ad uno squilibrio minerale dell’organismo e alla carenza di elettroliti, i quali determinano il livello di idratazione. </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284881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xfrm>
            <a:off x="381000" y="685800"/>
            <a:ext cx="6096000" cy="3429000"/>
          </a:xfrm>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p>
            <a:r>
              <a:rPr lang="it-IT" sz="1200" dirty="0" smtClean="0">
                <a:effectLst/>
                <a:latin typeface="+mn-lt"/>
                <a:ea typeface="+mn-ea"/>
                <a:cs typeface="+mn-cs"/>
                <a:sym typeface="Arial"/>
              </a:rPr>
              <a:t>L'acqua non solo deve entrare nel corpo, ma deve anche essere correttamente distribuita e svolgere regolarmente le sue funzioni.</a:t>
            </a:r>
          </a:p>
          <a:p>
            <a:r>
              <a:rPr lang="it-IT" sz="1200" dirty="0" smtClean="0">
                <a:effectLst/>
                <a:latin typeface="+mn-lt"/>
                <a:ea typeface="+mn-ea"/>
                <a:cs typeface="+mn-cs"/>
                <a:sym typeface="Arial"/>
              </a:rPr>
              <a:t>I sali di potassio (K) e di sodio (Na) si disciolgono nell'ambiente acquatico del corpo e si suddividono in ioni, detti elettroliti.</a:t>
            </a:r>
          </a:p>
          <a:p>
            <a:r>
              <a:rPr lang="it-IT" sz="1200" dirty="0" smtClean="0">
                <a:effectLst/>
                <a:latin typeface="+mn-lt"/>
                <a:ea typeface="+mn-ea"/>
                <a:cs typeface="+mn-cs"/>
                <a:sym typeface="Arial"/>
              </a:rPr>
              <a:t> </a:t>
            </a:r>
            <a:endParaRPr lang="it-IT" sz="1200" dirty="0">
              <a:effectLst/>
              <a:latin typeface="+mn-lt"/>
              <a:ea typeface="+mn-ea"/>
              <a:cs typeface="+mn-cs"/>
              <a:sym typeface="Arial"/>
            </a:endParaRPr>
          </a:p>
        </p:txBody>
      </p:sp>
    </p:spTree>
    <p:extLst>
      <p:ext uri="{BB962C8B-B14F-4D97-AF65-F5344CB8AC3E}">
        <p14:creationId xmlns:p14="http://schemas.microsoft.com/office/powerpoint/2010/main" val="186654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05145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92" name="Shape 9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93" name="Shape 93"/>
          <p:cNvSpPr>
            <a:spLocks noGrp="1"/>
          </p:cNvSpPr>
          <p:nvPr>
            <p:ph type="body" sz="half" idx="1"/>
          </p:nvPr>
        </p:nvSpPr>
        <p:spPr>
          <a:xfrm>
            <a:off x="650159" y="1711437"/>
            <a:ext cx="11703602" cy="2023206"/>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Shape 94"/>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102" name="Shape 10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103" name="Shape 103"/>
          <p:cNvSpPr>
            <a:spLocks noGrp="1"/>
          </p:cNvSpPr>
          <p:nvPr>
            <p:ph type="body" sz="quarter" idx="1"/>
          </p:nvPr>
        </p:nvSpPr>
        <p:spPr>
          <a:xfrm>
            <a:off x="650159" y="1711437"/>
            <a:ext cx="5711043" cy="2023206"/>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 name="Shape 104"/>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105" name="Shape 10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112" name="Shape 11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113" name="Shape 113"/>
          <p:cNvSpPr>
            <a:spLocks noGrp="1"/>
          </p:cNvSpPr>
          <p:nvPr>
            <p:ph type="body" sz="quarter" idx="1"/>
          </p:nvPr>
        </p:nvSpPr>
        <p:spPr>
          <a:xfrm>
            <a:off x="650159" y="1711437"/>
            <a:ext cx="3768482" cy="2023206"/>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4" name="Shape 114"/>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9" name="Shape 129"/>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30" name="Shape 130"/>
          <p:cNvSpPr>
            <a:spLocks noGrp="1"/>
          </p:cNvSpPr>
          <p:nvPr>
            <p:ph type="body" idx="1"/>
          </p:nvPr>
        </p:nvSpPr>
        <p:spPr>
          <a:xfrm>
            <a:off x="650159" y="1711437"/>
            <a:ext cx="11703602" cy="4242245"/>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1" name="Shape 13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138" name="Shape 138"/>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39" name="Shape 139"/>
          <p:cNvSpPr>
            <a:spLocks noGrp="1"/>
          </p:cNvSpPr>
          <p:nvPr>
            <p:ph type="body" idx="1"/>
          </p:nvPr>
        </p:nvSpPr>
        <p:spPr>
          <a:xfrm>
            <a:off x="650159" y="1711437"/>
            <a:ext cx="11703602"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147" name="Shape 147"/>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48" name="Shape 148"/>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9" name="Shape 149"/>
          <p:cNvSpPr>
            <a:spLocks noGrp="1"/>
          </p:cNvSpPr>
          <p:nvPr>
            <p:ph type="body" sz="half" idx="13"/>
          </p:nvPr>
        </p:nvSpPr>
        <p:spPr>
          <a:xfrm>
            <a:off x="6647039" y="1711435"/>
            <a:ext cx="5711045" cy="4242248"/>
          </a:xfrm>
          <a:prstGeom prst="rect">
            <a:avLst/>
          </a:prstGeom>
        </p:spPr>
        <p:txBody>
          <a:bodyPr anchor="t"/>
          <a:lstStyle/>
          <a:p>
            <a:pPr>
              <a:defRPr spc="-100"/>
            </a:pPr>
            <a:endParaRPr/>
          </a:p>
        </p:txBody>
      </p:sp>
      <p:sp>
        <p:nvSpPr>
          <p:cNvPr id="150" name="Shape 15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7" name="Shape 157"/>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58" name="Shape 15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165" name="Shape 165"/>
          <p:cNvSpPr>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66" name="Shape 16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173" name="Shape 17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74" name="Shape 174"/>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5" name="Shape 175"/>
          <p:cNvSpPr>
            <a:spLocks noGrp="1"/>
          </p:cNvSpPr>
          <p:nvPr>
            <p:ph type="body" sz="quarter" idx="13"/>
          </p:nvPr>
        </p:nvSpPr>
        <p:spPr>
          <a:xfrm>
            <a:off x="650156" y="3927240"/>
            <a:ext cx="5711049" cy="2023201"/>
          </a:xfrm>
          <a:prstGeom prst="rect">
            <a:avLst/>
          </a:prstGeom>
        </p:spPr>
        <p:txBody>
          <a:bodyPr anchor="t"/>
          <a:lstStyle/>
          <a:p>
            <a:pPr>
              <a:defRPr spc="-100"/>
            </a:pPr>
            <a:endParaRPr/>
          </a:p>
        </p:txBody>
      </p:sp>
      <p:sp>
        <p:nvSpPr>
          <p:cNvPr id="176" name="Shape 17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Shape 18"/>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19" name="Shape 19"/>
          <p:cNvSpPr>
            <a:spLocks noGrp="1"/>
          </p:cNvSpPr>
          <p:nvPr>
            <p:ph type="body" idx="1"/>
          </p:nvPr>
        </p:nvSpPr>
        <p:spPr>
          <a:xfrm>
            <a:off x="650159" y="1711437"/>
            <a:ext cx="11703602" cy="4242245"/>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 name="Shape 2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183" name="Shape 18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84" name="Shape 184"/>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5" name="Shape 185"/>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186" name="Shape 18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193" name="Shape 19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194" name="Shape 194"/>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5" name="Shape 195"/>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196" name="Shape 19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203" name="Shape 20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04" name="Shape 204"/>
          <p:cNvSpPr>
            <a:spLocks noGrp="1"/>
          </p:cNvSpPr>
          <p:nvPr>
            <p:ph type="body" sz="half" idx="1"/>
          </p:nvPr>
        </p:nvSpPr>
        <p:spPr>
          <a:xfrm>
            <a:off x="650159" y="1711437"/>
            <a:ext cx="1170360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05" name="Shape 205"/>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206" name="Shape 20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213" name="Shape 21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14" name="Shape 214"/>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15" name="Shape 215"/>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216" name="Shape 21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223" name="Shape 22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24" name="Shape 224"/>
          <p:cNvSpPr>
            <a:spLocks noGrp="1"/>
          </p:cNvSpPr>
          <p:nvPr>
            <p:ph type="body" sz="quarter" idx="1"/>
          </p:nvPr>
        </p:nvSpPr>
        <p:spPr>
          <a:xfrm>
            <a:off x="650159" y="1711437"/>
            <a:ext cx="376848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5" name="Shape 225"/>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226" name="Shape 22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233" name="Shape 233"/>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34" name="Shape 234"/>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41" name="Shape 24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42" name="Shape 24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43" name="Shape 243"/>
          <p:cNvSpPr>
            <a:spLocks noGrp="1"/>
          </p:cNvSpPr>
          <p:nvPr>
            <p:ph type="body" idx="1"/>
          </p:nvPr>
        </p:nvSpPr>
        <p:spPr>
          <a:xfrm>
            <a:off x="650159" y="1711437"/>
            <a:ext cx="11703602" cy="4242245"/>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44" name="Shape 244"/>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51" name="Shape 25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52" name="Shape 25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53" name="Shape 253"/>
          <p:cNvSpPr>
            <a:spLocks noGrp="1"/>
          </p:cNvSpPr>
          <p:nvPr>
            <p:ph type="body" idx="1"/>
          </p:nvPr>
        </p:nvSpPr>
        <p:spPr>
          <a:xfrm>
            <a:off x="650159" y="1711437"/>
            <a:ext cx="11703602"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4" name="Shape 254"/>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261" name="Shape 26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62" name="Shape 26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63" name="Shape 263"/>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64" name="Shape 264"/>
          <p:cNvSpPr>
            <a:spLocks noGrp="1"/>
          </p:cNvSpPr>
          <p:nvPr>
            <p:ph type="body" sz="half" idx="13"/>
          </p:nvPr>
        </p:nvSpPr>
        <p:spPr>
          <a:xfrm>
            <a:off x="6647039" y="1711435"/>
            <a:ext cx="5711045" cy="4242248"/>
          </a:xfrm>
          <a:prstGeom prst="rect">
            <a:avLst/>
          </a:prstGeom>
        </p:spPr>
        <p:txBody>
          <a:bodyPr anchor="t"/>
          <a:lstStyle/>
          <a:p>
            <a:pPr>
              <a:defRPr spc="-100"/>
            </a:pPr>
            <a:endParaRPr/>
          </a:p>
        </p:txBody>
      </p:sp>
      <p:sp>
        <p:nvSpPr>
          <p:cNvPr id="265" name="Shape 26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72" name="Shape 272"/>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73" name="Shape 27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74" name="Shape 274"/>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27" name="Shape 27"/>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28" name="Shape 28"/>
          <p:cNvSpPr>
            <a:spLocks noGrp="1"/>
          </p:cNvSpPr>
          <p:nvPr>
            <p:ph type="body" idx="1"/>
          </p:nvPr>
        </p:nvSpPr>
        <p:spPr>
          <a:xfrm>
            <a:off x="650159" y="1711437"/>
            <a:ext cx="11703602" cy="4242245"/>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 name="Shape 29"/>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281" name="Shape 28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82" name="Shape 282"/>
          <p:cNvSpPr>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83" name="Shape 283"/>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290" name="Shape 290"/>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291" name="Shape 291"/>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292" name="Shape 292"/>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93" name="Shape 293"/>
          <p:cNvSpPr>
            <a:spLocks noGrp="1"/>
          </p:cNvSpPr>
          <p:nvPr>
            <p:ph type="body" sz="quarter" idx="13"/>
          </p:nvPr>
        </p:nvSpPr>
        <p:spPr>
          <a:xfrm>
            <a:off x="650156" y="3927240"/>
            <a:ext cx="5711049" cy="2023201"/>
          </a:xfrm>
          <a:prstGeom prst="rect">
            <a:avLst/>
          </a:prstGeom>
        </p:spPr>
        <p:txBody>
          <a:bodyPr anchor="t"/>
          <a:lstStyle/>
          <a:p>
            <a:pPr>
              <a:defRPr spc="-100"/>
            </a:pPr>
            <a:endParaRPr/>
          </a:p>
        </p:txBody>
      </p:sp>
      <p:sp>
        <p:nvSpPr>
          <p:cNvPr id="294" name="Shape 294"/>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301" name="Shape 301"/>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02" name="Shape 30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03" name="Shape 303"/>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4" name="Shape 304"/>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305" name="Shape 30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312" name="Shape 312"/>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13" name="Shape 313"/>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14" name="Shape 314"/>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5" name="Shape 315"/>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316" name="Shape 31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323" name="Shape 323"/>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24" name="Shape 324"/>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25" name="Shape 325"/>
          <p:cNvSpPr>
            <a:spLocks noGrp="1"/>
          </p:cNvSpPr>
          <p:nvPr>
            <p:ph type="body" sz="half" idx="1"/>
          </p:nvPr>
        </p:nvSpPr>
        <p:spPr>
          <a:xfrm>
            <a:off x="650159" y="1711437"/>
            <a:ext cx="1170360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26" name="Shape 326"/>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327" name="Shape 32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334" name="Shape 334"/>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35" name="Shape 335"/>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36" name="Shape 336"/>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7" name="Shape 337"/>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338" name="Shape 33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345" name="Shape 345"/>
          <p:cNvSpPr/>
          <p:nvPr/>
        </p:nvSpPr>
        <p:spPr>
          <a:xfrm>
            <a:off x="0" y="-1"/>
            <a:ext cx="13003921" cy="7314480"/>
          </a:xfrm>
          <a:prstGeom prst="rect">
            <a:avLst/>
          </a:prstGeom>
          <a:solidFill>
            <a:srgbClr val="F26849"/>
          </a:solidFill>
          <a:ln w="12700">
            <a:miter lim="400000"/>
          </a:ln>
        </p:spPr>
        <p:txBody>
          <a:bodyPr lIns="45718" tIns="45718" rIns="45718" bIns="45718"/>
          <a:lstStyle/>
          <a:p>
            <a:endParaRPr/>
          </a:p>
        </p:txBody>
      </p:sp>
      <p:sp>
        <p:nvSpPr>
          <p:cNvPr id="346" name="Shape 346"/>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47" name="Shape 347"/>
          <p:cNvSpPr>
            <a:spLocks noGrp="1"/>
          </p:cNvSpPr>
          <p:nvPr>
            <p:ph type="body" sz="quarter" idx="1"/>
          </p:nvPr>
        </p:nvSpPr>
        <p:spPr>
          <a:xfrm>
            <a:off x="650159" y="1711437"/>
            <a:ext cx="376848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48" name="Shape 348"/>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349" name="Shape 349"/>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356" name="Shape 356"/>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57" name="Shape 35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64" name="Shape 36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65" name="Shape 365"/>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66" name="Shape 366"/>
          <p:cNvSpPr>
            <a:spLocks noGrp="1"/>
          </p:cNvSpPr>
          <p:nvPr>
            <p:ph type="body" idx="1"/>
          </p:nvPr>
        </p:nvSpPr>
        <p:spPr>
          <a:xfrm>
            <a:off x="650159" y="1711437"/>
            <a:ext cx="11703602" cy="4242245"/>
          </a:xfrm>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67" name="Shape 36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Content">
    <p:spTree>
      <p:nvGrpSpPr>
        <p:cNvPr id="1" name=""/>
        <p:cNvGrpSpPr/>
        <p:nvPr/>
      </p:nvGrpSpPr>
      <p:grpSpPr>
        <a:xfrm>
          <a:off x="0" y="0"/>
          <a:ext cx="0" cy="0"/>
          <a:chOff x="0" y="0"/>
          <a:chExt cx="0" cy="0"/>
        </a:xfrm>
      </p:grpSpPr>
      <p:sp>
        <p:nvSpPr>
          <p:cNvPr id="374" name="Shape 37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75" name="Shape 375"/>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76" name="Shape 376"/>
          <p:cNvSpPr>
            <a:spLocks noGrp="1"/>
          </p:cNvSpPr>
          <p:nvPr>
            <p:ph type="body" idx="1"/>
          </p:nvPr>
        </p:nvSpPr>
        <p:spPr>
          <a:xfrm>
            <a:off x="650159" y="1711437"/>
            <a:ext cx="11703602"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77" name="Shape 37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6" name="Shape 36"/>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37" name="Shape 37"/>
          <p:cNvSpPr>
            <a:spLocks noGrp="1"/>
          </p:cNvSpPr>
          <p:nvPr>
            <p:ph type="body" sz="half" idx="1"/>
          </p:nvPr>
        </p:nvSpPr>
        <p:spPr>
          <a:xfrm>
            <a:off x="650159" y="1711437"/>
            <a:ext cx="5711043" cy="4242245"/>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 name="Shape 38"/>
          <p:cNvSpPr>
            <a:spLocks noGrp="1"/>
          </p:cNvSpPr>
          <p:nvPr>
            <p:ph type="body" sz="half" idx="13"/>
          </p:nvPr>
        </p:nvSpPr>
        <p:spPr>
          <a:xfrm>
            <a:off x="6647039" y="1711435"/>
            <a:ext cx="5711045" cy="4242248"/>
          </a:xfrm>
          <a:prstGeom prst="rect">
            <a:avLst/>
          </a:prstGeom>
        </p:spPr>
        <p:txBody>
          <a:bodyPr anchor="t"/>
          <a:lstStyle/>
          <a:p>
            <a:pPr>
              <a:defRPr spc="-100"/>
            </a:pPr>
            <a:endParaRPr/>
          </a:p>
        </p:txBody>
      </p:sp>
      <p:sp>
        <p:nvSpPr>
          <p:cNvPr id="39" name="Shape 39"/>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2 Content">
    <p:spTree>
      <p:nvGrpSpPr>
        <p:cNvPr id="1" name=""/>
        <p:cNvGrpSpPr/>
        <p:nvPr/>
      </p:nvGrpSpPr>
      <p:grpSpPr>
        <a:xfrm>
          <a:off x="0" y="0"/>
          <a:ext cx="0" cy="0"/>
          <a:chOff x="0" y="0"/>
          <a:chExt cx="0" cy="0"/>
        </a:xfrm>
      </p:grpSpPr>
      <p:sp>
        <p:nvSpPr>
          <p:cNvPr id="384" name="Shape 38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85" name="Shape 385"/>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86" name="Shape 386"/>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87" name="Shape 387"/>
          <p:cNvSpPr>
            <a:spLocks noGrp="1"/>
          </p:cNvSpPr>
          <p:nvPr>
            <p:ph type="body" sz="half" idx="13"/>
          </p:nvPr>
        </p:nvSpPr>
        <p:spPr>
          <a:xfrm>
            <a:off x="6647039" y="1711435"/>
            <a:ext cx="5711045" cy="4242248"/>
          </a:xfrm>
          <a:prstGeom prst="rect">
            <a:avLst/>
          </a:prstGeom>
        </p:spPr>
        <p:txBody>
          <a:bodyPr anchor="t"/>
          <a:lstStyle/>
          <a:p>
            <a:pPr>
              <a:defRPr spc="-100"/>
            </a:pPr>
            <a:endParaRPr/>
          </a:p>
        </p:txBody>
      </p:sp>
      <p:sp>
        <p:nvSpPr>
          <p:cNvPr id="388" name="Shape 38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95" name="Shape 395"/>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396" name="Shape 396"/>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397" name="Shape 39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404" name="Shape 40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05" name="Shape 405"/>
          <p:cNvSpPr>
            <a:spLocks noGrp="1"/>
          </p:cNvSpPr>
          <p:nvPr>
            <p:ph type="body" idx="1"/>
          </p:nvPr>
        </p:nvSpPr>
        <p:spPr>
          <a:prstGeom prst="rect">
            <a:avLst/>
          </a:prstGeom>
        </p:spPr>
        <p:txBody>
          <a:bodyPr/>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6" name="Shape 406"/>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413" name="Shape 413"/>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14" name="Shape 414"/>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15" name="Shape 415"/>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16" name="Shape 416"/>
          <p:cNvSpPr>
            <a:spLocks noGrp="1"/>
          </p:cNvSpPr>
          <p:nvPr>
            <p:ph type="body" sz="quarter" idx="13"/>
          </p:nvPr>
        </p:nvSpPr>
        <p:spPr>
          <a:xfrm>
            <a:off x="650156" y="3927240"/>
            <a:ext cx="5711049" cy="2023201"/>
          </a:xfrm>
          <a:prstGeom prst="rect">
            <a:avLst/>
          </a:prstGeom>
        </p:spPr>
        <p:txBody>
          <a:bodyPr anchor="t"/>
          <a:lstStyle/>
          <a:p>
            <a:pPr>
              <a:defRPr spc="-100"/>
            </a:pPr>
            <a:endParaRPr/>
          </a:p>
        </p:txBody>
      </p:sp>
      <p:sp>
        <p:nvSpPr>
          <p:cNvPr id="417" name="Shape 41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424" name="Shape 424"/>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25" name="Shape 425"/>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26" name="Shape 426"/>
          <p:cNvSpPr>
            <a:spLocks noGrp="1"/>
          </p:cNvSpPr>
          <p:nvPr>
            <p:ph type="body" sz="half" idx="1"/>
          </p:nvPr>
        </p:nvSpPr>
        <p:spPr>
          <a:xfrm>
            <a:off x="650159" y="1711437"/>
            <a:ext cx="5711043" cy="4242245"/>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27" name="Shape 427"/>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428" name="Shape 428"/>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435" name="Shape 435"/>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36" name="Shape 436"/>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37" name="Shape 437"/>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38" name="Shape 438"/>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439" name="Shape 439"/>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Content over Content">
    <p:spTree>
      <p:nvGrpSpPr>
        <p:cNvPr id="1" name=""/>
        <p:cNvGrpSpPr/>
        <p:nvPr/>
      </p:nvGrpSpPr>
      <p:grpSpPr>
        <a:xfrm>
          <a:off x="0" y="0"/>
          <a:ext cx="0" cy="0"/>
          <a:chOff x="0" y="0"/>
          <a:chExt cx="0" cy="0"/>
        </a:xfrm>
      </p:grpSpPr>
      <p:sp>
        <p:nvSpPr>
          <p:cNvPr id="446" name="Shape 446"/>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47" name="Shape 447"/>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48" name="Shape 448"/>
          <p:cNvSpPr>
            <a:spLocks noGrp="1"/>
          </p:cNvSpPr>
          <p:nvPr>
            <p:ph type="body" sz="half" idx="1"/>
          </p:nvPr>
        </p:nvSpPr>
        <p:spPr>
          <a:xfrm>
            <a:off x="650159" y="1711437"/>
            <a:ext cx="1170360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49" name="Shape 449"/>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450" name="Shape 450"/>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4 Content">
    <p:spTree>
      <p:nvGrpSpPr>
        <p:cNvPr id="1" name=""/>
        <p:cNvGrpSpPr/>
        <p:nvPr/>
      </p:nvGrpSpPr>
      <p:grpSpPr>
        <a:xfrm>
          <a:off x="0" y="0"/>
          <a:ext cx="0" cy="0"/>
          <a:chOff x="0" y="0"/>
          <a:chExt cx="0" cy="0"/>
        </a:xfrm>
      </p:grpSpPr>
      <p:sp>
        <p:nvSpPr>
          <p:cNvPr id="457" name="Shape 457"/>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58" name="Shape 458"/>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59" name="Shape 459"/>
          <p:cNvSpPr>
            <a:spLocks noGrp="1"/>
          </p:cNvSpPr>
          <p:nvPr>
            <p:ph type="body" sz="quarter" idx="1"/>
          </p:nvPr>
        </p:nvSpPr>
        <p:spPr>
          <a:xfrm>
            <a:off x="650159" y="1711437"/>
            <a:ext cx="5711043"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60" name="Shape 460"/>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461" name="Shape 46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6 Content">
    <p:spTree>
      <p:nvGrpSpPr>
        <p:cNvPr id="1" name=""/>
        <p:cNvGrpSpPr/>
        <p:nvPr/>
      </p:nvGrpSpPr>
      <p:grpSpPr>
        <a:xfrm>
          <a:off x="0" y="0"/>
          <a:ext cx="0" cy="0"/>
          <a:chOff x="0" y="0"/>
          <a:chExt cx="0" cy="0"/>
        </a:xfrm>
      </p:grpSpPr>
      <p:sp>
        <p:nvSpPr>
          <p:cNvPr id="468" name="Shape 468"/>
          <p:cNvSpPr/>
          <p:nvPr/>
        </p:nvSpPr>
        <p:spPr>
          <a:xfrm>
            <a:off x="0" y="-1"/>
            <a:ext cx="13003921" cy="7314480"/>
          </a:xfrm>
          <a:prstGeom prst="rect">
            <a:avLst/>
          </a:prstGeom>
          <a:solidFill>
            <a:srgbClr val="E5DAD1"/>
          </a:solidFill>
          <a:ln w="12700">
            <a:miter lim="400000"/>
          </a:ln>
        </p:spPr>
        <p:txBody>
          <a:bodyPr lIns="45718" tIns="45718" rIns="45718" bIns="45718"/>
          <a:lstStyle/>
          <a:p>
            <a:endParaRPr/>
          </a:p>
        </p:txBody>
      </p:sp>
      <p:sp>
        <p:nvSpPr>
          <p:cNvPr id="469" name="Shape 469"/>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lvl1pPr>
              <a:defRPr sz="4400" spc="0"/>
            </a:lvl1pPr>
          </a:lstStyle>
          <a:p>
            <a:r>
              <a:t>Текст заголовка</a:t>
            </a:r>
          </a:p>
        </p:txBody>
      </p:sp>
      <p:sp>
        <p:nvSpPr>
          <p:cNvPr id="470" name="Shape 470"/>
          <p:cNvSpPr>
            <a:spLocks noGrp="1"/>
          </p:cNvSpPr>
          <p:nvPr>
            <p:ph type="body" sz="quarter" idx="1"/>
          </p:nvPr>
        </p:nvSpPr>
        <p:spPr>
          <a:xfrm>
            <a:off x="650159" y="1711437"/>
            <a:ext cx="3768482" cy="2023206"/>
          </a:xfrm>
          <a:prstGeom prst="rect">
            <a:avLst/>
          </a:prstGeom>
        </p:spPr>
        <p:txBody>
          <a:bodyPr anchor="t"/>
          <a:lstStyle>
            <a:lvl1pPr marL="228600" indent="-228600">
              <a:spcBef>
                <a:spcPts val="1000"/>
              </a:spcBef>
              <a:buClrTx/>
              <a:buSzPct val="100000"/>
              <a:buFont typeface="Arial"/>
              <a:buChar char="•"/>
              <a:defRPr spc="0"/>
            </a:lvl1pPr>
            <a:lvl2pPr>
              <a:spcBef>
                <a:spcPts val="1000"/>
              </a:spcBef>
              <a:buClrTx/>
              <a:buFont typeface="Arial"/>
              <a:defRPr spc="0"/>
            </a:lvl2pPr>
            <a:lvl3pPr>
              <a:spcBef>
                <a:spcPts val="1000"/>
              </a:spcBef>
              <a:buClrTx/>
              <a:buFont typeface="Arial"/>
              <a:defRPr spc="0"/>
            </a:lvl3pPr>
            <a:lvl4pPr>
              <a:spcBef>
                <a:spcPts val="1000"/>
              </a:spcBef>
              <a:buClrTx/>
              <a:buFont typeface="Arial"/>
              <a:defRPr spc="0"/>
            </a:lvl4pPr>
            <a:lvl5pPr>
              <a:spcBef>
                <a:spcPts val="1000"/>
              </a:spcBef>
              <a:buClrTx/>
              <a:buFont typeface="Arial"/>
              <a:defRPr spc="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71" name="Shape 471"/>
          <p:cNvSpPr>
            <a:spLocks noGrp="1"/>
          </p:cNvSpPr>
          <p:nvPr>
            <p:ph type="body" sz="quarter" idx="13"/>
          </p:nvPr>
        </p:nvSpPr>
        <p:spPr>
          <a:xfrm>
            <a:off x="8564760" y="3927240"/>
            <a:ext cx="3768481" cy="2023201"/>
          </a:xfrm>
          <a:prstGeom prst="rect">
            <a:avLst/>
          </a:prstGeom>
        </p:spPr>
        <p:txBody>
          <a:bodyPr anchor="t"/>
          <a:lstStyle/>
          <a:p>
            <a:pPr>
              <a:defRPr spc="-100"/>
            </a:pPr>
            <a:endParaRPr/>
          </a:p>
        </p:txBody>
      </p:sp>
      <p:sp>
        <p:nvSpPr>
          <p:cNvPr id="472" name="Shape 472"/>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79" name="Shape 479"/>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480" name="Shape 480"/>
          <p:cNvSpPr>
            <a:spLocks noGrp="1"/>
          </p:cNvSpPr>
          <p:nvPr>
            <p:ph type="body" idx="1"/>
          </p:nvPr>
        </p:nvSpPr>
        <p:spPr>
          <a:xfrm>
            <a:off x="650159" y="1711437"/>
            <a:ext cx="11703602" cy="4242245"/>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81" name="Shape 481"/>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 name="Shape 46"/>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sp>
        <p:nvSpPr>
          <p:cNvPr id="54" name="Shape 54"/>
          <p:cNvSpPr>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Shape 5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2 Content and Content">
    <p:spTree>
      <p:nvGrpSpPr>
        <p:cNvPr id="1" name=""/>
        <p:cNvGrpSpPr/>
        <p:nvPr/>
      </p:nvGrpSpPr>
      <p:grpSpPr>
        <a:xfrm>
          <a:off x="0" y="0"/>
          <a:ext cx="0" cy="0"/>
          <a:chOff x="0" y="0"/>
          <a:chExt cx="0" cy="0"/>
        </a:xfrm>
      </p:grpSpPr>
      <p:sp>
        <p:nvSpPr>
          <p:cNvPr id="62" name="Shape 6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63" name="Shape 63"/>
          <p:cNvSpPr>
            <a:spLocks noGrp="1"/>
          </p:cNvSpPr>
          <p:nvPr>
            <p:ph type="body" sz="quarter" idx="1"/>
          </p:nvPr>
        </p:nvSpPr>
        <p:spPr>
          <a:xfrm>
            <a:off x="650159" y="1711437"/>
            <a:ext cx="5711043" cy="2023206"/>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4" name="Shape 64"/>
          <p:cNvSpPr>
            <a:spLocks noGrp="1"/>
          </p:cNvSpPr>
          <p:nvPr>
            <p:ph type="body" sz="quarter" idx="13"/>
          </p:nvPr>
        </p:nvSpPr>
        <p:spPr>
          <a:xfrm>
            <a:off x="650156" y="3927240"/>
            <a:ext cx="5711049" cy="2023201"/>
          </a:xfrm>
          <a:prstGeom prst="rect">
            <a:avLst/>
          </a:prstGeom>
        </p:spPr>
        <p:txBody>
          <a:bodyPr anchor="t"/>
          <a:lstStyle/>
          <a:p>
            <a:pPr>
              <a:defRPr spc="-100"/>
            </a:pPr>
            <a:endParaRPr/>
          </a:p>
        </p:txBody>
      </p:sp>
      <p:sp>
        <p:nvSpPr>
          <p:cNvPr id="65" name="Shape 6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Content and 2 Content">
    <p:spTree>
      <p:nvGrpSpPr>
        <p:cNvPr id="1" name=""/>
        <p:cNvGrpSpPr/>
        <p:nvPr/>
      </p:nvGrpSpPr>
      <p:grpSpPr>
        <a:xfrm>
          <a:off x="0" y="0"/>
          <a:ext cx="0" cy="0"/>
          <a:chOff x="0" y="0"/>
          <a:chExt cx="0" cy="0"/>
        </a:xfrm>
      </p:grpSpPr>
      <p:sp>
        <p:nvSpPr>
          <p:cNvPr id="72" name="Shape 7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73" name="Shape 73"/>
          <p:cNvSpPr>
            <a:spLocks noGrp="1"/>
          </p:cNvSpPr>
          <p:nvPr>
            <p:ph type="body" sz="half" idx="1"/>
          </p:nvPr>
        </p:nvSpPr>
        <p:spPr>
          <a:xfrm>
            <a:off x="650159" y="1711437"/>
            <a:ext cx="5711043" cy="4242245"/>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4" name="Shape 74"/>
          <p:cNvSpPr>
            <a:spLocks noGrp="1"/>
          </p:cNvSpPr>
          <p:nvPr>
            <p:ph type="body" sz="quarter" idx="13"/>
          </p:nvPr>
        </p:nvSpPr>
        <p:spPr>
          <a:xfrm>
            <a:off x="6647039" y="3927240"/>
            <a:ext cx="5711045" cy="2023201"/>
          </a:xfrm>
          <a:prstGeom prst="rect">
            <a:avLst/>
          </a:prstGeom>
        </p:spPr>
        <p:txBody>
          <a:bodyPr anchor="t"/>
          <a:lstStyle/>
          <a:p>
            <a:pPr>
              <a:defRPr spc="-1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2 Content over Content">
    <p:spTree>
      <p:nvGrpSpPr>
        <p:cNvPr id="1" name=""/>
        <p:cNvGrpSpPr/>
        <p:nvPr/>
      </p:nvGrpSpPr>
      <p:grpSpPr>
        <a:xfrm>
          <a:off x="0" y="0"/>
          <a:ext cx="0" cy="0"/>
          <a:chOff x="0" y="0"/>
          <a:chExt cx="0" cy="0"/>
        </a:xfrm>
      </p:grpSpPr>
      <p:sp>
        <p:nvSpPr>
          <p:cNvPr id="82" name="Shape 82"/>
          <p:cNvSpPr>
            <a:spLocks noGrp="1"/>
          </p:cNvSpPr>
          <p:nvPr>
            <p:ph type="title"/>
          </p:nvPr>
        </p:nvSpPr>
        <p:spPr>
          <a:xfrm>
            <a:off x="650159" y="291600"/>
            <a:ext cx="11703602" cy="1221122"/>
          </a:xfrm>
          <a:prstGeom prst="rect">
            <a:avLst/>
          </a:prstGeom>
          <a:extLst>
            <a:ext uri="{C572A759-6A51-4108-AA02-DFA0A04FC94B}">
              <ma14:wrappingTextBoxFlag xmlns:ma14="http://schemas.microsoft.com/office/mac/drawingml/2011/main" xmlns="" val="1"/>
            </a:ext>
          </a:extLst>
        </p:spPr>
        <p:txBody>
          <a:bodyPr>
            <a:normAutofit/>
          </a:bodyPr>
          <a:lstStyle/>
          <a:p>
            <a:r>
              <a:t>Текст заголовка</a:t>
            </a:r>
          </a:p>
        </p:txBody>
      </p:sp>
      <p:sp>
        <p:nvSpPr>
          <p:cNvPr id="83" name="Shape 83"/>
          <p:cNvSpPr>
            <a:spLocks noGrp="1"/>
          </p:cNvSpPr>
          <p:nvPr>
            <p:ph type="body" sz="quarter" idx="1"/>
          </p:nvPr>
        </p:nvSpPr>
        <p:spPr>
          <a:xfrm>
            <a:off x="650159" y="1711437"/>
            <a:ext cx="5711043" cy="2023206"/>
          </a:xfrm>
          <a:prstGeom prst="rect">
            <a:avLst/>
          </a:prstGeom>
        </p:spPr>
        <p:txBody>
          <a:bodyPr anchor="t"/>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4" name="Shape 84"/>
          <p:cNvSpPr>
            <a:spLocks noGrp="1"/>
          </p:cNvSpPr>
          <p:nvPr>
            <p:ph type="body" sz="half" idx="13"/>
          </p:nvPr>
        </p:nvSpPr>
        <p:spPr>
          <a:xfrm>
            <a:off x="650159" y="3927240"/>
            <a:ext cx="11703602" cy="2023201"/>
          </a:xfrm>
          <a:prstGeom prst="rect">
            <a:avLst/>
          </a:prstGeom>
        </p:spPr>
        <p:txBody>
          <a:bodyPr anchor="t"/>
          <a:lstStyle/>
          <a:p>
            <a:pPr>
              <a:defRPr spc="-100"/>
            </a:pPr>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650159" y="291600"/>
            <a:ext cx="11703602" cy="56617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 name="Shape 3"/>
          <p:cNvSpPr>
            <a:spLocks noGrp="1"/>
          </p:cNvSpPr>
          <p:nvPr>
            <p:ph type="title"/>
          </p:nvPr>
        </p:nvSpPr>
        <p:spPr>
          <a:xfrm>
            <a:off x="1948462" y="1463040"/>
            <a:ext cx="10403841" cy="496147"/>
          </a:xfrm>
          <a:prstGeom prst="rect">
            <a:avLst/>
          </a:prstGeom>
          <a:ln w="12700">
            <a:miter lim="400000"/>
          </a:ln>
        </p:spPr>
        <p:txBody>
          <a:bodyPr lIns="0" tIns="0" rIns="0" bIns="0" anchor="ctr"/>
          <a:lstStyle/>
          <a:p>
            <a:endParaRPr/>
          </a:p>
        </p:txBody>
      </p:sp>
      <p:sp>
        <p:nvSpPr>
          <p:cNvPr id="4" name="Shape 4"/>
          <p:cNvSpPr>
            <a:spLocks noGrp="1"/>
          </p:cNvSpPr>
          <p:nvPr>
            <p:ph type="sldNum" sz="quarter" idx="2"/>
          </p:nvPr>
        </p:nvSpPr>
        <p:spPr>
          <a:xfrm>
            <a:off x="9046458" y="6647982"/>
            <a:ext cx="273653" cy="264251"/>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transition spd="med"/>
  <p:txStyles>
    <p:titleStyle>
      <a:lvl1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1800" b="0" i="0" u="none" strike="noStrike" cap="none" spc="-1" baseline="0">
          <a:ln>
            <a:noFill/>
          </a:ln>
          <a:solidFill>
            <a:srgbClr val="000000"/>
          </a:solidFill>
          <a:uFillTx/>
          <a:latin typeface="+mn-lt"/>
          <a:ea typeface="+mn-ea"/>
          <a:cs typeface="+mn-cs"/>
          <a:sym typeface="Arial"/>
        </a:defRPr>
      </a:lvl9pPr>
    </p:titleStyle>
    <p:bodyStyle>
      <a:lvl1pPr marL="431999" marR="0" indent="-323998" algn="l" defTabSz="914400" rtl="0" latinLnBrk="0">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000000"/>
          </a:solidFill>
          <a:uFillTx/>
          <a:latin typeface="+mn-lt"/>
          <a:ea typeface="+mn-ea"/>
          <a:cs typeface="+mn-cs"/>
          <a:sym typeface="Arial"/>
        </a:defRPr>
      </a:lvl1pPr>
      <a:lvl2pPr marL="993600" marR="0" indent="-453599" algn="l" defTabSz="914400" rtl="0" latinLnBrk="0">
        <a:lnSpc>
          <a:spcPct val="90000"/>
        </a:lnSpc>
        <a:spcBef>
          <a:spcPts val="1400"/>
        </a:spcBef>
        <a:spcAft>
          <a:spcPts val="0"/>
        </a:spcAft>
        <a:buClr>
          <a:srgbClr val="000000"/>
        </a:buClr>
        <a:buSzPct val="75000"/>
        <a:buFont typeface="Wingdings"/>
        <a:buChar char="−"/>
        <a:tabLst/>
        <a:defRPr sz="2800" b="0" i="0" u="none" strike="noStrike" cap="none" spc="-1" baseline="0">
          <a:ln>
            <a:noFill/>
          </a:ln>
          <a:solidFill>
            <a:srgbClr val="000000"/>
          </a:solidFill>
          <a:uFillTx/>
          <a:latin typeface="+mn-lt"/>
          <a:ea typeface="+mn-ea"/>
          <a:cs typeface="+mn-cs"/>
          <a:sym typeface="Arial"/>
        </a:defRPr>
      </a:lvl2pPr>
      <a:lvl3pPr marL="1455999" marR="0" indent="-447999" algn="l" defTabSz="914400" rtl="0" latinLnBrk="0">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000000"/>
          </a:solidFill>
          <a:uFillTx/>
          <a:latin typeface="+mn-lt"/>
          <a:ea typeface="+mn-ea"/>
          <a:cs typeface="+mn-cs"/>
          <a:sym typeface="Arial"/>
        </a:defRPr>
      </a:lvl3pPr>
      <a:lvl4pPr marL="1847999" marR="0" indent="-336000" algn="l" defTabSz="914400" rtl="0" latinLnBrk="0">
        <a:lnSpc>
          <a:spcPct val="90000"/>
        </a:lnSpc>
        <a:spcBef>
          <a:spcPts val="1400"/>
        </a:spcBef>
        <a:spcAft>
          <a:spcPts val="0"/>
        </a:spcAft>
        <a:buClr>
          <a:srgbClr val="000000"/>
        </a:buClr>
        <a:buSzPct val="75000"/>
        <a:buFont typeface="Wingdings"/>
        <a:buChar char="−"/>
        <a:tabLst/>
        <a:defRPr sz="2800" b="0" i="0" u="none" strike="noStrike" cap="none" spc="-1" baseline="0">
          <a:ln>
            <a:noFill/>
          </a:ln>
          <a:solidFill>
            <a:srgbClr val="000000"/>
          </a:solidFill>
          <a:uFillTx/>
          <a:latin typeface="+mn-lt"/>
          <a:ea typeface="+mn-ea"/>
          <a:cs typeface="+mn-cs"/>
          <a:sym typeface="Arial"/>
        </a:defRPr>
      </a:lvl4pPr>
      <a:lvl5pPr marL="2246396" marR="0" indent="-302398" algn="l" defTabSz="914400" rtl="0" latinLnBrk="0">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000000"/>
          </a:solidFill>
          <a:uFillTx/>
          <a:latin typeface="+mn-lt"/>
          <a:ea typeface="+mn-ea"/>
          <a:cs typeface="+mn-cs"/>
          <a:sym typeface="Arial"/>
        </a:defRPr>
      </a:lvl5pPr>
      <a:lvl6pPr marL="2678396" marR="0" indent="-302398" algn="l" defTabSz="914400" rtl="0" latinLnBrk="0">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000000"/>
          </a:solidFill>
          <a:uFillTx/>
          <a:latin typeface="+mn-lt"/>
          <a:ea typeface="+mn-ea"/>
          <a:cs typeface="+mn-cs"/>
          <a:sym typeface="Arial"/>
        </a:defRPr>
      </a:lvl6pPr>
      <a:lvl7pPr marL="3110395" marR="0" indent="-302398" algn="l" defTabSz="914400" rtl="0" latinLnBrk="0">
        <a:lnSpc>
          <a:spcPct val="90000"/>
        </a:lnSpc>
        <a:spcBef>
          <a:spcPts val="1400"/>
        </a:spcBef>
        <a:spcAft>
          <a:spcPts val="0"/>
        </a:spcAft>
        <a:buClr>
          <a:srgbClr val="000000"/>
        </a:buClr>
        <a:buSzPct val="45000"/>
        <a:buFont typeface="Wingdings"/>
        <a:buChar char="●"/>
        <a:tabLst/>
        <a:defRPr sz="2800" b="0" i="0" u="none" strike="noStrike" cap="none" spc="-1" baseline="0">
          <a:ln>
            <a:noFill/>
          </a:ln>
          <a:solidFill>
            <a:srgbClr val="000000"/>
          </a:solidFill>
          <a:uFillTx/>
          <a:latin typeface="+mn-lt"/>
          <a:ea typeface="+mn-ea"/>
          <a:cs typeface="+mn-cs"/>
          <a:sym typeface="Arial"/>
        </a:defRPr>
      </a:lvl7pPr>
      <a:lvl8pPr marL="3556000" marR="0" indent="-355600" algn="l" defTabSz="914400" rtl="0" latinLnBrk="0">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000000"/>
          </a:solidFill>
          <a:uFillTx/>
          <a:latin typeface="+mn-lt"/>
          <a:ea typeface="+mn-ea"/>
          <a:cs typeface="+mn-cs"/>
          <a:sym typeface="Arial"/>
        </a:defRPr>
      </a:lvl8pPr>
      <a:lvl9pPr marL="4013200" marR="0" indent="-355600" algn="l" defTabSz="914400" rtl="0" latinLnBrk="0">
        <a:lnSpc>
          <a:spcPct val="90000"/>
        </a:lnSpc>
        <a:spcBef>
          <a:spcPts val="1400"/>
        </a:spcBef>
        <a:spcAft>
          <a:spcPts val="0"/>
        </a:spcAft>
        <a:buClr>
          <a:srgbClr val="000000"/>
        </a:buClr>
        <a:buSzPct val="100000"/>
        <a:buFont typeface="Wingdings"/>
        <a:buChar char="•"/>
        <a:tabLst/>
        <a:defRPr sz="2800" b="0" i="0" u="none" strike="noStrike" cap="none" spc="-1" baseline="0">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9.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4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 name="image1.png"/>
          <p:cNvPicPr>
            <a:picLocks noChangeAspect="1"/>
          </p:cNvPicPr>
          <p:nvPr/>
        </p:nvPicPr>
        <p:blipFill>
          <a:blip r:embed="rId2" cstate="print"/>
          <a:stretch>
            <a:fillRect/>
          </a:stretch>
        </p:blipFill>
        <p:spPr>
          <a:xfrm>
            <a:off x="0" y="0"/>
            <a:ext cx="13004800" cy="7315200"/>
          </a:xfrm>
          <a:prstGeom prst="rect">
            <a:avLst/>
          </a:prstGeom>
          <a:ln w="12700">
            <a:miter lim="400000"/>
          </a:ln>
        </p:spPr>
      </p:pic>
      <p:sp>
        <p:nvSpPr>
          <p:cNvPr id="491" name="Shape 491"/>
          <p:cNvSpPr/>
          <p:nvPr/>
        </p:nvSpPr>
        <p:spPr>
          <a:xfrm>
            <a:off x="1269570" y="2492742"/>
            <a:ext cx="3771221" cy="148040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10000"/>
              </a:lnSpc>
              <a:defRPr sz="6000" b="1">
                <a:solidFill>
                  <a:srgbClr val="FFFFFF"/>
                </a:solidFill>
              </a:defRPr>
            </a:pPr>
            <a:r>
              <a:rPr dirty="0" err="1"/>
              <a:t>HydraMax</a:t>
            </a:r>
            <a:endParaRPr dirty="0"/>
          </a:p>
          <a:p>
            <a:pPr>
              <a:lnSpc>
                <a:spcPct val="110000"/>
              </a:lnSpc>
              <a:defRPr sz="2200" b="1" cap="all">
                <a:solidFill>
                  <a:srgbClr val="FFFFFF"/>
                </a:solidFill>
              </a:defRPr>
            </a:pPr>
            <a:r>
              <a:rPr lang="it-IT" sz="2200" b="1" cap="all" dirty="0" smtClean="0"/>
              <a:t>Idratazione ottimale</a:t>
            </a:r>
            <a:endParaRPr lang="it-IT" sz="2200" b="1" cap="all" dirty="0"/>
          </a:p>
        </p:txBody>
      </p:sp>
      <p:pic>
        <p:nvPicPr>
          <p:cNvPr id="492" name="image2.png"/>
          <p:cNvPicPr>
            <a:picLocks noChangeAspect="1"/>
          </p:cNvPicPr>
          <p:nvPr/>
        </p:nvPicPr>
        <p:blipFill>
          <a:blip r:embed="rId3" cstate="print"/>
          <a:stretch>
            <a:fillRect/>
          </a:stretch>
        </p:blipFill>
        <p:spPr>
          <a:xfrm>
            <a:off x="1281274" y="6286108"/>
            <a:ext cx="1550044" cy="272658"/>
          </a:xfrm>
          <a:prstGeom prst="rect">
            <a:avLst/>
          </a:prstGeom>
          <a:ln w="12700">
            <a:miter lim="400000"/>
          </a:ln>
        </p:spPr>
      </p:pic>
      <p:pic>
        <p:nvPicPr>
          <p:cNvPr id="5" name="Immagine 4">
            <a:extLst>
              <a:ext uri="{FF2B5EF4-FFF2-40B4-BE49-F238E27FC236}">
                <a16:creationId xmlns:a16="http://schemas.microsoft.com/office/drawing/2014/main" xmlns="" id="{94A5C047-2567-4F22-AF3D-70190D1D0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400" y="-1631241"/>
            <a:ext cx="11458086" cy="949693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584" name="image27.png"/>
          <p:cNvPicPr>
            <a:picLocks noChangeAspect="1"/>
          </p:cNvPicPr>
          <p:nvPr/>
        </p:nvPicPr>
        <p:blipFill>
          <a:blip r:embed="rId2" cstate="print"/>
          <a:stretch>
            <a:fillRect/>
          </a:stretch>
        </p:blipFill>
        <p:spPr>
          <a:xfrm>
            <a:off x="0" y="0"/>
            <a:ext cx="13004800" cy="7315200"/>
          </a:xfrm>
          <a:prstGeom prst="rect">
            <a:avLst/>
          </a:prstGeom>
          <a:ln w="12700">
            <a:miter lim="400000"/>
          </a:ln>
        </p:spPr>
      </p:pic>
      <p:sp>
        <p:nvSpPr>
          <p:cNvPr id="585" name="Shape 585"/>
          <p:cNvSpPr/>
          <p:nvPr/>
        </p:nvSpPr>
        <p:spPr>
          <a:xfrm>
            <a:off x="626726" y="2894381"/>
            <a:ext cx="5398269" cy="110799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400" b="1">
                <a:solidFill>
                  <a:srgbClr val="FEEC34"/>
                </a:solidFill>
              </a:defRPr>
            </a:pPr>
            <a:r>
              <a:rPr dirty="0"/>
              <a:t>Na</a:t>
            </a:r>
            <a:r>
              <a:rPr sz="1800" dirty="0">
                <a:solidFill>
                  <a:srgbClr val="FFFFFF"/>
                </a:solidFill>
              </a:rPr>
              <a:t> </a:t>
            </a:r>
            <a:r>
              <a:rPr lang="it-IT" sz="1800" dirty="0" smtClean="0">
                <a:solidFill>
                  <a:srgbClr val="FFFFFF"/>
                </a:solidFill>
              </a:rPr>
              <a:t>porta fuori gli scarti dei processi metabolici </a:t>
            </a:r>
          </a:p>
          <a:p>
            <a:pPr>
              <a:defRPr sz="2400" b="1">
                <a:solidFill>
                  <a:srgbClr val="FEEC34"/>
                </a:solidFill>
              </a:defRPr>
            </a:pPr>
            <a:r>
              <a:rPr lang="it-IT" sz="1800" dirty="0" smtClean="0">
                <a:solidFill>
                  <a:srgbClr val="FFFFFF"/>
                </a:solidFill>
              </a:rPr>
              <a:t>della cellula, disciolti in acqua.</a:t>
            </a:r>
          </a:p>
          <a:p>
            <a:pPr>
              <a:defRPr sz="2400" b="1">
                <a:solidFill>
                  <a:srgbClr val="FEEC34"/>
                </a:solidFill>
              </a:defRPr>
            </a:pPr>
            <a:endParaRPr dirty="0">
              <a:solidFill>
                <a:srgbClr val="FFFFFF"/>
              </a:solidFill>
            </a:endParaRPr>
          </a:p>
        </p:txBody>
      </p:sp>
      <p:sp>
        <p:nvSpPr>
          <p:cNvPr id="586" name="Shape 586"/>
          <p:cNvSpPr/>
          <p:nvPr/>
        </p:nvSpPr>
        <p:spPr>
          <a:xfrm>
            <a:off x="538050" y="846820"/>
            <a:ext cx="3503519"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cap="all">
                <a:solidFill>
                  <a:srgbClr val="FFFFFF"/>
                </a:solidFill>
              </a:defRPr>
            </a:pPr>
            <a:r>
              <a:rPr lang="it-IT" sz="3600" b="1" cap="all" dirty="0" smtClean="0"/>
              <a:t>TANDEM </a:t>
            </a:r>
            <a:r>
              <a:rPr cap="none" dirty="0" smtClean="0">
                <a:solidFill>
                  <a:srgbClr val="FEEC34"/>
                </a:solidFill>
              </a:rPr>
              <a:t>K</a:t>
            </a:r>
            <a:r>
              <a:rPr cap="none" dirty="0" smtClean="0"/>
              <a:t>–</a:t>
            </a:r>
            <a:r>
              <a:rPr cap="none" dirty="0" smtClean="0">
                <a:solidFill>
                  <a:srgbClr val="E9F1F7"/>
                </a:solidFill>
              </a:rPr>
              <a:t>Na</a:t>
            </a:r>
            <a:r>
              <a:rPr cap="none" dirty="0" smtClean="0"/>
              <a:t> </a:t>
            </a:r>
            <a:endParaRPr cap="none" dirty="0"/>
          </a:p>
        </p:txBody>
      </p:sp>
      <p:sp>
        <p:nvSpPr>
          <p:cNvPr id="587" name="Shape 587"/>
          <p:cNvSpPr/>
          <p:nvPr/>
        </p:nvSpPr>
        <p:spPr>
          <a:xfrm>
            <a:off x="610028" y="1729014"/>
            <a:ext cx="4465321" cy="39420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20000"/>
              </a:lnSpc>
              <a:defRPr cap="all">
                <a:solidFill>
                  <a:srgbClr val="FFFFFF"/>
                </a:solidFill>
              </a:defRPr>
            </a:lvl1pPr>
          </a:lstStyle>
          <a:p>
            <a:r>
              <a:rPr lang="it-IT" dirty="0" smtClean="0"/>
              <a:t>per </a:t>
            </a:r>
            <a:r>
              <a:rPr lang="it-IT" dirty="0"/>
              <a:t>il metabolismo della </a:t>
            </a:r>
            <a:r>
              <a:rPr lang="it-IT" dirty="0" smtClean="0"/>
              <a:t>cellula</a:t>
            </a:r>
            <a:endParaRPr lang="it-IT" dirty="0"/>
          </a:p>
        </p:txBody>
      </p:sp>
      <p:sp>
        <p:nvSpPr>
          <p:cNvPr id="588" name="Shape 588"/>
          <p:cNvSpPr/>
          <p:nvPr/>
        </p:nvSpPr>
        <p:spPr>
          <a:xfrm>
            <a:off x="626726" y="4025353"/>
            <a:ext cx="5571393" cy="83099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400" b="1">
                <a:solidFill>
                  <a:srgbClr val="FEEC34"/>
                </a:solidFill>
              </a:defRPr>
            </a:pPr>
            <a:r>
              <a:rPr dirty="0"/>
              <a:t>К</a:t>
            </a:r>
            <a:r>
              <a:rPr dirty="0">
                <a:solidFill>
                  <a:srgbClr val="FFFFFF"/>
                </a:solidFill>
              </a:rPr>
              <a:t> </a:t>
            </a:r>
            <a:r>
              <a:rPr lang="it-IT" sz="1800" dirty="0" smtClean="0">
                <a:solidFill>
                  <a:srgbClr val="FFFFFF"/>
                </a:solidFill>
              </a:rPr>
              <a:t>lascia entrare nella cellula le sostanze nutritive </a:t>
            </a:r>
          </a:p>
          <a:p>
            <a:pPr>
              <a:defRPr sz="2400" b="1">
                <a:solidFill>
                  <a:srgbClr val="FEEC34"/>
                </a:solidFill>
              </a:defRPr>
            </a:pPr>
            <a:r>
              <a:rPr lang="it-IT" sz="1800" dirty="0" smtClean="0">
                <a:solidFill>
                  <a:srgbClr val="FFFFFF"/>
                </a:solidFill>
              </a:rPr>
              <a:t>e l’acqua.</a:t>
            </a:r>
            <a:r>
              <a:rPr dirty="0" smtClean="0"/>
              <a:t> </a:t>
            </a:r>
            <a:endParaRPr dirty="0"/>
          </a:p>
        </p:txBody>
      </p:sp>
      <p:sp>
        <p:nvSpPr>
          <p:cNvPr id="589" name="Shape 589"/>
          <p:cNvSpPr/>
          <p:nvPr/>
        </p:nvSpPr>
        <p:spPr>
          <a:xfrm>
            <a:off x="4838246" y="5934421"/>
            <a:ext cx="1246491"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a:solidFill>
                  <a:srgbClr val="FFFFFF"/>
                </a:solidFill>
              </a:defRPr>
            </a:pPr>
            <a:r>
              <a:rPr lang="it-IT" dirty="0" smtClean="0"/>
              <a:t>Liquido </a:t>
            </a:r>
          </a:p>
          <a:p>
            <a:pPr>
              <a:defRPr>
                <a:solidFill>
                  <a:srgbClr val="FFFFFF"/>
                </a:solidFill>
              </a:defRPr>
            </a:pPr>
            <a:r>
              <a:rPr lang="it-IT" dirty="0" smtClean="0"/>
              <a:t>interstiziale</a:t>
            </a:r>
            <a:endParaRPr lang="it-IT" dirty="0"/>
          </a:p>
        </p:txBody>
      </p:sp>
      <p:sp>
        <p:nvSpPr>
          <p:cNvPr id="590" name="Shape 590"/>
          <p:cNvSpPr/>
          <p:nvPr/>
        </p:nvSpPr>
        <p:spPr>
          <a:xfrm>
            <a:off x="4838248" y="5436906"/>
            <a:ext cx="797650"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FFFFFF"/>
                </a:solidFill>
              </a:defRPr>
            </a:lvl1pPr>
          </a:lstStyle>
          <a:p>
            <a:r>
              <a:rPr lang="it-IT" dirty="0" smtClean="0"/>
              <a:t>Cellula</a:t>
            </a:r>
            <a:endParaRPr dirty="0"/>
          </a:p>
        </p:txBody>
      </p:sp>
      <p:sp>
        <p:nvSpPr>
          <p:cNvPr id="591" name="Shape 591"/>
          <p:cNvSpPr/>
          <p:nvPr/>
        </p:nvSpPr>
        <p:spPr>
          <a:xfrm>
            <a:off x="5740398" y="5616518"/>
            <a:ext cx="2799498" cy="4"/>
          </a:xfrm>
          <a:prstGeom prst="line">
            <a:avLst/>
          </a:prstGeom>
          <a:ln w="12700">
            <a:solidFill>
              <a:srgbClr val="FFFFFF"/>
            </a:solidFill>
          </a:ln>
        </p:spPr>
        <p:txBody>
          <a:bodyPr lIns="45718" tIns="45718" rIns="45718" bIns="45718"/>
          <a:lstStyle/>
          <a:p>
            <a:endParaRPr/>
          </a:p>
        </p:txBody>
      </p:sp>
      <p:sp>
        <p:nvSpPr>
          <p:cNvPr id="592" name="Shape 592"/>
          <p:cNvSpPr/>
          <p:nvPr/>
        </p:nvSpPr>
        <p:spPr>
          <a:xfrm>
            <a:off x="6555409" y="6125602"/>
            <a:ext cx="1418321" cy="4"/>
          </a:xfrm>
          <a:prstGeom prst="line">
            <a:avLst/>
          </a:prstGeom>
          <a:ln w="12700">
            <a:solidFill>
              <a:srgbClr val="FFFFFF"/>
            </a:solidFill>
          </a:ln>
        </p:spPr>
        <p:txBody>
          <a:bodyPr lIns="45718" tIns="45718" rIns="45718" bIns="45718"/>
          <a:lstStyle/>
          <a:p>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1F7"/>
        </a:solidFill>
        <a:effectLst/>
      </p:bgPr>
    </p:bg>
    <p:spTree>
      <p:nvGrpSpPr>
        <p:cNvPr id="1" name=""/>
        <p:cNvGrpSpPr/>
        <p:nvPr/>
      </p:nvGrpSpPr>
      <p:grpSpPr>
        <a:xfrm>
          <a:off x="0" y="0"/>
          <a:ext cx="0" cy="0"/>
          <a:chOff x="0" y="0"/>
          <a:chExt cx="0" cy="0"/>
        </a:xfrm>
      </p:grpSpPr>
      <p:sp>
        <p:nvSpPr>
          <p:cNvPr id="594" name="Shape 594"/>
          <p:cNvSpPr/>
          <p:nvPr/>
        </p:nvSpPr>
        <p:spPr>
          <a:xfrm>
            <a:off x="6530309" y="-10479"/>
            <a:ext cx="6478081" cy="7336157"/>
          </a:xfrm>
          <a:prstGeom prst="rect">
            <a:avLst/>
          </a:prstGeom>
          <a:solidFill>
            <a:srgbClr val="168DC8"/>
          </a:solidFill>
          <a:ln w="12700">
            <a:miter lim="400000"/>
          </a:ln>
        </p:spPr>
        <p:txBody>
          <a:bodyPr lIns="45718" tIns="45718" rIns="45718" bIns="45718" anchor="ctr"/>
          <a:lstStyle/>
          <a:p>
            <a:endParaRPr/>
          </a:p>
        </p:txBody>
      </p:sp>
      <p:pic>
        <p:nvPicPr>
          <p:cNvPr id="595" name="image28.png"/>
          <p:cNvPicPr>
            <a:picLocks noChangeAspect="1"/>
          </p:cNvPicPr>
          <p:nvPr/>
        </p:nvPicPr>
        <p:blipFill>
          <a:blip r:embed="rId3" cstate="print"/>
          <a:stretch>
            <a:fillRect/>
          </a:stretch>
        </p:blipFill>
        <p:spPr>
          <a:xfrm>
            <a:off x="4314261" y="0"/>
            <a:ext cx="4610204" cy="7315200"/>
          </a:xfrm>
          <a:prstGeom prst="rect">
            <a:avLst/>
          </a:prstGeom>
          <a:ln w="12700">
            <a:miter lim="400000"/>
          </a:ln>
        </p:spPr>
      </p:pic>
      <p:sp>
        <p:nvSpPr>
          <p:cNvPr id="596" name="Shape 596"/>
          <p:cNvSpPr/>
          <p:nvPr/>
        </p:nvSpPr>
        <p:spPr>
          <a:xfrm>
            <a:off x="538050" y="846820"/>
            <a:ext cx="3375279"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064679"/>
                </a:solidFill>
              </a:defRPr>
            </a:lvl1pPr>
          </a:lstStyle>
          <a:p>
            <a:r>
              <a:rPr dirty="0"/>
              <a:t>K </a:t>
            </a:r>
            <a:r>
              <a:rPr dirty="0" smtClean="0"/>
              <a:t>(</a:t>
            </a:r>
            <a:r>
              <a:rPr lang="it-IT" dirty="0" smtClean="0"/>
              <a:t>POTASSIO</a:t>
            </a:r>
            <a:r>
              <a:rPr dirty="0" smtClean="0"/>
              <a:t>) </a:t>
            </a:r>
            <a:endParaRPr dirty="0"/>
          </a:p>
        </p:txBody>
      </p:sp>
      <p:sp>
        <p:nvSpPr>
          <p:cNvPr id="597" name="Shape 597"/>
          <p:cNvSpPr/>
          <p:nvPr/>
        </p:nvSpPr>
        <p:spPr>
          <a:xfrm>
            <a:off x="7000885" y="2184767"/>
            <a:ext cx="663023" cy="35065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20000"/>
              </a:lnSpc>
              <a:defRPr b="1" cap="all">
                <a:solidFill>
                  <a:srgbClr val="FFFFFF"/>
                </a:solidFill>
              </a:defRPr>
            </a:lvl1pPr>
          </a:lstStyle>
          <a:p>
            <a:r>
              <a:t>SOS:</a:t>
            </a:r>
          </a:p>
        </p:txBody>
      </p:sp>
      <p:sp>
        <p:nvSpPr>
          <p:cNvPr id="598" name="Shape 598"/>
          <p:cNvSpPr/>
          <p:nvPr/>
        </p:nvSpPr>
        <p:spPr>
          <a:xfrm>
            <a:off x="1485755" y="3069163"/>
            <a:ext cx="4311433" cy="34163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535353"/>
                </a:solidFill>
              </a:defRPr>
            </a:pPr>
            <a:r>
              <a:rPr lang="it-IT" b="1" dirty="0" smtClean="0"/>
              <a:t>regola </a:t>
            </a:r>
            <a:r>
              <a:rPr lang="it-IT" b="1" dirty="0"/>
              <a:t>la distribuzione e </a:t>
            </a:r>
            <a:r>
              <a:rPr lang="it-IT" b="1" dirty="0" smtClean="0"/>
              <a:t>l’eliminazione</a:t>
            </a:r>
          </a:p>
          <a:p>
            <a:pPr>
              <a:defRPr b="1">
                <a:solidFill>
                  <a:srgbClr val="535353"/>
                </a:solidFill>
              </a:defRPr>
            </a:pPr>
            <a:r>
              <a:rPr lang="it-IT" b="1" dirty="0" smtClean="0"/>
              <a:t>dell'acqua </a:t>
            </a:r>
            <a:r>
              <a:rPr lang="it-IT" b="1" dirty="0"/>
              <a:t>dall’organismo </a:t>
            </a:r>
          </a:p>
          <a:p>
            <a:pPr>
              <a:defRPr b="1">
                <a:solidFill>
                  <a:srgbClr val="535353"/>
                </a:solidFill>
              </a:defRPr>
            </a:pPr>
            <a:r>
              <a:rPr dirty="0" smtClean="0"/>
              <a:t> </a:t>
            </a:r>
            <a:endParaRPr dirty="0"/>
          </a:p>
          <a:p>
            <a:pPr>
              <a:defRPr b="1">
                <a:solidFill>
                  <a:srgbClr val="535353"/>
                </a:solidFill>
              </a:defRPr>
            </a:pPr>
            <a:r>
              <a:rPr lang="it-IT" b="1" dirty="0" smtClean="0"/>
              <a:t>assicura </a:t>
            </a:r>
            <a:r>
              <a:rPr lang="it-IT" b="1" dirty="0"/>
              <a:t>il trasporto dei nutrienti </a:t>
            </a:r>
            <a:endParaRPr lang="it-IT" b="1" dirty="0" smtClean="0"/>
          </a:p>
          <a:p>
            <a:pPr>
              <a:defRPr b="1">
                <a:solidFill>
                  <a:srgbClr val="535353"/>
                </a:solidFill>
              </a:defRPr>
            </a:pPr>
            <a:r>
              <a:rPr lang="it-IT" b="1" dirty="0" smtClean="0"/>
              <a:t>dentro </a:t>
            </a:r>
            <a:r>
              <a:rPr lang="it-IT" b="1" dirty="0"/>
              <a:t>alla cellula</a:t>
            </a:r>
          </a:p>
          <a:p>
            <a:pPr>
              <a:defRPr b="1">
                <a:solidFill>
                  <a:srgbClr val="535353"/>
                </a:solidFill>
              </a:defRPr>
            </a:pPr>
            <a:endParaRPr dirty="0"/>
          </a:p>
          <a:p>
            <a:pPr>
              <a:defRPr b="1">
                <a:solidFill>
                  <a:srgbClr val="535353"/>
                </a:solidFill>
              </a:defRPr>
            </a:pPr>
            <a:r>
              <a:rPr lang="it-IT" b="1" dirty="0" smtClean="0"/>
              <a:t>assicura </a:t>
            </a:r>
            <a:r>
              <a:rPr lang="it-IT" b="1" dirty="0"/>
              <a:t>l’uscita delle tossine </a:t>
            </a:r>
            <a:endParaRPr lang="it-IT" b="1" dirty="0" smtClean="0"/>
          </a:p>
          <a:p>
            <a:pPr>
              <a:defRPr b="1">
                <a:solidFill>
                  <a:srgbClr val="535353"/>
                </a:solidFill>
              </a:defRPr>
            </a:pPr>
            <a:r>
              <a:rPr lang="it-IT" b="1" dirty="0" smtClean="0"/>
              <a:t>dalla </a:t>
            </a:r>
            <a:r>
              <a:rPr lang="it-IT" b="1" dirty="0"/>
              <a:t>cellula</a:t>
            </a:r>
          </a:p>
          <a:p>
            <a:pPr>
              <a:defRPr b="1">
                <a:solidFill>
                  <a:srgbClr val="535353"/>
                </a:solidFill>
              </a:defRPr>
            </a:pPr>
            <a:endParaRPr dirty="0"/>
          </a:p>
          <a:p>
            <a:pPr>
              <a:defRPr b="1">
                <a:solidFill>
                  <a:srgbClr val="535353"/>
                </a:solidFill>
              </a:defRPr>
            </a:pPr>
            <a:r>
              <a:rPr lang="it-IT" b="1" dirty="0" smtClean="0"/>
              <a:t>ripristina </a:t>
            </a:r>
            <a:r>
              <a:rPr lang="it-IT" b="1" dirty="0"/>
              <a:t>il livello energetico </a:t>
            </a:r>
            <a:endParaRPr lang="it-IT" b="1" dirty="0" smtClean="0"/>
          </a:p>
          <a:p>
            <a:pPr>
              <a:defRPr b="1">
                <a:solidFill>
                  <a:srgbClr val="535353"/>
                </a:solidFill>
              </a:defRPr>
            </a:pPr>
            <a:r>
              <a:rPr lang="it-IT" b="1" dirty="0" smtClean="0"/>
              <a:t>dell'organismo</a:t>
            </a:r>
            <a:endParaRPr lang="it-IT" b="1" dirty="0"/>
          </a:p>
          <a:p>
            <a:pPr>
              <a:defRPr b="1">
                <a:solidFill>
                  <a:srgbClr val="535353"/>
                </a:solidFill>
              </a:defRPr>
            </a:pPr>
            <a:endParaRPr dirty="0"/>
          </a:p>
        </p:txBody>
      </p:sp>
      <p:sp>
        <p:nvSpPr>
          <p:cNvPr id="599" name="Shape 599"/>
          <p:cNvSpPr/>
          <p:nvPr/>
        </p:nvSpPr>
        <p:spPr>
          <a:xfrm>
            <a:off x="314590" y="2172122"/>
            <a:ext cx="6132444" cy="7266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20000"/>
              </a:lnSpc>
              <a:defRPr cap="all">
                <a:solidFill>
                  <a:srgbClr val="535353"/>
                </a:solidFill>
              </a:defRPr>
            </a:lvl1pPr>
          </a:lstStyle>
          <a:p>
            <a:r>
              <a:rPr lang="it-IT" dirty="0" smtClean="0"/>
              <a:t>UN elettrolita </a:t>
            </a:r>
            <a:r>
              <a:rPr lang="it-IT" dirty="0"/>
              <a:t>fondamentale dell’organismo</a:t>
            </a:r>
          </a:p>
          <a:p>
            <a:endParaRPr dirty="0"/>
          </a:p>
        </p:txBody>
      </p:sp>
      <p:sp>
        <p:nvSpPr>
          <p:cNvPr id="600" name="Shape 600"/>
          <p:cNvSpPr/>
          <p:nvPr/>
        </p:nvSpPr>
        <p:spPr>
          <a:xfrm>
            <a:off x="7502211" y="3069163"/>
            <a:ext cx="5120950"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FFFFFF"/>
                </a:solidFill>
              </a:defRPr>
            </a:pPr>
            <a:r>
              <a:rPr lang="it-IT" b="1" dirty="0" smtClean="0"/>
              <a:t>viene </a:t>
            </a:r>
            <a:r>
              <a:rPr lang="it-IT" b="1" dirty="0"/>
              <a:t>rapidamente eliminato dal corpo </a:t>
            </a:r>
            <a:endParaRPr lang="it-IT" b="1" dirty="0" smtClean="0"/>
          </a:p>
          <a:p>
            <a:pPr>
              <a:defRPr b="1">
                <a:solidFill>
                  <a:srgbClr val="FFFFFF"/>
                </a:solidFill>
              </a:defRPr>
            </a:pPr>
            <a:r>
              <a:rPr lang="it-IT" b="1" dirty="0" smtClean="0"/>
              <a:t>nelle </a:t>
            </a:r>
            <a:r>
              <a:rPr lang="it-IT" b="1" dirty="0"/>
              <a:t>situazioni di stress</a:t>
            </a:r>
          </a:p>
          <a:p>
            <a:pPr>
              <a:defRPr b="1">
                <a:solidFill>
                  <a:srgbClr val="FFFFFF"/>
                </a:solidFill>
              </a:defRPr>
            </a:pPr>
            <a:endParaRPr dirty="0"/>
          </a:p>
          <a:p>
            <a:pPr>
              <a:defRPr b="1">
                <a:solidFill>
                  <a:srgbClr val="FFFFFF"/>
                </a:solidFill>
              </a:defRPr>
            </a:pPr>
            <a:r>
              <a:rPr lang="it-IT" b="1" dirty="0" smtClean="0"/>
              <a:t>è </a:t>
            </a:r>
            <a:r>
              <a:rPr lang="it-IT" b="1" dirty="0"/>
              <a:t>carente ed insufficiente nell’alimentazione </a:t>
            </a:r>
          </a:p>
          <a:p>
            <a:pPr>
              <a:defRPr b="1">
                <a:solidFill>
                  <a:srgbClr val="FFFFFF"/>
                </a:solidFill>
              </a:defRPr>
            </a:pPr>
            <a:r>
              <a:rPr dirty="0" smtClean="0"/>
              <a:t> </a:t>
            </a:r>
            <a:endParaRPr dirty="0"/>
          </a:p>
          <a:p>
            <a:pPr>
              <a:defRPr b="1">
                <a:solidFill>
                  <a:srgbClr val="FFFFFF"/>
                </a:solidFill>
              </a:defRPr>
            </a:pPr>
            <a:endParaRPr dirty="0"/>
          </a:p>
        </p:txBody>
      </p:sp>
      <p:sp>
        <p:nvSpPr>
          <p:cNvPr id="601" name="Shape 601"/>
          <p:cNvSpPr/>
          <p:nvPr/>
        </p:nvSpPr>
        <p:spPr>
          <a:xfrm>
            <a:off x="1284748" y="3220379"/>
            <a:ext cx="102131" cy="102131"/>
          </a:xfrm>
          <a:prstGeom prst="ellipse">
            <a:avLst/>
          </a:prstGeom>
          <a:solidFill>
            <a:srgbClr val="535353"/>
          </a:solidFill>
          <a:ln w="12700">
            <a:miter lim="400000"/>
          </a:ln>
        </p:spPr>
        <p:txBody>
          <a:bodyPr lIns="45718" tIns="45718" rIns="45718" bIns="45718" anchor="ctr"/>
          <a:lstStyle/>
          <a:p>
            <a:endParaRPr/>
          </a:p>
        </p:txBody>
      </p:sp>
      <p:sp>
        <p:nvSpPr>
          <p:cNvPr id="602" name="Shape 602"/>
          <p:cNvSpPr/>
          <p:nvPr/>
        </p:nvSpPr>
        <p:spPr>
          <a:xfrm>
            <a:off x="1284748" y="4048643"/>
            <a:ext cx="102131" cy="102131"/>
          </a:xfrm>
          <a:prstGeom prst="ellipse">
            <a:avLst/>
          </a:prstGeom>
          <a:solidFill>
            <a:srgbClr val="535353"/>
          </a:solidFill>
          <a:ln w="12700">
            <a:miter lim="400000"/>
          </a:ln>
        </p:spPr>
        <p:txBody>
          <a:bodyPr lIns="45718" tIns="45718" rIns="45718" bIns="45718" anchor="ctr"/>
          <a:lstStyle/>
          <a:p>
            <a:endParaRPr/>
          </a:p>
        </p:txBody>
      </p:sp>
      <p:sp>
        <p:nvSpPr>
          <p:cNvPr id="603" name="Shape 603"/>
          <p:cNvSpPr/>
          <p:nvPr/>
        </p:nvSpPr>
        <p:spPr>
          <a:xfrm>
            <a:off x="1284748" y="4868953"/>
            <a:ext cx="102131" cy="102131"/>
          </a:xfrm>
          <a:prstGeom prst="ellipse">
            <a:avLst/>
          </a:prstGeom>
          <a:solidFill>
            <a:srgbClr val="535353"/>
          </a:solidFill>
          <a:ln w="12700">
            <a:miter lim="400000"/>
          </a:ln>
        </p:spPr>
        <p:txBody>
          <a:bodyPr lIns="45718" tIns="45718" rIns="45718" bIns="45718" anchor="ctr"/>
          <a:lstStyle/>
          <a:p>
            <a:endParaRPr/>
          </a:p>
        </p:txBody>
      </p:sp>
      <p:sp>
        <p:nvSpPr>
          <p:cNvPr id="604" name="Shape 604"/>
          <p:cNvSpPr/>
          <p:nvPr/>
        </p:nvSpPr>
        <p:spPr>
          <a:xfrm>
            <a:off x="1284748" y="5692721"/>
            <a:ext cx="102131" cy="102131"/>
          </a:xfrm>
          <a:prstGeom prst="ellipse">
            <a:avLst/>
          </a:prstGeom>
          <a:solidFill>
            <a:srgbClr val="535353"/>
          </a:solidFill>
          <a:ln w="12700">
            <a:miter lim="400000"/>
          </a:ln>
        </p:spPr>
        <p:txBody>
          <a:bodyPr lIns="45718" tIns="45718" rIns="45718" bIns="45718" anchor="ctr"/>
          <a:lstStyle/>
          <a:p>
            <a:endParaRPr/>
          </a:p>
        </p:txBody>
      </p:sp>
      <p:sp>
        <p:nvSpPr>
          <p:cNvPr id="605" name="Shape 605"/>
          <p:cNvSpPr/>
          <p:nvPr/>
        </p:nvSpPr>
        <p:spPr>
          <a:xfrm>
            <a:off x="7332398" y="3223840"/>
            <a:ext cx="102131" cy="102131"/>
          </a:xfrm>
          <a:prstGeom prst="ellipse">
            <a:avLst/>
          </a:prstGeom>
          <a:solidFill>
            <a:srgbClr val="FFFFFF"/>
          </a:solidFill>
          <a:ln w="12700">
            <a:miter lim="400000"/>
          </a:ln>
        </p:spPr>
        <p:txBody>
          <a:bodyPr lIns="45718" tIns="45718" rIns="45718" bIns="45718" anchor="ctr"/>
          <a:lstStyle/>
          <a:p>
            <a:endParaRPr/>
          </a:p>
        </p:txBody>
      </p:sp>
      <p:sp>
        <p:nvSpPr>
          <p:cNvPr id="606" name="Shape 606"/>
          <p:cNvSpPr/>
          <p:nvPr/>
        </p:nvSpPr>
        <p:spPr>
          <a:xfrm>
            <a:off x="7332398" y="4048643"/>
            <a:ext cx="102131" cy="102131"/>
          </a:xfrm>
          <a:prstGeom prst="ellipse">
            <a:avLst/>
          </a:prstGeom>
          <a:solidFill>
            <a:srgbClr val="FFFFFF"/>
          </a:solidFill>
          <a:ln w="12700">
            <a:miter lim="400000"/>
          </a:ln>
        </p:spPr>
        <p:txBody>
          <a:bodyPr lIns="45718" tIns="45718" rIns="45718" bIns="45718" anchor="ctr"/>
          <a:lstStyle/>
          <a:p>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1F7"/>
        </a:solidFill>
        <a:effectLst/>
      </p:bgPr>
    </p:bg>
    <p:spTree>
      <p:nvGrpSpPr>
        <p:cNvPr id="1" name=""/>
        <p:cNvGrpSpPr/>
        <p:nvPr/>
      </p:nvGrpSpPr>
      <p:grpSpPr>
        <a:xfrm>
          <a:off x="0" y="0"/>
          <a:ext cx="0" cy="0"/>
          <a:chOff x="0" y="0"/>
          <a:chExt cx="0" cy="0"/>
        </a:xfrm>
      </p:grpSpPr>
      <p:sp>
        <p:nvSpPr>
          <p:cNvPr id="608" name="Shape 608"/>
          <p:cNvSpPr/>
          <p:nvPr/>
        </p:nvSpPr>
        <p:spPr>
          <a:xfrm>
            <a:off x="6530309" y="-10479"/>
            <a:ext cx="6478082" cy="7336157"/>
          </a:xfrm>
          <a:prstGeom prst="rect">
            <a:avLst/>
          </a:prstGeom>
          <a:solidFill>
            <a:srgbClr val="168DC8"/>
          </a:solidFill>
          <a:ln w="12700">
            <a:miter lim="400000"/>
          </a:ln>
        </p:spPr>
        <p:txBody>
          <a:bodyPr lIns="45718" tIns="45718" rIns="45718" bIns="45718" anchor="ctr"/>
          <a:lstStyle/>
          <a:p>
            <a:endParaRPr/>
          </a:p>
        </p:txBody>
      </p:sp>
      <p:pic>
        <p:nvPicPr>
          <p:cNvPr id="609" name="image29.png"/>
          <p:cNvPicPr>
            <a:picLocks noChangeAspect="1"/>
          </p:cNvPicPr>
          <p:nvPr/>
        </p:nvPicPr>
        <p:blipFill>
          <a:blip r:embed="rId3" cstate="print"/>
          <a:stretch>
            <a:fillRect/>
          </a:stretch>
        </p:blipFill>
        <p:spPr>
          <a:xfrm>
            <a:off x="2886410" y="10479"/>
            <a:ext cx="7311950" cy="7315201"/>
          </a:xfrm>
          <a:prstGeom prst="rect">
            <a:avLst/>
          </a:prstGeom>
          <a:ln w="12700">
            <a:miter lim="400000"/>
          </a:ln>
        </p:spPr>
      </p:pic>
      <p:sp>
        <p:nvSpPr>
          <p:cNvPr id="610" name="Shape 610"/>
          <p:cNvSpPr/>
          <p:nvPr/>
        </p:nvSpPr>
        <p:spPr>
          <a:xfrm>
            <a:off x="538049" y="846820"/>
            <a:ext cx="2734078"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a:solidFill>
                  <a:srgbClr val="064679"/>
                </a:solidFill>
              </a:defRPr>
            </a:pPr>
            <a:r>
              <a:rPr dirty="0"/>
              <a:t>Na</a:t>
            </a:r>
            <a:r>
              <a:rPr cap="all" dirty="0"/>
              <a:t> </a:t>
            </a:r>
            <a:r>
              <a:rPr cap="all" dirty="0" smtClean="0"/>
              <a:t>(</a:t>
            </a:r>
            <a:r>
              <a:rPr lang="it-IT" sz="3600" b="1" dirty="0" smtClean="0"/>
              <a:t>SODIO</a:t>
            </a:r>
            <a:r>
              <a:rPr cap="all" dirty="0" smtClean="0"/>
              <a:t>) </a:t>
            </a:r>
            <a:endParaRPr cap="all" dirty="0"/>
          </a:p>
        </p:txBody>
      </p:sp>
      <p:sp>
        <p:nvSpPr>
          <p:cNvPr id="611" name="Shape 611"/>
          <p:cNvSpPr/>
          <p:nvPr/>
        </p:nvSpPr>
        <p:spPr>
          <a:xfrm>
            <a:off x="1485757" y="3034451"/>
            <a:ext cx="4465321"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535353"/>
                </a:solidFill>
              </a:defRPr>
            </a:pPr>
            <a:r>
              <a:rPr lang="it-IT" b="1" dirty="0" smtClean="0"/>
              <a:t>regola </a:t>
            </a:r>
            <a:r>
              <a:rPr lang="it-IT" b="1" dirty="0"/>
              <a:t>la distribuzione e la ritenzione </a:t>
            </a:r>
            <a:endParaRPr lang="it-IT" b="1" dirty="0" smtClean="0"/>
          </a:p>
          <a:p>
            <a:pPr>
              <a:defRPr b="1">
                <a:solidFill>
                  <a:srgbClr val="535353"/>
                </a:solidFill>
              </a:defRPr>
            </a:pPr>
            <a:r>
              <a:rPr lang="it-IT" b="1" dirty="0" smtClean="0"/>
              <a:t>dell'acqua </a:t>
            </a:r>
            <a:r>
              <a:rPr lang="it-IT" b="1" dirty="0"/>
              <a:t>nel corpo</a:t>
            </a:r>
          </a:p>
          <a:p>
            <a:pPr>
              <a:defRPr b="1">
                <a:solidFill>
                  <a:srgbClr val="535353"/>
                </a:solidFill>
              </a:defRPr>
            </a:pPr>
            <a:endParaRPr dirty="0"/>
          </a:p>
          <a:p>
            <a:pPr>
              <a:defRPr b="1">
                <a:solidFill>
                  <a:srgbClr val="535353"/>
                </a:solidFill>
              </a:defRPr>
            </a:pPr>
            <a:r>
              <a:rPr lang="it-IT" b="1" dirty="0" smtClean="0"/>
              <a:t>è </a:t>
            </a:r>
            <a:r>
              <a:rPr lang="it-IT" b="1" dirty="0"/>
              <a:t>coinvolto insieme al potassio </a:t>
            </a:r>
            <a:endParaRPr lang="it-IT" b="1" dirty="0" smtClean="0"/>
          </a:p>
          <a:p>
            <a:pPr>
              <a:defRPr b="1">
                <a:solidFill>
                  <a:srgbClr val="535353"/>
                </a:solidFill>
              </a:defRPr>
            </a:pPr>
            <a:r>
              <a:rPr lang="it-IT" b="1" dirty="0" smtClean="0"/>
              <a:t>nella </a:t>
            </a:r>
            <a:r>
              <a:rPr lang="it-IT" b="1" dirty="0"/>
              <a:t>trasmissione degli impulsi nervosi</a:t>
            </a:r>
          </a:p>
          <a:p>
            <a:pPr>
              <a:defRPr b="1">
                <a:solidFill>
                  <a:srgbClr val="535353"/>
                </a:solidFill>
              </a:defRPr>
            </a:pPr>
            <a:endParaRPr dirty="0"/>
          </a:p>
        </p:txBody>
      </p:sp>
      <p:sp>
        <p:nvSpPr>
          <p:cNvPr id="612" name="Shape 612"/>
          <p:cNvSpPr/>
          <p:nvPr/>
        </p:nvSpPr>
        <p:spPr>
          <a:xfrm>
            <a:off x="338325" y="2152564"/>
            <a:ext cx="6132444" cy="7571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20000"/>
              </a:lnSpc>
              <a:defRPr cap="all">
                <a:solidFill>
                  <a:srgbClr val="535353"/>
                </a:solidFill>
              </a:defRPr>
            </a:lvl1pPr>
          </a:lstStyle>
          <a:p>
            <a:r>
              <a:rPr lang="it-IT" dirty="0" smtClean="0"/>
              <a:t>Un </a:t>
            </a:r>
            <a:r>
              <a:rPr lang="it-IT" dirty="0"/>
              <a:t>elettrolita fondamentale </a:t>
            </a:r>
            <a:r>
              <a:rPr lang="it-IT" dirty="0" smtClean="0"/>
              <a:t>Dell’organismo</a:t>
            </a:r>
            <a:endParaRPr lang="it-IT" dirty="0"/>
          </a:p>
          <a:p>
            <a:endParaRPr dirty="0"/>
          </a:p>
        </p:txBody>
      </p:sp>
      <p:sp>
        <p:nvSpPr>
          <p:cNvPr id="613" name="Shape 613"/>
          <p:cNvSpPr/>
          <p:nvPr/>
        </p:nvSpPr>
        <p:spPr>
          <a:xfrm>
            <a:off x="7000885" y="2150055"/>
            <a:ext cx="663023" cy="35065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20000"/>
              </a:lnSpc>
              <a:defRPr b="1" cap="all">
                <a:solidFill>
                  <a:srgbClr val="FFFFFF"/>
                </a:solidFill>
              </a:defRPr>
            </a:lvl1pPr>
          </a:lstStyle>
          <a:p>
            <a:r>
              <a:t>SOS:</a:t>
            </a:r>
          </a:p>
        </p:txBody>
      </p:sp>
      <p:sp>
        <p:nvSpPr>
          <p:cNvPr id="614" name="Shape 614"/>
          <p:cNvSpPr/>
          <p:nvPr/>
        </p:nvSpPr>
        <p:spPr>
          <a:xfrm>
            <a:off x="7502211" y="3034451"/>
            <a:ext cx="5340561" cy="203132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FFFFFF"/>
                </a:solidFill>
              </a:defRPr>
            </a:pPr>
            <a:r>
              <a:rPr lang="it-IT" b="1" dirty="0" smtClean="0"/>
              <a:t>trattiene </a:t>
            </a:r>
            <a:r>
              <a:rPr lang="it-IT" b="1" dirty="0"/>
              <a:t>l'acqua nel corpo e provoca gonfiore</a:t>
            </a:r>
          </a:p>
          <a:p>
            <a:pPr>
              <a:defRPr b="1">
                <a:solidFill>
                  <a:srgbClr val="FFFFFF"/>
                </a:solidFill>
              </a:defRPr>
            </a:pPr>
            <a:endParaRPr lang="it-IT" dirty="0" smtClean="0"/>
          </a:p>
          <a:p>
            <a:pPr>
              <a:defRPr b="1">
                <a:solidFill>
                  <a:srgbClr val="FFFFFF"/>
                </a:solidFill>
              </a:defRPr>
            </a:pPr>
            <a:endParaRPr dirty="0"/>
          </a:p>
          <a:p>
            <a:pPr>
              <a:defRPr b="1">
                <a:solidFill>
                  <a:srgbClr val="F9ED35"/>
                </a:solidFill>
              </a:defRPr>
            </a:pPr>
            <a:r>
              <a:rPr lang="it-IT" b="1" dirty="0" smtClean="0"/>
              <a:t>è </a:t>
            </a:r>
            <a:r>
              <a:rPr lang="it-IT" b="1" dirty="0"/>
              <a:t>presente in quantità eccessiva </a:t>
            </a:r>
            <a:endParaRPr lang="it-IT" b="1" dirty="0" smtClean="0"/>
          </a:p>
          <a:p>
            <a:pPr>
              <a:defRPr b="1">
                <a:solidFill>
                  <a:srgbClr val="F9ED35"/>
                </a:solidFill>
              </a:defRPr>
            </a:pPr>
            <a:r>
              <a:rPr lang="it-IT" b="1" dirty="0" smtClean="0"/>
              <a:t>nell'alimentazione </a:t>
            </a:r>
            <a:r>
              <a:rPr lang="it-IT" b="1" dirty="0"/>
              <a:t>moderna (additivi alimentari, </a:t>
            </a:r>
            <a:endParaRPr lang="it-IT" b="1" dirty="0" smtClean="0"/>
          </a:p>
          <a:p>
            <a:pPr>
              <a:defRPr b="1">
                <a:solidFill>
                  <a:srgbClr val="F9ED35"/>
                </a:solidFill>
              </a:defRPr>
            </a:pPr>
            <a:r>
              <a:rPr lang="it-IT" b="1" dirty="0" smtClean="0"/>
              <a:t>sale</a:t>
            </a:r>
            <a:r>
              <a:rPr lang="it-IT" b="1" dirty="0"/>
              <a:t>, conservanti)</a:t>
            </a:r>
          </a:p>
          <a:p>
            <a:pPr>
              <a:defRPr b="1">
                <a:solidFill>
                  <a:srgbClr val="F9ED35"/>
                </a:solidFill>
              </a:defRPr>
            </a:pPr>
            <a:r>
              <a:rPr dirty="0" smtClean="0"/>
              <a:t> </a:t>
            </a:r>
            <a:endParaRPr dirty="0"/>
          </a:p>
        </p:txBody>
      </p:sp>
      <p:sp>
        <p:nvSpPr>
          <p:cNvPr id="615" name="Shape 615"/>
          <p:cNvSpPr/>
          <p:nvPr/>
        </p:nvSpPr>
        <p:spPr>
          <a:xfrm>
            <a:off x="1292698" y="3186121"/>
            <a:ext cx="102132" cy="102131"/>
          </a:xfrm>
          <a:prstGeom prst="ellipse">
            <a:avLst/>
          </a:prstGeom>
          <a:solidFill>
            <a:srgbClr val="535353"/>
          </a:solidFill>
          <a:ln w="12700">
            <a:miter lim="400000"/>
          </a:ln>
        </p:spPr>
        <p:txBody>
          <a:bodyPr lIns="45718" tIns="45718" rIns="45718" bIns="45718" anchor="ctr"/>
          <a:lstStyle/>
          <a:p>
            <a:endParaRPr/>
          </a:p>
        </p:txBody>
      </p:sp>
      <p:sp>
        <p:nvSpPr>
          <p:cNvPr id="616" name="Shape 616"/>
          <p:cNvSpPr/>
          <p:nvPr/>
        </p:nvSpPr>
        <p:spPr>
          <a:xfrm>
            <a:off x="7308546" y="3181630"/>
            <a:ext cx="102131" cy="102131"/>
          </a:xfrm>
          <a:prstGeom prst="ellipse">
            <a:avLst/>
          </a:prstGeom>
          <a:solidFill>
            <a:srgbClr val="FFFFFF"/>
          </a:solidFill>
          <a:ln w="12700">
            <a:miter lim="400000"/>
          </a:ln>
        </p:spPr>
        <p:txBody>
          <a:bodyPr lIns="45718" tIns="45718" rIns="45718" bIns="45718" anchor="ctr"/>
          <a:lstStyle/>
          <a:p>
            <a:endParaRPr/>
          </a:p>
        </p:txBody>
      </p:sp>
      <p:sp>
        <p:nvSpPr>
          <p:cNvPr id="617" name="Shape 617"/>
          <p:cNvSpPr/>
          <p:nvPr/>
        </p:nvSpPr>
        <p:spPr>
          <a:xfrm>
            <a:off x="7312680" y="3979021"/>
            <a:ext cx="102126" cy="102131"/>
          </a:xfrm>
          <a:prstGeom prst="ellipse">
            <a:avLst/>
          </a:prstGeom>
          <a:solidFill>
            <a:srgbClr val="F8EB4A"/>
          </a:solidFill>
          <a:ln w="12700">
            <a:miter lim="400000"/>
          </a:ln>
        </p:spPr>
        <p:txBody>
          <a:bodyPr lIns="45718" tIns="45718" rIns="45718" bIns="45718" anchor="ctr"/>
          <a:lstStyle/>
          <a:p>
            <a:endParaRPr/>
          </a:p>
        </p:txBody>
      </p:sp>
      <p:sp>
        <p:nvSpPr>
          <p:cNvPr id="618" name="Shape 618"/>
          <p:cNvSpPr/>
          <p:nvPr/>
        </p:nvSpPr>
        <p:spPr>
          <a:xfrm>
            <a:off x="1296223" y="4004421"/>
            <a:ext cx="102131" cy="102131"/>
          </a:xfrm>
          <a:prstGeom prst="ellipse">
            <a:avLst/>
          </a:prstGeom>
          <a:solidFill>
            <a:srgbClr val="535353"/>
          </a:solidFill>
          <a:ln w="12700">
            <a:miter lim="400000"/>
          </a:ln>
        </p:spPr>
        <p:txBody>
          <a:bodyPr lIns="45718" tIns="45718" rIns="45718" bIns="45718" anchor="ctr"/>
          <a:lstStyle/>
          <a:p>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hape 622"/>
          <p:cNvSpPr/>
          <p:nvPr/>
        </p:nvSpPr>
        <p:spPr>
          <a:xfrm>
            <a:off x="-2" y="-10479"/>
            <a:ext cx="6478084" cy="7336157"/>
          </a:xfrm>
          <a:prstGeom prst="rect">
            <a:avLst/>
          </a:prstGeom>
          <a:solidFill>
            <a:srgbClr val="168DC8"/>
          </a:solidFill>
          <a:ln w="12700">
            <a:miter lim="400000"/>
          </a:ln>
        </p:spPr>
        <p:txBody>
          <a:bodyPr lIns="45718" tIns="45718" rIns="45718" bIns="45718" anchor="ctr"/>
          <a:lstStyle/>
          <a:p>
            <a:endParaRPr/>
          </a:p>
        </p:txBody>
      </p:sp>
      <p:sp>
        <p:nvSpPr>
          <p:cNvPr id="623" name="Shape 623"/>
          <p:cNvSpPr/>
          <p:nvPr/>
        </p:nvSpPr>
        <p:spPr>
          <a:xfrm>
            <a:off x="7495140" y="752473"/>
            <a:ext cx="5051552" cy="391625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nSpc>
                <a:spcPct val="120000"/>
              </a:lnSpc>
              <a:defRPr sz="27000" b="1">
                <a:ln w="31750">
                  <a:solidFill>
                    <a:srgbClr val="EAF3FA"/>
                  </a:solidFill>
                </a:ln>
                <a:noFill/>
              </a:defRPr>
            </a:lvl1pPr>
          </a:lstStyle>
          <a:p>
            <a:r>
              <a:rPr dirty="0"/>
              <a:t>pH</a:t>
            </a:r>
          </a:p>
        </p:txBody>
      </p:sp>
      <p:sp>
        <p:nvSpPr>
          <p:cNvPr id="624" name="Shape 624"/>
          <p:cNvSpPr/>
          <p:nvPr/>
        </p:nvSpPr>
        <p:spPr>
          <a:xfrm>
            <a:off x="8141799" y="867348"/>
            <a:ext cx="3311159" cy="7571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120000"/>
              </a:lnSpc>
              <a:defRPr b="1" cap="all">
                <a:solidFill>
                  <a:srgbClr val="228DC5"/>
                </a:solidFill>
              </a:defRPr>
            </a:pPr>
            <a:r>
              <a:rPr lang="it-IT" b="1" cap="all" dirty="0" smtClean="0"/>
              <a:t>PROCESSI RIGENERATIVI</a:t>
            </a:r>
            <a:endParaRPr dirty="0"/>
          </a:p>
          <a:p>
            <a:pPr algn="ctr">
              <a:lnSpc>
                <a:spcPct val="120000"/>
              </a:lnSpc>
              <a:defRPr b="1" cap="all">
                <a:solidFill>
                  <a:srgbClr val="535353"/>
                </a:solidFill>
              </a:defRPr>
            </a:pPr>
            <a:r>
              <a:rPr lang="it-IT" b="1" cap="all" dirty="0" smtClean="0"/>
              <a:t>  PROTEZIONE </a:t>
            </a:r>
            <a:r>
              <a:rPr lang="it-IT" b="1" cap="all" dirty="0"/>
              <a:t>CELLULARE </a:t>
            </a:r>
            <a:r>
              <a:rPr dirty="0" smtClean="0"/>
              <a:t> </a:t>
            </a:r>
            <a:endParaRPr dirty="0"/>
          </a:p>
        </p:txBody>
      </p:sp>
      <p:sp>
        <p:nvSpPr>
          <p:cNvPr id="625" name="Shape 625"/>
          <p:cNvSpPr/>
          <p:nvPr/>
        </p:nvSpPr>
        <p:spPr>
          <a:xfrm>
            <a:off x="8111712" y="2522976"/>
            <a:ext cx="3362455" cy="9541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1400" b="1">
                <a:solidFill>
                  <a:srgbClr val="535353"/>
                </a:solidFill>
              </a:defRPr>
            </a:pPr>
            <a:r>
              <a:rPr lang="it-IT" sz="1400" b="1" dirty="0" smtClean="0"/>
              <a:t>antiossidanti</a:t>
            </a:r>
            <a:endParaRPr lang="it-IT" sz="1400" b="1" dirty="0"/>
          </a:p>
          <a:p>
            <a:pPr algn="ctr">
              <a:defRPr sz="1400" b="1">
                <a:solidFill>
                  <a:srgbClr val="535353"/>
                </a:solidFill>
              </a:defRPr>
            </a:pPr>
            <a:endParaRPr dirty="0"/>
          </a:p>
          <a:p>
            <a:pPr algn="ctr">
              <a:defRPr sz="1400" b="1">
                <a:solidFill>
                  <a:srgbClr val="535353"/>
                </a:solidFill>
              </a:defRPr>
            </a:pPr>
            <a:endParaRPr dirty="0"/>
          </a:p>
          <a:p>
            <a:pPr algn="ctr">
              <a:defRPr sz="1400" b="1">
                <a:solidFill>
                  <a:srgbClr val="535353"/>
                </a:solidFill>
              </a:defRPr>
            </a:pPr>
            <a:r>
              <a:rPr lang="it-IT" sz="1400" b="1" dirty="0" smtClean="0"/>
              <a:t>acqua </a:t>
            </a:r>
            <a:r>
              <a:rPr lang="it-IT" sz="1400" b="1" dirty="0"/>
              <a:t>con ORP e pH ottimali (da 7 a 9</a:t>
            </a:r>
            <a:r>
              <a:rPr lang="it-IT" sz="1400" b="1" dirty="0" smtClean="0"/>
              <a:t>)</a:t>
            </a:r>
            <a:endParaRPr lang="it-IT" sz="1400" b="1" dirty="0"/>
          </a:p>
        </p:txBody>
      </p:sp>
      <p:sp>
        <p:nvSpPr>
          <p:cNvPr id="626" name="Shape 626"/>
          <p:cNvSpPr/>
          <p:nvPr/>
        </p:nvSpPr>
        <p:spPr>
          <a:xfrm>
            <a:off x="9626651" y="2707170"/>
            <a:ext cx="341468" cy="54804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3200" cap="all">
                <a:solidFill>
                  <a:srgbClr val="535353"/>
                </a:solidFill>
              </a:defRPr>
            </a:lvl1pPr>
          </a:lstStyle>
          <a:p>
            <a:r>
              <a:rPr dirty="0"/>
              <a:t>+</a:t>
            </a:r>
          </a:p>
        </p:txBody>
      </p:sp>
      <p:grpSp>
        <p:nvGrpSpPr>
          <p:cNvPr id="629" name="Group 629"/>
          <p:cNvGrpSpPr/>
          <p:nvPr/>
        </p:nvGrpSpPr>
        <p:grpSpPr>
          <a:xfrm>
            <a:off x="321077" y="4972347"/>
            <a:ext cx="5762628" cy="1514179"/>
            <a:chOff x="0" y="-1"/>
            <a:chExt cx="5762626" cy="1514177"/>
          </a:xfrm>
        </p:grpSpPr>
        <p:sp>
          <p:nvSpPr>
            <p:cNvPr id="627" name="Shape 627"/>
            <p:cNvSpPr/>
            <p:nvPr/>
          </p:nvSpPr>
          <p:spPr>
            <a:xfrm>
              <a:off x="-1" y="402133"/>
              <a:ext cx="5762628" cy="1112044"/>
            </a:xfrm>
            <a:prstGeom prst="rect">
              <a:avLst/>
            </a:prstGeom>
            <a:noFill/>
            <a:ln w="25400" cap="flat">
              <a:solidFill>
                <a:srgbClr val="00EBFF"/>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628" name="Shape 628"/>
            <p:cNvSpPr/>
            <p:nvPr/>
          </p:nvSpPr>
          <p:spPr>
            <a:xfrm>
              <a:off x="1632151" y="-2"/>
              <a:ext cx="2498322" cy="1112044"/>
            </a:xfrm>
            <a:prstGeom prst="rect">
              <a:avLst/>
            </a:prstGeom>
            <a:solidFill>
              <a:srgbClr val="168DC8"/>
            </a:solidFill>
            <a:ln w="12700" cap="flat">
              <a:noFill/>
              <a:miter lim="400000"/>
            </a:ln>
            <a:effectLst/>
          </p:spPr>
          <p:txBody>
            <a:bodyPr wrap="square" lIns="45718" tIns="45718" rIns="45718" bIns="45718" numCol="1" anchor="ctr">
              <a:noAutofit/>
            </a:bodyPr>
            <a:lstStyle/>
            <a:p>
              <a:pPr>
                <a:defRPr>
                  <a:latin typeface="+mj-lt"/>
                  <a:ea typeface="+mj-ea"/>
                  <a:cs typeface="+mj-cs"/>
                  <a:sym typeface="Helvetica"/>
                </a:defRPr>
              </a:pPr>
              <a:endParaRPr/>
            </a:p>
          </p:txBody>
        </p:sp>
      </p:grpSp>
      <p:sp>
        <p:nvSpPr>
          <p:cNvPr id="630" name="Shape 630"/>
          <p:cNvSpPr/>
          <p:nvPr/>
        </p:nvSpPr>
        <p:spPr>
          <a:xfrm>
            <a:off x="560317" y="5670084"/>
            <a:ext cx="2179439" cy="738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400" b="1">
                <a:solidFill>
                  <a:srgbClr val="FFFFFF"/>
                </a:solidFill>
              </a:defRPr>
            </a:pPr>
            <a:r>
              <a:rPr lang="it-IT" sz="1400" b="1" dirty="0" smtClean="0"/>
              <a:t>malattie</a:t>
            </a:r>
            <a:endParaRPr lang="it-IT" sz="1400" b="1" dirty="0"/>
          </a:p>
          <a:p>
            <a:pPr>
              <a:defRPr sz="1400" b="1">
                <a:solidFill>
                  <a:srgbClr val="FFFFFF"/>
                </a:solidFill>
              </a:defRPr>
            </a:pPr>
            <a:r>
              <a:rPr lang="it-IT" sz="1400" b="1" dirty="0" smtClean="0"/>
              <a:t>invecchiamento </a:t>
            </a:r>
            <a:r>
              <a:rPr lang="it-IT" sz="1400" b="1" dirty="0"/>
              <a:t>precoce</a:t>
            </a:r>
          </a:p>
          <a:p>
            <a:pPr>
              <a:defRPr sz="1400" b="1">
                <a:solidFill>
                  <a:srgbClr val="FFFFFF"/>
                </a:solidFill>
              </a:defRPr>
            </a:pPr>
            <a:endParaRPr dirty="0"/>
          </a:p>
        </p:txBody>
      </p:sp>
      <p:sp>
        <p:nvSpPr>
          <p:cNvPr id="631" name="Shape 631"/>
          <p:cNvSpPr/>
          <p:nvPr/>
        </p:nvSpPr>
        <p:spPr>
          <a:xfrm>
            <a:off x="2109466" y="5220597"/>
            <a:ext cx="1821970"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400" b="1">
                <a:solidFill>
                  <a:srgbClr val="00EBFF"/>
                </a:solidFill>
              </a:defRPr>
            </a:lvl1pPr>
          </a:lstStyle>
          <a:p>
            <a:r>
              <a:rPr lang="it-IT" dirty="0" smtClean="0"/>
              <a:t>     Stress </a:t>
            </a:r>
            <a:r>
              <a:rPr lang="it-IT" dirty="0"/>
              <a:t>ossidativo</a:t>
            </a:r>
          </a:p>
          <a:p>
            <a:endParaRPr dirty="0"/>
          </a:p>
        </p:txBody>
      </p:sp>
      <p:sp>
        <p:nvSpPr>
          <p:cNvPr id="632" name="Shape 632"/>
          <p:cNvSpPr/>
          <p:nvPr/>
        </p:nvSpPr>
        <p:spPr>
          <a:xfrm>
            <a:off x="3415279" y="5670084"/>
            <a:ext cx="2535305" cy="9541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400" b="1">
                <a:solidFill>
                  <a:srgbClr val="FFFFFF"/>
                </a:solidFill>
              </a:defRPr>
            </a:pPr>
            <a:r>
              <a:rPr lang="it-IT" sz="1400" b="1" dirty="0" smtClean="0"/>
              <a:t>danneggiamento </a:t>
            </a:r>
            <a:r>
              <a:rPr lang="it-IT" sz="1400" b="1" dirty="0"/>
              <a:t>dei neuroni</a:t>
            </a:r>
          </a:p>
          <a:p>
            <a:pPr>
              <a:defRPr sz="1400" b="1">
                <a:solidFill>
                  <a:srgbClr val="FFFFFF"/>
                </a:solidFill>
              </a:defRPr>
            </a:pPr>
            <a:r>
              <a:rPr lang="it-IT" sz="1400" b="1" dirty="0" smtClean="0"/>
              <a:t>peggioramento </a:t>
            </a:r>
            <a:r>
              <a:rPr lang="it-IT" sz="1400" b="1" dirty="0"/>
              <a:t>dell’attività </a:t>
            </a:r>
            <a:endParaRPr lang="it-IT" sz="1400" b="1" dirty="0" smtClean="0"/>
          </a:p>
          <a:p>
            <a:pPr>
              <a:defRPr sz="1400" b="1">
                <a:solidFill>
                  <a:srgbClr val="FFFFFF"/>
                </a:solidFill>
              </a:defRPr>
            </a:pPr>
            <a:r>
              <a:rPr lang="it-IT" sz="1400" b="1" dirty="0" smtClean="0"/>
              <a:t>cerebrale</a:t>
            </a:r>
            <a:endParaRPr lang="it-IT" sz="1400" b="1" dirty="0"/>
          </a:p>
          <a:p>
            <a:pPr>
              <a:defRPr sz="1400" b="1">
                <a:solidFill>
                  <a:srgbClr val="FFFFFF"/>
                </a:solidFill>
              </a:defRPr>
            </a:pPr>
            <a:endParaRPr dirty="0"/>
          </a:p>
        </p:txBody>
      </p:sp>
      <p:sp>
        <p:nvSpPr>
          <p:cNvPr id="633" name="Shape 633"/>
          <p:cNvSpPr/>
          <p:nvPr/>
        </p:nvSpPr>
        <p:spPr>
          <a:xfrm>
            <a:off x="3202396" y="4338832"/>
            <a:ext cx="3" cy="669209"/>
          </a:xfrm>
          <a:prstGeom prst="line">
            <a:avLst/>
          </a:prstGeom>
          <a:ln w="88900">
            <a:solidFill>
              <a:srgbClr val="00EBFF"/>
            </a:solidFill>
            <a:tailEnd type="triangle"/>
          </a:ln>
        </p:spPr>
        <p:txBody>
          <a:bodyPr lIns="45718" tIns="45718" rIns="45718" bIns="45718"/>
          <a:lstStyle/>
          <a:p>
            <a:endParaRPr/>
          </a:p>
        </p:txBody>
      </p:sp>
      <p:sp>
        <p:nvSpPr>
          <p:cNvPr id="634" name="Shape 634"/>
          <p:cNvSpPr/>
          <p:nvPr/>
        </p:nvSpPr>
        <p:spPr>
          <a:xfrm>
            <a:off x="1428948" y="1897163"/>
            <a:ext cx="3492003" cy="2448002"/>
          </a:xfrm>
          <a:prstGeom prst="rect">
            <a:avLst/>
          </a:prstGeom>
          <a:ln w="25400">
            <a:solidFill>
              <a:srgbClr val="00EBFF"/>
            </a:solidFill>
          </a:ln>
        </p:spPr>
        <p:txBody>
          <a:bodyPr lIns="45718" tIns="45718" rIns="45718" bIns="45718" anchor="ctr"/>
          <a:lstStyle/>
          <a:p>
            <a:pPr>
              <a:defRPr>
                <a:latin typeface="+mj-lt"/>
                <a:ea typeface="+mj-ea"/>
                <a:cs typeface="+mj-cs"/>
                <a:sym typeface="Helvetica"/>
              </a:defRPr>
            </a:pPr>
            <a:endParaRPr/>
          </a:p>
        </p:txBody>
      </p:sp>
      <p:sp>
        <p:nvSpPr>
          <p:cNvPr id="635" name="Shape 635"/>
          <p:cNvSpPr/>
          <p:nvPr/>
        </p:nvSpPr>
        <p:spPr>
          <a:xfrm>
            <a:off x="2048445" y="2164637"/>
            <a:ext cx="2298061" cy="116954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1400" b="1">
                <a:solidFill>
                  <a:srgbClr val="FFFFFF"/>
                </a:solidFill>
              </a:defRPr>
            </a:pPr>
            <a:r>
              <a:rPr lang="it-IT" sz="1400" b="1" dirty="0" smtClean="0"/>
              <a:t>inquinamento </a:t>
            </a:r>
            <a:r>
              <a:rPr lang="it-IT" sz="1400" b="1" dirty="0"/>
              <a:t>ambientale </a:t>
            </a:r>
            <a:endParaRPr dirty="0" smtClean="0">
              <a:solidFill>
                <a:srgbClr val="535353"/>
              </a:solidFill>
            </a:endParaRPr>
          </a:p>
          <a:p>
            <a:pPr algn="ctr">
              <a:defRPr sz="1400" b="1">
                <a:solidFill>
                  <a:srgbClr val="FFFFFF"/>
                </a:solidFill>
              </a:defRPr>
            </a:pPr>
            <a:r>
              <a:rPr lang="it-IT" sz="1400" b="1" dirty="0" smtClean="0"/>
              <a:t>alimentazione scorretta </a:t>
            </a:r>
            <a:endParaRPr lang="it-IT" sz="1400" b="1" dirty="0"/>
          </a:p>
          <a:p>
            <a:pPr algn="ctr">
              <a:defRPr sz="1400" b="1">
                <a:solidFill>
                  <a:srgbClr val="FFFFFF"/>
                </a:solidFill>
              </a:defRPr>
            </a:pPr>
            <a:r>
              <a:rPr lang="it-IT" dirty="0" smtClean="0"/>
              <a:t>stress</a:t>
            </a:r>
            <a:endParaRPr dirty="0" smtClean="0">
              <a:solidFill>
                <a:srgbClr val="535353"/>
              </a:solidFill>
            </a:endParaRPr>
          </a:p>
          <a:p>
            <a:pPr algn="ctr">
              <a:defRPr sz="1400" b="1">
                <a:solidFill>
                  <a:srgbClr val="FFFFFF"/>
                </a:solidFill>
              </a:defRPr>
            </a:pPr>
            <a:r>
              <a:rPr lang="it-IT" dirty="0" smtClean="0"/>
              <a:t>fumo</a:t>
            </a:r>
            <a:endParaRPr dirty="0" smtClean="0">
              <a:solidFill>
                <a:srgbClr val="535353"/>
              </a:solidFill>
            </a:endParaRPr>
          </a:p>
          <a:p>
            <a:pPr algn="ctr">
              <a:defRPr sz="1400" b="1">
                <a:solidFill>
                  <a:srgbClr val="FFFFFF"/>
                </a:solidFill>
              </a:defRPr>
            </a:pPr>
            <a:r>
              <a:rPr lang="it-IT" dirty="0" smtClean="0"/>
              <a:t>alcol</a:t>
            </a:r>
            <a:endParaRPr dirty="0"/>
          </a:p>
        </p:txBody>
      </p:sp>
      <p:sp>
        <p:nvSpPr>
          <p:cNvPr id="636" name="Shape 636"/>
          <p:cNvSpPr/>
          <p:nvPr/>
        </p:nvSpPr>
        <p:spPr>
          <a:xfrm>
            <a:off x="1399335" y="870502"/>
            <a:ext cx="3606111" cy="7571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120000"/>
              </a:lnSpc>
              <a:defRPr b="1" cap="all">
                <a:solidFill>
                  <a:srgbClr val="00EBFF"/>
                </a:solidFill>
              </a:defRPr>
            </a:pPr>
            <a:r>
              <a:rPr lang="it-IT" b="1" cap="all" dirty="0" smtClean="0"/>
              <a:t>PROCESSI </a:t>
            </a:r>
            <a:r>
              <a:rPr lang="it-IT" b="1" cap="all" dirty="0"/>
              <a:t>DI </a:t>
            </a:r>
            <a:r>
              <a:rPr lang="it-IT" b="1" cap="all" dirty="0" smtClean="0"/>
              <a:t>OSSIDAZIONE</a:t>
            </a:r>
            <a:r>
              <a:rPr dirty="0" smtClean="0"/>
              <a:t> </a:t>
            </a:r>
            <a:endParaRPr dirty="0" smtClean="0">
              <a:solidFill>
                <a:srgbClr val="218CC4"/>
              </a:solidFill>
            </a:endParaRPr>
          </a:p>
          <a:p>
            <a:pPr algn="ctr">
              <a:lnSpc>
                <a:spcPct val="120000"/>
              </a:lnSpc>
              <a:defRPr b="1" cap="all">
                <a:solidFill>
                  <a:srgbClr val="FFFFFF"/>
                </a:solidFill>
              </a:defRPr>
            </a:pPr>
            <a:r>
              <a:rPr lang="it-IT" b="1" cap="all" dirty="0" smtClean="0"/>
              <a:t>DISTRUZIONE </a:t>
            </a:r>
            <a:r>
              <a:rPr lang="it-IT" b="1" cap="all" dirty="0"/>
              <a:t>DELLE </a:t>
            </a:r>
            <a:r>
              <a:rPr lang="it-IT" b="1" cap="all" dirty="0" smtClean="0"/>
              <a:t>CELLULE</a:t>
            </a:r>
            <a:endParaRPr dirty="0"/>
          </a:p>
        </p:txBody>
      </p:sp>
      <p:sp>
        <p:nvSpPr>
          <p:cNvPr id="637" name="Shape 637"/>
          <p:cNvSpPr/>
          <p:nvPr/>
        </p:nvSpPr>
        <p:spPr>
          <a:xfrm>
            <a:off x="2172785" y="3733269"/>
            <a:ext cx="2059214"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1400" b="1">
                <a:solidFill>
                  <a:srgbClr val="FFFFFF"/>
                </a:solidFill>
              </a:defRPr>
            </a:lvl1pPr>
          </a:lstStyle>
          <a:p>
            <a:r>
              <a:rPr lang="it-IT" dirty="0" smtClean="0"/>
              <a:t>acqua </a:t>
            </a:r>
            <a:r>
              <a:rPr lang="it-IT" dirty="0"/>
              <a:t>di scarsa qualità</a:t>
            </a:r>
          </a:p>
          <a:p>
            <a:endParaRPr dirty="0"/>
          </a:p>
        </p:txBody>
      </p:sp>
      <p:sp>
        <p:nvSpPr>
          <p:cNvPr id="638" name="Shape 638"/>
          <p:cNvSpPr/>
          <p:nvPr/>
        </p:nvSpPr>
        <p:spPr>
          <a:xfrm>
            <a:off x="3031661" y="3229598"/>
            <a:ext cx="341468" cy="54804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gn="ctr">
              <a:defRPr sz="3200" cap="all">
                <a:solidFill>
                  <a:srgbClr val="FFFFFF"/>
                </a:solidFill>
              </a:defRPr>
            </a:lvl1pPr>
          </a:lstStyle>
          <a:p>
            <a:r>
              <a:t>+</a:t>
            </a:r>
          </a:p>
        </p:txBody>
      </p:sp>
      <p:grpSp>
        <p:nvGrpSpPr>
          <p:cNvPr id="641" name="Group 641"/>
          <p:cNvGrpSpPr/>
          <p:nvPr/>
        </p:nvGrpSpPr>
        <p:grpSpPr>
          <a:xfrm>
            <a:off x="8542232" y="4972347"/>
            <a:ext cx="2556003" cy="1514179"/>
            <a:chOff x="0" y="-1"/>
            <a:chExt cx="2556002" cy="1514177"/>
          </a:xfrm>
        </p:grpSpPr>
        <p:sp>
          <p:nvSpPr>
            <p:cNvPr id="639" name="Shape 639"/>
            <p:cNvSpPr/>
            <p:nvPr/>
          </p:nvSpPr>
          <p:spPr>
            <a:xfrm>
              <a:off x="-1" y="402133"/>
              <a:ext cx="2556004" cy="1112044"/>
            </a:xfrm>
            <a:prstGeom prst="rect">
              <a:avLst/>
            </a:prstGeom>
            <a:noFill/>
            <a:ln w="25400" cap="flat">
              <a:solidFill>
                <a:srgbClr val="228EC6"/>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640" name="Shape 640"/>
            <p:cNvSpPr/>
            <p:nvPr/>
          </p:nvSpPr>
          <p:spPr>
            <a:xfrm>
              <a:off x="603451" y="-2"/>
              <a:ext cx="1332002" cy="1112044"/>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mj-lt"/>
                  <a:ea typeface="+mj-ea"/>
                  <a:cs typeface="+mj-cs"/>
                  <a:sym typeface="Helvetica"/>
                </a:defRPr>
              </a:pPr>
              <a:endParaRPr/>
            </a:p>
          </p:txBody>
        </p:sp>
      </p:grpSp>
      <p:sp>
        <p:nvSpPr>
          <p:cNvPr id="642" name="Shape 642"/>
          <p:cNvSpPr/>
          <p:nvPr/>
        </p:nvSpPr>
        <p:spPr>
          <a:xfrm>
            <a:off x="9326976" y="5585821"/>
            <a:ext cx="996423" cy="738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1400" b="1">
                <a:solidFill>
                  <a:srgbClr val="535353"/>
                </a:solidFill>
              </a:defRPr>
            </a:pPr>
            <a:r>
              <a:rPr lang="it-IT" dirty="0" smtClean="0"/>
              <a:t>giovinezza</a:t>
            </a:r>
            <a:endParaRPr dirty="0"/>
          </a:p>
          <a:p>
            <a:pPr algn="ctr">
              <a:defRPr sz="1400" b="1">
                <a:solidFill>
                  <a:srgbClr val="535353"/>
                </a:solidFill>
              </a:defRPr>
            </a:pPr>
            <a:r>
              <a:rPr lang="it-IT" dirty="0" smtClean="0"/>
              <a:t>forza</a:t>
            </a:r>
            <a:endParaRPr dirty="0"/>
          </a:p>
          <a:p>
            <a:pPr algn="ctr">
              <a:defRPr sz="1400" b="1">
                <a:solidFill>
                  <a:srgbClr val="535353"/>
                </a:solidFill>
              </a:defRPr>
            </a:pPr>
            <a:r>
              <a:rPr lang="it-IT" dirty="0" smtClean="0"/>
              <a:t>energia</a:t>
            </a:r>
            <a:endParaRPr dirty="0"/>
          </a:p>
        </p:txBody>
      </p:sp>
      <p:sp>
        <p:nvSpPr>
          <p:cNvPr id="643" name="Shape 643"/>
          <p:cNvSpPr/>
          <p:nvPr/>
        </p:nvSpPr>
        <p:spPr>
          <a:xfrm>
            <a:off x="9342204" y="5220896"/>
            <a:ext cx="778414" cy="30777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400" b="1">
                <a:solidFill>
                  <a:srgbClr val="168DC8"/>
                </a:solidFill>
              </a:defRPr>
            </a:lvl1pPr>
          </a:lstStyle>
          <a:p>
            <a:r>
              <a:rPr lang="it-IT" dirty="0" smtClean="0"/>
              <a:t>   Salute</a:t>
            </a:r>
            <a:endParaRPr dirty="0"/>
          </a:p>
        </p:txBody>
      </p:sp>
      <p:sp>
        <p:nvSpPr>
          <p:cNvPr id="644" name="Shape 644"/>
          <p:cNvSpPr/>
          <p:nvPr/>
        </p:nvSpPr>
        <p:spPr>
          <a:xfrm>
            <a:off x="9797384" y="4333599"/>
            <a:ext cx="3" cy="669208"/>
          </a:xfrm>
          <a:prstGeom prst="line">
            <a:avLst/>
          </a:prstGeom>
          <a:ln w="88900">
            <a:solidFill>
              <a:srgbClr val="228EC6"/>
            </a:solidFill>
            <a:tailEnd type="triangle"/>
          </a:ln>
        </p:spPr>
        <p:txBody>
          <a:bodyPr lIns="45718" tIns="45718" rIns="45718" bIns="45718"/>
          <a:lstStyle/>
          <a:p>
            <a:endParaRPr/>
          </a:p>
        </p:txBody>
      </p:sp>
      <p:sp>
        <p:nvSpPr>
          <p:cNvPr id="645" name="Shape 645"/>
          <p:cNvSpPr/>
          <p:nvPr/>
        </p:nvSpPr>
        <p:spPr>
          <a:xfrm>
            <a:off x="8085135" y="1897163"/>
            <a:ext cx="3456002" cy="2448002"/>
          </a:xfrm>
          <a:prstGeom prst="rect">
            <a:avLst/>
          </a:prstGeom>
          <a:ln w="25400">
            <a:solidFill>
              <a:srgbClr val="228EC6"/>
            </a:solidFill>
          </a:ln>
        </p:spPr>
        <p:txBody>
          <a:bodyPr lIns="45718" tIns="45718" rIns="45718" bIns="45718" anchor="ctr"/>
          <a:lstStyle/>
          <a:p>
            <a:pPr>
              <a:defRPr>
                <a:latin typeface="+mj-lt"/>
                <a:ea typeface="+mj-ea"/>
                <a:cs typeface="+mj-cs"/>
                <a:sym typeface="Helvetica"/>
              </a:defRPr>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9" name="image30.png"/>
          <p:cNvPicPr>
            <a:picLocks noChangeAspect="1"/>
          </p:cNvPicPr>
          <p:nvPr/>
        </p:nvPicPr>
        <p:blipFill>
          <a:blip r:embed="rId3" cstate="print"/>
          <a:stretch>
            <a:fillRect/>
          </a:stretch>
        </p:blipFill>
        <p:spPr>
          <a:xfrm>
            <a:off x="-490767" y="35093"/>
            <a:ext cx="13812523" cy="7769546"/>
          </a:xfrm>
          <a:prstGeom prst="rect">
            <a:avLst/>
          </a:prstGeom>
          <a:ln w="12700">
            <a:miter lim="400000"/>
          </a:ln>
        </p:spPr>
      </p:pic>
      <p:sp>
        <p:nvSpPr>
          <p:cNvPr id="650" name="Shape 650"/>
          <p:cNvSpPr/>
          <p:nvPr/>
        </p:nvSpPr>
        <p:spPr>
          <a:xfrm>
            <a:off x="538051" y="585397"/>
            <a:ext cx="11374264" cy="193898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400" b="1">
                <a:solidFill>
                  <a:srgbClr val="064679"/>
                </a:solidFill>
              </a:defRPr>
            </a:pPr>
            <a:r>
              <a:rPr lang="it-IT" sz="2400" b="1" dirty="0" smtClean="0"/>
              <a:t>IL </a:t>
            </a:r>
            <a:r>
              <a:rPr lang="it-IT" sz="2400" b="1" dirty="0"/>
              <a:t>POTENZIALE OSSIDORIDUTTIVO (REDOX) DELL'ACQUA È IL RAPPORTO </a:t>
            </a:r>
            <a:endParaRPr lang="it-IT" sz="2400" b="1" dirty="0" smtClean="0"/>
          </a:p>
          <a:p>
            <a:pPr>
              <a:defRPr sz="2400" b="1">
                <a:solidFill>
                  <a:srgbClr val="064679"/>
                </a:solidFill>
              </a:defRPr>
            </a:pPr>
            <a:r>
              <a:rPr lang="it-IT" sz="2400" b="1" dirty="0" smtClean="0"/>
              <a:t>TRA </a:t>
            </a:r>
            <a:r>
              <a:rPr lang="it-IT" sz="2400" b="1" dirty="0"/>
              <a:t>GLI OSSIDANTI E I RIDUCENTI CONTENUTI </a:t>
            </a:r>
            <a:r>
              <a:rPr lang="it-IT" sz="2400" b="1" dirty="0" smtClean="0"/>
              <a:t>NELL’ACQUA</a:t>
            </a:r>
            <a:endParaRPr dirty="0"/>
          </a:p>
          <a:p>
            <a:pPr>
              <a:lnSpc>
                <a:spcPct val="200000"/>
              </a:lnSpc>
              <a:defRPr b="1">
                <a:solidFill>
                  <a:srgbClr val="064679"/>
                </a:solidFill>
              </a:defRPr>
            </a:pPr>
            <a:endParaRPr dirty="0"/>
          </a:p>
          <a:p>
            <a:pPr>
              <a:lnSpc>
                <a:spcPct val="150000"/>
              </a:lnSpc>
              <a:defRPr sz="2400" b="1">
                <a:solidFill>
                  <a:srgbClr val="228EC6"/>
                </a:solidFill>
              </a:defRPr>
            </a:pPr>
            <a:r>
              <a:rPr lang="it-IT" sz="2400" b="1" dirty="0" smtClean="0"/>
              <a:t>GLI </a:t>
            </a:r>
            <a:r>
              <a:rPr lang="it-IT" sz="2400" b="1" dirty="0"/>
              <a:t>INDICATORI DEL POTENZIALE REDOX (ORP</a:t>
            </a:r>
            <a:r>
              <a:rPr lang="it-IT" sz="2400" b="1" dirty="0" smtClean="0"/>
              <a:t>)</a:t>
            </a:r>
            <a:endParaRPr lang="it-IT" sz="2400" b="1" dirty="0"/>
          </a:p>
        </p:txBody>
      </p:sp>
      <p:sp>
        <p:nvSpPr>
          <p:cNvPr id="651" name="Shape 651"/>
          <p:cNvSpPr/>
          <p:nvPr/>
        </p:nvSpPr>
        <p:spPr>
          <a:xfrm>
            <a:off x="2698325" y="2940642"/>
            <a:ext cx="2591518" cy="327073"/>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120000"/>
              </a:lnSpc>
              <a:defRPr sz="1600" b="1" cap="all">
                <a:solidFill>
                  <a:srgbClr val="228EC6"/>
                </a:solidFill>
              </a:defRPr>
            </a:lvl1pPr>
          </a:lstStyle>
          <a:p>
            <a:r>
              <a:rPr lang="it-IT" sz="1400" dirty="0" smtClean="0"/>
              <a:t>ORP dell’organismo</a:t>
            </a:r>
            <a:endParaRPr lang="it-IT" sz="1400" dirty="0"/>
          </a:p>
        </p:txBody>
      </p:sp>
      <p:sp>
        <p:nvSpPr>
          <p:cNvPr id="652" name="Shape 652"/>
          <p:cNvSpPr/>
          <p:nvPr/>
        </p:nvSpPr>
        <p:spPr>
          <a:xfrm>
            <a:off x="617997" y="6236911"/>
            <a:ext cx="1608770" cy="83099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600" b="1">
                <a:solidFill>
                  <a:srgbClr val="535353"/>
                </a:solidFill>
              </a:defRPr>
            </a:pPr>
            <a:r>
              <a:rPr lang="it-IT" sz="1600" b="1" dirty="0" smtClean="0"/>
              <a:t>acqua </a:t>
            </a:r>
            <a:r>
              <a:rPr lang="it-IT" sz="1600" b="1" dirty="0"/>
              <a:t>ionizzata</a:t>
            </a:r>
          </a:p>
          <a:p>
            <a:pPr>
              <a:defRPr sz="1600" b="1">
                <a:solidFill>
                  <a:srgbClr val="535353"/>
                </a:solidFill>
              </a:defRPr>
            </a:pPr>
            <a:endParaRPr dirty="0"/>
          </a:p>
          <a:p>
            <a:pPr>
              <a:defRPr sz="1600" b="1">
                <a:solidFill>
                  <a:srgbClr val="535353"/>
                </a:solidFill>
              </a:defRPr>
            </a:pPr>
            <a:endParaRPr dirty="0"/>
          </a:p>
        </p:txBody>
      </p:sp>
      <p:sp>
        <p:nvSpPr>
          <p:cNvPr id="653" name="Shape 653"/>
          <p:cNvSpPr/>
          <p:nvPr/>
        </p:nvSpPr>
        <p:spPr>
          <a:xfrm>
            <a:off x="430664" y="2940642"/>
            <a:ext cx="2176233" cy="5856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20000"/>
              </a:lnSpc>
              <a:defRPr sz="1600" b="1" cap="all">
                <a:solidFill>
                  <a:srgbClr val="228EC6"/>
                </a:solidFill>
              </a:defRPr>
            </a:pPr>
            <a:r>
              <a:rPr lang="it-IT" sz="1400" b="1" cap="all" dirty="0" smtClean="0"/>
              <a:t>ORP </a:t>
            </a:r>
            <a:r>
              <a:rPr lang="it-IT" sz="1400" b="1" cap="all" dirty="0"/>
              <a:t>dell’acqua &lt; </a:t>
            </a:r>
            <a:endParaRPr lang="it-IT" sz="1400" b="1" cap="all" dirty="0" smtClean="0"/>
          </a:p>
          <a:p>
            <a:pPr>
              <a:lnSpc>
                <a:spcPct val="120000"/>
              </a:lnSpc>
              <a:defRPr sz="1600" b="1" cap="all">
                <a:solidFill>
                  <a:srgbClr val="228EC6"/>
                </a:solidFill>
              </a:defRPr>
            </a:pPr>
            <a:r>
              <a:rPr lang="it-IT" sz="1400" b="1" cap="all" dirty="0" smtClean="0"/>
              <a:t>ORP dell’organismo</a:t>
            </a:r>
            <a:endParaRPr lang="it-IT" sz="1400" b="1" cap="all" dirty="0"/>
          </a:p>
        </p:txBody>
      </p:sp>
      <p:sp>
        <p:nvSpPr>
          <p:cNvPr id="654" name="Shape 654"/>
          <p:cNvSpPr/>
          <p:nvPr/>
        </p:nvSpPr>
        <p:spPr>
          <a:xfrm>
            <a:off x="5054189" y="2940642"/>
            <a:ext cx="2176233" cy="90485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20000"/>
              </a:lnSpc>
              <a:defRPr sz="1600" b="1" cap="all">
                <a:solidFill>
                  <a:srgbClr val="228EC6"/>
                </a:solidFill>
              </a:defRPr>
            </a:pPr>
            <a:r>
              <a:rPr lang="it-IT" sz="1400" b="1" cap="all" dirty="0"/>
              <a:t>ORP dell’acqua </a:t>
            </a:r>
            <a:r>
              <a:rPr lang="it-IT" sz="1400" b="1" cap="all" dirty="0" smtClean="0"/>
              <a:t>&gt; </a:t>
            </a:r>
            <a:endParaRPr lang="it-IT" sz="1400" b="1" cap="all" dirty="0"/>
          </a:p>
          <a:p>
            <a:pPr>
              <a:lnSpc>
                <a:spcPct val="120000"/>
              </a:lnSpc>
              <a:defRPr sz="1600" b="1" cap="all">
                <a:solidFill>
                  <a:srgbClr val="228EC6"/>
                </a:solidFill>
              </a:defRPr>
            </a:pPr>
            <a:r>
              <a:rPr lang="it-IT" sz="1400" b="1" cap="all" dirty="0"/>
              <a:t>ORP dell’organismo</a:t>
            </a:r>
          </a:p>
          <a:p>
            <a:pPr>
              <a:lnSpc>
                <a:spcPct val="120000"/>
              </a:lnSpc>
              <a:defRPr sz="1600" b="1" cap="all">
                <a:solidFill>
                  <a:srgbClr val="228EC6"/>
                </a:solidFill>
              </a:defRPr>
            </a:pPr>
            <a:endParaRPr dirty="0"/>
          </a:p>
        </p:txBody>
      </p:sp>
      <p:sp>
        <p:nvSpPr>
          <p:cNvPr id="655" name="Shape 655"/>
          <p:cNvSpPr/>
          <p:nvPr/>
        </p:nvSpPr>
        <p:spPr>
          <a:xfrm>
            <a:off x="424968" y="3788476"/>
            <a:ext cx="2251574" cy="126188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600" b="1">
                <a:solidFill>
                  <a:srgbClr val="535353"/>
                </a:solidFill>
              </a:defRPr>
            </a:pPr>
            <a:r>
              <a:rPr lang="it-IT" sz="1500" b="1" dirty="0" smtClean="0"/>
              <a:t>energia </a:t>
            </a:r>
            <a:r>
              <a:rPr lang="it-IT" sz="1500" b="1" dirty="0"/>
              <a:t>supplementare </a:t>
            </a:r>
            <a:endParaRPr lang="it-IT" sz="1500" b="1" dirty="0" smtClean="0"/>
          </a:p>
          <a:p>
            <a:pPr>
              <a:defRPr sz="1600" b="1">
                <a:solidFill>
                  <a:srgbClr val="535353"/>
                </a:solidFill>
              </a:defRPr>
            </a:pPr>
            <a:r>
              <a:rPr lang="it-IT" sz="1500" b="1" dirty="0" smtClean="0"/>
              <a:t>e </a:t>
            </a:r>
            <a:r>
              <a:rPr lang="it-IT" sz="1500" b="1" dirty="0"/>
              <a:t>protezione </a:t>
            </a:r>
            <a:endParaRPr lang="it-IT" sz="1500" b="1" dirty="0" smtClean="0"/>
          </a:p>
          <a:p>
            <a:pPr>
              <a:defRPr sz="1600" b="1">
                <a:solidFill>
                  <a:srgbClr val="535353"/>
                </a:solidFill>
              </a:defRPr>
            </a:pPr>
            <a:r>
              <a:rPr lang="it-IT" sz="1500" b="1" dirty="0" smtClean="0"/>
              <a:t>antiossidante </a:t>
            </a:r>
            <a:r>
              <a:rPr lang="it-IT" sz="1500" b="1" dirty="0"/>
              <a:t>per </a:t>
            </a:r>
            <a:endParaRPr lang="it-IT" sz="1500" b="1" dirty="0" smtClean="0"/>
          </a:p>
          <a:p>
            <a:pPr>
              <a:defRPr sz="1600" b="1">
                <a:solidFill>
                  <a:srgbClr val="535353"/>
                </a:solidFill>
              </a:defRPr>
            </a:pPr>
            <a:r>
              <a:rPr lang="it-IT" sz="1500" b="1" dirty="0" smtClean="0"/>
              <a:t>l'organismo</a:t>
            </a:r>
            <a:endParaRPr lang="it-IT" sz="1500" b="1" dirty="0"/>
          </a:p>
          <a:p>
            <a:pPr>
              <a:defRPr sz="1600" b="1">
                <a:solidFill>
                  <a:srgbClr val="535353"/>
                </a:solidFill>
              </a:defRPr>
            </a:pPr>
            <a:endParaRPr dirty="0"/>
          </a:p>
        </p:txBody>
      </p:sp>
      <p:sp>
        <p:nvSpPr>
          <p:cNvPr id="656" name="Shape 656"/>
          <p:cNvSpPr/>
          <p:nvPr/>
        </p:nvSpPr>
        <p:spPr>
          <a:xfrm>
            <a:off x="2818150" y="3788476"/>
            <a:ext cx="2378709" cy="103104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1600" b="1">
                <a:solidFill>
                  <a:srgbClr val="535353"/>
                </a:solidFill>
              </a:defRPr>
            </a:pPr>
            <a:r>
              <a:rPr lang="it-IT" sz="1500" b="1" dirty="0"/>
              <a:t>m</a:t>
            </a:r>
            <a:r>
              <a:rPr lang="it-IT" sz="1500" b="1" dirty="0" smtClean="0"/>
              <a:t>antenimento della </a:t>
            </a:r>
            <a:r>
              <a:rPr lang="it-IT" sz="1500" b="1" dirty="0"/>
              <a:t>regolare </a:t>
            </a:r>
            <a:r>
              <a:rPr lang="it-IT" sz="1500" b="1" dirty="0" smtClean="0"/>
              <a:t>attività </a:t>
            </a:r>
            <a:r>
              <a:rPr lang="it-IT" sz="1500" b="1" dirty="0"/>
              <a:t>nell'organismo </a:t>
            </a:r>
          </a:p>
          <a:p>
            <a:pPr>
              <a:defRPr sz="1600" b="1">
                <a:solidFill>
                  <a:srgbClr val="535353"/>
                </a:solidFill>
              </a:defRPr>
            </a:pPr>
            <a:endParaRPr dirty="0"/>
          </a:p>
        </p:txBody>
      </p:sp>
      <p:sp>
        <p:nvSpPr>
          <p:cNvPr id="657" name="Shape 657"/>
          <p:cNvSpPr/>
          <p:nvPr/>
        </p:nvSpPr>
        <p:spPr>
          <a:xfrm>
            <a:off x="5060832" y="3788476"/>
            <a:ext cx="2690797" cy="103104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600" b="1">
                <a:solidFill>
                  <a:srgbClr val="535353"/>
                </a:solidFill>
              </a:defRPr>
            </a:pPr>
            <a:r>
              <a:rPr lang="it-IT" sz="1500" b="1" dirty="0" smtClean="0"/>
              <a:t>l'organismo </a:t>
            </a:r>
            <a:r>
              <a:rPr lang="it-IT" sz="1500" b="1" dirty="0"/>
              <a:t>spende energie </a:t>
            </a:r>
            <a:endParaRPr lang="it-IT" sz="1500" b="1" dirty="0" smtClean="0"/>
          </a:p>
          <a:p>
            <a:pPr>
              <a:defRPr sz="1600" b="1">
                <a:solidFill>
                  <a:srgbClr val="535353"/>
                </a:solidFill>
              </a:defRPr>
            </a:pPr>
            <a:r>
              <a:rPr lang="it-IT" sz="1500" b="1" dirty="0" smtClean="0"/>
              <a:t>per </a:t>
            </a:r>
            <a:r>
              <a:rPr lang="it-IT" sz="1500" b="1" dirty="0"/>
              <a:t>cambiare l’ORP ed </a:t>
            </a:r>
            <a:endParaRPr lang="it-IT" sz="1500" b="1" dirty="0" smtClean="0"/>
          </a:p>
          <a:p>
            <a:pPr>
              <a:defRPr sz="1600" b="1">
                <a:solidFill>
                  <a:srgbClr val="535353"/>
                </a:solidFill>
              </a:defRPr>
            </a:pPr>
            <a:r>
              <a:rPr lang="it-IT" sz="1500" b="1" dirty="0" smtClean="0"/>
              <a:t>esaurisce </a:t>
            </a:r>
            <a:r>
              <a:rPr lang="it-IT" sz="1500" b="1" dirty="0"/>
              <a:t>le sue risorse</a:t>
            </a:r>
          </a:p>
          <a:p>
            <a:pPr>
              <a:defRPr sz="1600" b="1">
                <a:solidFill>
                  <a:srgbClr val="535353"/>
                </a:solidFill>
              </a:defRPr>
            </a:pPr>
            <a:endParaRPr dirty="0"/>
          </a:p>
        </p:txBody>
      </p:sp>
      <p:sp>
        <p:nvSpPr>
          <p:cNvPr id="658" name="Shape 658"/>
          <p:cNvSpPr/>
          <p:nvPr/>
        </p:nvSpPr>
        <p:spPr>
          <a:xfrm>
            <a:off x="4194319" y="6236911"/>
            <a:ext cx="879404" cy="33855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600" b="1">
                <a:solidFill>
                  <a:srgbClr val="535353"/>
                </a:solidFill>
              </a:defRPr>
            </a:pPr>
            <a:r>
              <a:rPr lang="it-IT" sz="1600" b="1" dirty="0" smtClean="0"/>
              <a:t>tè verde</a:t>
            </a:r>
            <a:endParaRPr lang="it-IT" sz="1600" b="1" dirty="0"/>
          </a:p>
        </p:txBody>
      </p:sp>
      <p:sp>
        <p:nvSpPr>
          <p:cNvPr id="659" name="Shape 659"/>
          <p:cNvSpPr/>
          <p:nvPr/>
        </p:nvSpPr>
        <p:spPr>
          <a:xfrm>
            <a:off x="6503179" y="6236911"/>
            <a:ext cx="981996" cy="83099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1600" b="1">
                <a:solidFill>
                  <a:srgbClr val="535353"/>
                </a:solidFill>
              </a:defRPr>
            </a:pPr>
            <a:r>
              <a:rPr lang="it-IT" sz="1600" b="1" dirty="0" smtClean="0"/>
              <a:t>acqua </a:t>
            </a:r>
            <a:r>
              <a:rPr lang="it-IT" sz="1600" b="1" dirty="0"/>
              <a:t>in </a:t>
            </a:r>
            <a:endParaRPr lang="it-IT" sz="1600" b="1" dirty="0" smtClean="0"/>
          </a:p>
          <a:p>
            <a:pPr>
              <a:defRPr sz="1600" b="1">
                <a:solidFill>
                  <a:srgbClr val="535353"/>
                </a:solidFill>
              </a:defRPr>
            </a:pPr>
            <a:r>
              <a:rPr lang="it-IT" sz="1600" b="1" dirty="0" smtClean="0"/>
              <a:t>bottiglia</a:t>
            </a:r>
            <a:endParaRPr lang="it-IT" sz="1600" b="1" dirty="0"/>
          </a:p>
          <a:p>
            <a:pPr>
              <a:defRPr sz="1600" b="1">
                <a:solidFill>
                  <a:srgbClr val="535353"/>
                </a:solidFill>
              </a:defRPr>
            </a:pPr>
            <a:endParaRPr dirty="0"/>
          </a:p>
        </p:txBody>
      </p:sp>
      <p:sp>
        <p:nvSpPr>
          <p:cNvPr id="660" name="Shape 660"/>
          <p:cNvSpPr/>
          <p:nvPr/>
        </p:nvSpPr>
        <p:spPr>
          <a:xfrm>
            <a:off x="7986538" y="6236911"/>
            <a:ext cx="1336259" cy="58477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600" b="1">
                <a:solidFill>
                  <a:srgbClr val="535353"/>
                </a:solidFill>
              </a:defRPr>
            </a:lvl1pPr>
          </a:lstStyle>
          <a:p>
            <a:r>
              <a:rPr lang="it-IT" dirty="0" smtClean="0"/>
              <a:t>acqua </a:t>
            </a:r>
          </a:p>
          <a:p>
            <a:r>
              <a:rPr lang="it-IT" dirty="0" smtClean="0"/>
              <a:t>del rubinetto</a:t>
            </a:r>
            <a:endParaRPr lang="it-IT" dirty="0"/>
          </a:p>
        </p:txBody>
      </p:sp>
      <p:sp>
        <p:nvSpPr>
          <p:cNvPr id="661" name="Shape 661"/>
          <p:cNvSpPr/>
          <p:nvPr/>
        </p:nvSpPr>
        <p:spPr>
          <a:xfrm>
            <a:off x="10972094" y="6236911"/>
            <a:ext cx="980456" cy="107721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r">
              <a:defRPr sz="1600" b="1">
                <a:solidFill>
                  <a:srgbClr val="535353"/>
                </a:solidFill>
              </a:defRPr>
            </a:pPr>
            <a:r>
              <a:rPr lang="it-IT" sz="1600" b="1" dirty="0" smtClean="0"/>
              <a:t>bevande </a:t>
            </a:r>
          </a:p>
          <a:p>
            <a:pPr algn="r">
              <a:defRPr sz="1600" b="1">
                <a:solidFill>
                  <a:srgbClr val="535353"/>
                </a:solidFill>
              </a:defRPr>
            </a:pPr>
            <a:r>
              <a:rPr lang="it-IT" sz="1600" b="1" dirty="0" smtClean="0"/>
              <a:t>gassate </a:t>
            </a:r>
            <a:endParaRPr lang="it-IT" sz="1600" b="1" dirty="0"/>
          </a:p>
          <a:p>
            <a:pPr algn="r">
              <a:defRPr sz="1600" b="1">
                <a:solidFill>
                  <a:srgbClr val="535353"/>
                </a:solidFill>
              </a:defRPr>
            </a:pPr>
            <a:endParaRPr dirty="0"/>
          </a:p>
          <a:p>
            <a:pPr algn="r">
              <a:defRPr sz="1600" b="1">
                <a:solidFill>
                  <a:srgbClr val="535353"/>
                </a:solidFill>
              </a:defRPr>
            </a:pPr>
            <a:endParaRPr dirty="0"/>
          </a:p>
        </p:txBody>
      </p:sp>
      <p:pic>
        <p:nvPicPr>
          <p:cNvPr id="2" name="Immagine 1"/>
          <p:cNvPicPr>
            <a:picLocks noChangeAspect="1"/>
          </p:cNvPicPr>
          <p:nvPr/>
        </p:nvPicPr>
        <p:blipFill>
          <a:blip r:embed="rId4"/>
          <a:stretch>
            <a:fillRect/>
          </a:stretch>
        </p:blipFill>
        <p:spPr>
          <a:xfrm>
            <a:off x="12181754" y="5023386"/>
            <a:ext cx="631877" cy="433754"/>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 name="image1.png"/>
          <p:cNvPicPr>
            <a:picLocks noChangeAspect="1"/>
          </p:cNvPicPr>
          <p:nvPr/>
        </p:nvPicPr>
        <p:blipFill>
          <a:blip r:embed="rId3" cstate="print"/>
          <a:stretch>
            <a:fillRect/>
          </a:stretch>
        </p:blipFill>
        <p:spPr>
          <a:xfrm>
            <a:off x="0" y="0"/>
            <a:ext cx="13004800" cy="7315200"/>
          </a:xfrm>
          <a:prstGeom prst="rect">
            <a:avLst/>
          </a:prstGeom>
          <a:ln w="12700">
            <a:miter lim="400000"/>
          </a:ln>
        </p:spPr>
      </p:pic>
      <p:sp>
        <p:nvSpPr>
          <p:cNvPr id="669" name="Shape 669"/>
          <p:cNvSpPr/>
          <p:nvPr/>
        </p:nvSpPr>
        <p:spPr>
          <a:xfrm>
            <a:off x="538050" y="846819"/>
            <a:ext cx="6555637"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a:solidFill>
                  <a:srgbClr val="FFFFFF"/>
                </a:solidFill>
              </a:defRPr>
            </a:pPr>
            <a:r>
              <a:rPr lang="it-IT" sz="3600" b="1" dirty="0" smtClean="0"/>
              <a:t>TUTTO </a:t>
            </a:r>
            <a:r>
              <a:rPr lang="it-IT" sz="3600" b="1" dirty="0"/>
              <a:t>IL NECESSARIO PER </a:t>
            </a:r>
            <a:endParaRPr lang="it-IT" sz="3600" b="1" dirty="0" smtClean="0"/>
          </a:p>
          <a:p>
            <a:pPr>
              <a:defRPr sz="3600" b="1">
                <a:solidFill>
                  <a:srgbClr val="FFFFFF"/>
                </a:solidFill>
              </a:defRPr>
            </a:pPr>
            <a:r>
              <a:rPr lang="it-IT" sz="3600" b="1" dirty="0" smtClean="0"/>
              <a:t>UN'IDRATAZIONE </a:t>
            </a:r>
            <a:r>
              <a:rPr lang="it-IT" sz="3600" b="1" dirty="0"/>
              <a:t>OTTIMALE</a:t>
            </a:r>
          </a:p>
          <a:p>
            <a:pPr>
              <a:defRPr sz="3600" b="1">
                <a:solidFill>
                  <a:srgbClr val="FFFFFF"/>
                </a:solidFill>
              </a:defRPr>
            </a:pPr>
            <a:endParaRPr dirty="0"/>
          </a:p>
        </p:txBody>
      </p:sp>
      <p:sp>
        <p:nvSpPr>
          <p:cNvPr id="670" name="Shape 670"/>
          <p:cNvSpPr/>
          <p:nvPr/>
        </p:nvSpPr>
        <p:spPr>
          <a:xfrm>
            <a:off x="533195" y="2770052"/>
            <a:ext cx="5696427" cy="7571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20000"/>
              </a:lnSpc>
              <a:defRPr b="1" cap="all">
                <a:solidFill>
                  <a:srgbClr val="FFFFFF"/>
                </a:solidFill>
              </a:defRPr>
            </a:pPr>
            <a:r>
              <a:rPr lang="it-IT" b="1" cap="all" dirty="0" smtClean="0"/>
              <a:t>Coral </a:t>
            </a:r>
            <a:r>
              <a:rPr lang="it-IT" b="1" cap="all" dirty="0"/>
              <a:t>Club presenta un kit per ottenere </a:t>
            </a:r>
            <a:endParaRPr lang="it-IT" b="1" cap="all" dirty="0" smtClean="0"/>
          </a:p>
          <a:p>
            <a:pPr>
              <a:lnSpc>
                <a:spcPct val="120000"/>
              </a:lnSpc>
              <a:defRPr b="1" cap="all">
                <a:solidFill>
                  <a:srgbClr val="FFFFFF"/>
                </a:solidFill>
              </a:defRPr>
            </a:pPr>
            <a:r>
              <a:rPr lang="it-IT" b="1" cap="all" dirty="0" smtClean="0"/>
              <a:t>un'idratazione </a:t>
            </a:r>
            <a:r>
              <a:rPr lang="it-IT" b="1" cap="all" dirty="0"/>
              <a:t>ottimale </a:t>
            </a:r>
            <a:r>
              <a:rPr lang="it-IT" b="1" cap="all" dirty="0" smtClean="0"/>
              <a:t>nell'organismo</a:t>
            </a:r>
            <a:endParaRPr lang="it-IT" b="1" cap="all" dirty="0"/>
          </a:p>
        </p:txBody>
      </p:sp>
      <p:sp>
        <p:nvSpPr>
          <p:cNvPr id="671" name="Shape 671"/>
          <p:cNvSpPr/>
          <p:nvPr/>
        </p:nvSpPr>
        <p:spPr>
          <a:xfrm>
            <a:off x="1092373" y="3974291"/>
            <a:ext cx="6558843" cy="216982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b="1" cap="all">
                <a:solidFill>
                  <a:srgbClr val="29EBFD"/>
                </a:solidFill>
              </a:defRPr>
            </a:pPr>
            <a:r>
              <a:rPr lang="it-IT" b="1" cap="all" dirty="0" smtClean="0"/>
              <a:t>Tre </a:t>
            </a:r>
            <a:r>
              <a:rPr lang="it-IT" b="1" cap="all" dirty="0"/>
              <a:t>prodotti, tre azioni: </a:t>
            </a:r>
          </a:p>
          <a:p>
            <a:pPr>
              <a:lnSpc>
                <a:spcPct val="200000"/>
              </a:lnSpc>
              <a:defRPr b="1">
                <a:solidFill>
                  <a:srgbClr val="FFFFFF"/>
                </a:solidFill>
              </a:defRPr>
            </a:pPr>
            <a:r>
              <a:rPr lang="it-IT" b="1" dirty="0" smtClean="0"/>
              <a:t>arricchimento </a:t>
            </a:r>
            <a:r>
              <a:rPr lang="it-IT" b="1" dirty="0"/>
              <a:t>con i minerali indispensabili per </a:t>
            </a:r>
            <a:r>
              <a:rPr lang="it-IT" b="1" dirty="0" smtClean="0"/>
              <a:t>l'organismo</a:t>
            </a:r>
            <a:endParaRPr lang="it-IT" b="1" dirty="0"/>
          </a:p>
          <a:p>
            <a:pPr>
              <a:lnSpc>
                <a:spcPct val="200000"/>
              </a:lnSpc>
              <a:defRPr b="1">
                <a:solidFill>
                  <a:srgbClr val="FFFFFF"/>
                </a:solidFill>
              </a:defRPr>
            </a:pPr>
            <a:r>
              <a:rPr lang="it-IT" b="1" dirty="0" smtClean="0"/>
              <a:t>difesa </a:t>
            </a:r>
            <a:r>
              <a:rPr lang="it-IT" b="1" dirty="0"/>
              <a:t>antiossidante</a:t>
            </a:r>
          </a:p>
          <a:p>
            <a:pPr>
              <a:lnSpc>
                <a:spcPct val="200000"/>
              </a:lnSpc>
              <a:defRPr b="1">
                <a:solidFill>
                  <a:srgbClr val="FFFFFF"/>
                </a:solidFill>
              </a:defRPr>
            </a:pPr>
            <a:r>
              <a:rPr lang="it-IT" b="1" dirty="0" smtClean="0"/>
              <a:t>regolazione </a:t>
            </a:r>
            <a:r>
              <a:rPr lang="it-IT" b="1" dirty="0"/>
              <a:t>del bilancio idrico-salino </a:t>
            </a:r>
            <a:r>
              <a:rPr lang="it-IT" b="1" dirty="0" smtClean="0"/>
              <a:t>intracellulare</a:t>
            </a:r>
            <a:endParaRPr lang="it-IT" b="1" dirty="0"/>
          </a:p>
        </p:txBody>
      </p:sp>
      <p:pic>
        <p:nvPicPr>
          <p:cNvPr id="672" name="image8.png"/>
          <p:cNvPicPr>
            <a:picLocks noChangeAspect="1"/>
          </p:cNvPicPr>
          <p:nvPr/>
        </p:nvPicPr>
        <p:blipFill>
          <a:blip r:embed="rId4" cstate="print"/>
          <a:stretch>
            <a:fillRect/>
          </a:stretch>
        </p:blipFill>
        <p:spPr>
          <a:xfrm>
            <a:off x="742549" y="4633709"/>
            <a:ext cx="187779" cy="272658"/>
          </a:xfrm>
          <a:prstGeom prst="rect">
            <a:avLst/>
          </a:prstGeom>
          <a:ln w="12700">
            <a:miter lim="400000"/>
          </a:ln>
        </p:spPr>
      </p:pic>
      <p:pic>
        <p:nvPicPr>
          <p:cNvPr id="673" name="image8.png"/>
          <p:cNvPicPr>
            <a:picLocks noChangeAspect="1"/>
          </p:cNvPicPr>
          <p:nvPr/>
        </p:nvPicPr>
        <p:blipFill>
          <a:blip r:embed="rId4" cstate="print"/>
          <a:stretch>
            <a:fillRect/>
          </a:stretch>
        </p:blipFill>
        <p:spPr>
          <a:xfrm>
            <a:off x="742549" y="5175674"/>
            <a:ext cx="187779" cy="272655"/>
          </a:xfrm>
          <a:prstGeom prst="rect">
            <a:avLst/>
          </a:prstGeom>
          <a:ln w="12700">
            <a:miter lim="400000"/>
          </a:ln>
        </p:spPr>
      </p:pic>
      <p:pic>
        <p:nvPicPr>
          <p:cNvPr id="674" name="image8.png"/>
          <p:cNvPicPr>
            <a:picLocks noChangeAspect="1"/>
          </p:cNvPicPr>
          <p:nvPr/>
        </p:nvPicPr>
        <p:blipFill>
          <a:blip r:embed="rId4" cstate="print"/>
          <a:stretch>
            <a:fillRect/>
          </a:stretch>
        </p:blipFill>
        <p:spPr>
          <a:xfrm>
            <a:off x="742549" y="5727162"/>
            <a:ext cx="187779" cy="272658"/>
          </a:xfrm>
          <a:prstGeom prst="rect">
            <a:avLst/>
          </a:prstGeom>
          <a:ln w="12700">
            <a:miter lim="400000"/>
          </a:ln>
        </p:spPr>
      </p:pic>
      <p:pic>
        <p:nvPicPr>
          <p:cNvPr id="12" name="Immagine 11">
            <a:extLst>
              <a:ext uri="{FF2B5EF4-FFF2-40B4-BE49-F238E27FC236}">
                <a16:creationId xmlns:a16="http://schemas.microsoft.com/office/drawing/2014/main" xmlns="" id="{189381DA-5C2A-46B3-B6AE-3A491DBED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9706" y="-1506319"/>
            <a:ext cx="10318917" cy="8552741"/>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hape 678"/>
          <p:cNvSpPr/>
          <p:nvPr/>
        </p:nvSpPr>
        <p:spPr>
          <a:xfrm>
            <a:off x="7687774" y="-10479"/>
            <a:ext cx="5378465" cy="7336157"/>
          </a:xfrm>
          <a:prstGeom prst="rect">
            <a:avLst/>
          </a:prstGeom>
          <a:solidFill>
            <a:srgbClr val="91BFDF"/>
          </a:solidFill>
          <a:ln w="12700">
            <a:miter lim="400000"/>
          </a:ln>
        </p:spPr>
        <p:txBody>
          <a:bodyPr lIns="45718" tIns="45718" rIns="45718" bIns="45718" anchor="ctr"/>
          <a:lstStyle/>
          <a:p>
            <a:endParaRPr/>
          </a:p>
        </p:txBody>
      </p:sp>
      <p:sp>
        <p:nvSpPr>
          <p:cNvPr id="679" name="Shape 679"/>
          <p:cNvSpPr/>
          <p:nvPr/>
        </p:nvSpPr>
        <p:spPr>
          <a:xfrm>
            <a:off x="538051" y="846820"/>
            <a:ext cx="6565255" cy="107721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200" b="1" cap="all">
                <a:solidFill>
                  <a:srgbClr val="0C4777"/>
                </a:solidFill>
              </a:defRPr>
            </a:pPr>
            <a:r>
              <a:rPr lang="it-IT" sz="3200" b="1" cap="all" dirty="0" smtClean="0"/>
              <a:t>CORAL-MINE</a:t>
            </a:r>
            <a:r>
              <a:rPr lang="it-IT" sz="3200" b="1" cap="all" dirty="0"/>
              <a:t>: ARRICCHIMENTO </a:t>
            </a:r>
            <a:endParaRPr lang="it-IT" sz="3200" b="1" cap="all" dirty="0" smtClean="0"/>
          </a:p>
          <a:p>
            <a:pPr>
              <a:defRPr sz="3200" b="1" cap="all">
                <a:solidFill>
                  <a:srgbClr val="0C4777"/>
                </a:solidFill>
              </a:defRPr>
            </a:pPr>
            <a:r>
              <a:rPr lang="it-IT" sz="3200" b="1" cap="all" dirty="0" smtClean="0"/>
              <a:t>CON </a:t>
            </a:r>
            <a:r>
              <a:rPr lang="it-IT" sz="3200" b="1" cap="all" dirty="0"/>
              <a:t>IMPORTANTI MINERALI  </a:t>
            </a:r>
          </a:p>
        </p:txBody>
      </p:sp>
      <p:sp>
        <p:nvSpPr>
          <p:cNvPr id="680" name="Shape 680"/>
          <p:cNvSpPr/>
          <p:nvPr/>
        </p:nvSpPr>
        <p:spPr>
          <a:xfrm>
            <a:off x="998608" y="2275301"/>
            <a:ext cx="6722349" cy="313931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535353"/>
                </a:solidFill>
              </a:defRPr>
            </a:pPr>
            <a:r>
              <a:rPr lang="it-IT" b="1" dirty="0" smtClean="0"/>
              <a:t>fonte </a:t>
            </a:r>
            <a:r>
              <a:rPr lang="it-IT" b="1" dirty="0"/>
              <a:t>di sali minerali ricavati da relitti di coralli di acque </a:t>
            </a:r>
            <a:endParaRPr lang="it-IT" b="1" dirty="0" smtClean="0"/>
          </a:p>
          <a:p>
            <a:pPr>
              <a:defRPr b="1">
                <a:solidFill>
                  <a:srgbClr val="535353"/>
                </a:solidFill>
              </a:defRPr>
            </a:pPr>
            <a:r>
              <a:rPr lang="it-IT" b="1" dirty="0" smtClean="0"/>
              <a:t>profonde </a:t>
            </a:r>
            <a:r>
              <a:rPr lang="it-IT" b="1" dirty="0"/>
              <a:t>del </a:t>
            </a:r>
            <a:r>
              <a:rPr lang="it-IT" b="1" dirty="0" smtClean="0"/>
              <a:t>Mar </a:t>
            </a:r>
            <a:r>
              <a:rPr lang="it-IT" b="1" dirty="0"/>
              <a:t>del Giappone, che si trova vicino a </a:t>
            </a:r>
            <a:endParaRPr lang="it-IT" b="1" dirty="0" smtClean="0"/>
          </a:p>
          <a:p>
            <a:pPr>
              <a:defRPr b="1">
                <a:solidFill>
                  <a:srgbClr val="535353"/>
                </a:solidFill>
              </a:defRPr>
            </a:pPr>
            <a:r>
              <a:rPr lang="it-IT" b="1" dirty="0" smtClean="0"/>
              <a:t>Okinawa</a:t>
            </a:r>
            <a:r>
              <a:rPr lang="it-IT" b="1" dirty="0"/>
              <a:t>, l’isola della </a:t>
            </a:r>
            <a:r>
              <a:rPr lang="it-IT" b="1" dirty="0" smtClean="0"/>
              <a:t>longevità </a:t>
            </a:r>
            <a:endParaRPr lang="it-IT" b="1" dirty="0"/>
          </a:p>
          <a:p>
            <a:pPr>
              <a:defRPr b="1">
                <a:solidFill>
                  <a:srgbClr val="535353"/>
                </a:solidFill>
              </a:defRPr>
            </a:pPr>
            <a:endParaRPr dirty="0"/>
          </a:p>
          <a:p>
            <a:pPr>
              <a:defRPr b="1">
                <a:solidFill>
                  <a:srgbClr val="535353"/>
                </a:solidFill>
              </a:defRPr>
            </a:pPr>
            <a:r>
              <a:rPr lang="it-IT" b="1" dirty="0" smtClean="0"/>
              <a:t>mantiene </a:t>
            </a:r>
            <a:r>
              <a:rPr lang="it-IT" b="1" dirty="0"/>
              <a:t>un pH ottimale </a:t>
            </a:r>
            <a:r>
              <a:rPr lang="it-IT" b="1" dirty="0" smtClean="0"/>
              <a:t>nell'acqua</a:t>
            </a:r>
            <a:endParaRPr lang="it-IT" dirty="0" smtClean="0"/>
          </a:p>
          <a:p>
            <a:pPr>
              <a:defRPr b="1">
                <a:solidFill>
                  <a:srgbClr val="535353"/>
                </a:solidFill>
              </a:defRPr>
            </a:pPr>
            <a:endParaRPr dirty="0"/>
          </a:p>
          <a:p>
            <a:pPr>
              <a:defRPr b="1">
                <a:solidFill>
                  <a:srgbClr val="535353"/>
                </a:solidFill>
              </a:defRPr>
            </a:pPr>
            <a:r>
              <a:rPr lang="it-IT" b="1" dirty="0" smtClean="0"/>
              <a:t>regola </a:t>
            </a:r>
            <a:r>
              <a:rPr lang="it-IT" b="1" dirty="0"/>
              <a:t>l'equilibrio di vitamine e minerali nell'organismo </a:t>
            </a:r>
          </a:p>
          <a:p>
            <a:pPr>
              <a:defRPr b="1">
                <a:solidFill>
                  <a:srgbClr val="535353"/>
                </a:solidFill>
              </a:defRPr>
            </a:pPr>
            <a:endParaRPr dirty="0"/>
          </a:p>
          <a:p>
            <a:pPr>
              <a:defRPr b="1">
                <a:solidFill>
                  <a:srgbClr val="535353"/>
                </a:solidFill>
              </a:defRPr>
            </a:pPr>
            <a:r>
              <a:rPr lang="it-IT" b="1" dirty="0" smtClean="0"/>
              <a:t>normalizza </a:t>
            </a:r>
            <a:r>
              <a:rPr lang="it-IT" b="1" dirty="0"/>
              <a:t>il funzionamento dei sistemi e degli organi vitali </a:t>
            </a:r>
            <a:r>
              <a:rPr lang="it-IT" b="1" dirty="0" smtClean="0"/>
              <a:t> </a:t>
            </a:r>
            <a:endParaRPr lang="it-IT" b="1" dirty="0"/>
          </a:p>
          <a:p>
            <a:pPr>
              <a:defRPr b="1">
                <a:solidFill>
                  <a:srgbClr val="535353"/>
                </a:solidFill>
              </a:defRPr>
            </a:pPr>
            <a:endParaRPr lang="it-IT" dirty="0" smtClean="0"/>
          </a:p>
          <a:p>
            <a:pPr>
              <a:defRPr b="1">
                <a:solidFill>
                  <a:srgbClr val="535353"/>
                </a:solidFill>
              </a:defRPr>
            </a:pPr>
            <a:r>
              <a:rPr lang="it-IT" b="1" dirty="0" smtClean="0"/>
              <a:t>migliora </a:t>
            </a:r>
            <a:r>
              <a:rPr lang="it-IT" b="1" dirty="0"/>
              <a:t>il </a:t>
            </a:r>
            <a:r>
              <a:rPr lang="it-IT" b="1" dirty="0" smtClean="0"/>
              <a:t>sapore dell'acqua</a:t>
            </a:r>
            <a:endParaRPr lang="it-IT" b="1" dirty="0"/>
          </a:p>
        </p:txBody>
      </p:sp>
      <p:pic>
        <p:nvPicPr>
          <p:cNvPr id="681" name="image31.png"/>
          <p:cNvPicPr>
            <a:picLocks noChangeAspect="1"/>
          </p:cNvPicPr>
          <p:nvPr/>
        </p:nvPicPr>
        <p:blipFill>
          <a:blip r:embed="rId3" cstate="print"/>
          <a:stretch>
            <a:fillRect/>
          </a:stretch>
        </p:blipFill>
        <p:spPr>
          <a:xfrm>
            <a:off x="7502873" y="639745"/>
            <a:ext cx="5748268" cy="5748267"/>
          </a:xfrm>
          <a:prstGeom prst="rect">
            <a:avLst/>
          </a:prstGeom>
          <a:ln w="12700">
            <a:miter lim="400000"/>
          </a:ln>
        </p:spPr>
      </p:pic>
      <p:pic>
        <p:nvPicPr>
          <p:cNvPr id="682" name="image32.png"/>
          <p:cNvPicPr>
            <a:picLocks noChangeAspect="1"/>
          </p:cNvPicPr>
          <p:nvPr/>
        </p:nvPicPr>
        <p:blipFill>
          <a:blip r:embed="rId4" cstate="print"/>
          <a:stretch>
            <a:fillRect/>
          </a:stretch>
        </p:blipFill>
        <p:spPr>
          <a:xfrm>
            <a:off x="690227" y="2336762"/>
            <a:ext cx="218482" cy="319016"/>
          </a:xfrm>
          <a:prstGeom prst="rect">
            <a:avLst/>
          </a:prstGeom>
          <a:ln w="12700">
            <a:miter lim="400000"/>
          </a:ln>
        </p:spPr>
      </p:pic>
      <p:pic>
        <p:nvPicPr>
          <p:cNvPr id="683" name="image32.png"/>
          <p:cNvPicPr>
            <a:picLocks noChangeAspect="1"/>
          </p:cNvPicPr>
          <p:nvPr/>
        </p:nvPicPr>
        <p:blipFill>
          <a:blip r:embed="rId4" cstate="print"/>
          <a:stretch>
            <a:fillRect/>
          </a:stretch>
        </p:blipFill>
        <p:spPr>
          <a:xfrm>
            <a:off x="690227" y="3424283"/>
            <a:ext cx="218482" cy="319016"/>
          </a:xfrm>
          <a:prstGeom prst="rect">
            <a:avLst/>
          </a:prstGeom>
          <a:ln w="12700">
            <a:miter lim="400000"/>
          </a:ln>
        </p:spPr>
      </p:pic>
      <p:pic>
        <p:nvPicPr>
          <p:cNvPr id="684" name="image32.png"/>
          <p:cNvPicPr>
            <a:picLocks noChangeAspect="1"/>
          </p:cNvPicPr>
          <p:nvPr/>
        </p:nvPicPr>
        <p:blipFill>
          <a:blip r:embed="rId4" cstate="print"/>
          <a:stretch>
            <a:fillRect/>
          </a:stretch>
        </p:blipFill>
        <p:spPr>
          <a:xfrm>
            <a:off x="704465" y="3983459"/>
            <a:ext cx="218482" cy="319016"/>
          </a:xfrm>
          <a:prstGeom prst="rect">
            <a:avLst/>
          </a:prstGeom>
          <a:ln w="12700">
            <a:miter lim="400000"/>
          </a:ln>
        </p:spPr>
      </p:pic>
      <p:pic>
        <p:nvPicPr>
          <p:cNvPr id="685" name="image32.png"/>
          <p:cNvPicPr>
            <a:picLocks noChangeAspect="1"/>
          </p:cNvPicPr>
          <p:nvPr/>
        </p:nvPicPr>
        <p:blipFill>
          <a:blip r:embed="rId4" cstate="print"/>
          <a:stretch>
            <a:fillRect/>
          </a:stretch>
        </p:blipFill>
        <p:spPr>
          <a:xfrm>
            <a:off x="704465" y="4555695"/>
            <a:ext cx="218482" cy="319016"/>
          </a:xfrm>
          <a:prstGeom prst="rect">
            <a:avLst/>
          </a:prstGeom>
          <a:ln w="12700">
            <a:miter lim="400000"/>
          </a:ln>
        </p:spPr>
      </p:pic>
      <p:pic>
        <p:nvPicPr>
          <p:cNvPr id="686" name="image32.png"/>
          <p:cNvPicPr>
            <a:picLocks noChangeAspect="1"/>
          </p:cNvPicPr>
          <p:nvPr/>
        </p:nvPicPr>
        <p:blipFill>
          <a:blip r:embed="rId4" cstate="print"/>
          <a:stretch>
            <a:fillRect/>
          </a:stretch>
        </p:blipFill>
        <p:spPr>
          <a:xfrm>
            <a:off x="742296" y="5127931"/>
            <a:ext cx="218482" cy="319016"/>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p:nvPr/>
        </p:nvSpPr>
        <p:spPr>
          <a:xfrm>
            <a:off x="7687774" y="-10479"/>
            <a:ext cx="5378465" cy="7336157"/>
          </a:xfrm>
          <a:prstGeom prst="rect">
            <a:avLst/>
          </a:prstGeom>
          <a:solidFill>
            <a:srgbClr val="91BFDF"/>
          </a:solidFill>
          <a:ln w="12700">
            <a:miter lim="400000"/>
          </a:ln>
        </p:spPr>
        <p:txBody>
          <a:bodyPr lIns="45718" tIns="45718" rIns="45718" bIns="45718" anchor="ctr"/>
          <a:lstStyle/>
          <a:p>
            <a:endParaRPr/>
          </a:p>
        </p:txBody>
      </p:sp>
      <p:sp>
        <p:nvSpPr>
          <p:cNvPr id="689" name="Shape 689"/>
          <p:cNvSpPr/>
          <p:nvPr/>
        </p:nvSpPr>
        <p:spPr>
          <a:xfrm>
            <a:off x="538050" y="846819"/>
            <a:ext cx="7145542" cy="230832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cap="all">
                <a:solidFill>
                  <a:srgbClr val="0C4777"/>
                </a:solidFill>
              </a:defRPr>
            </a:pPr>
            <a:r>
              <a:rPr lang="it-IT" sz="3600" b="1" cap="all" dirty="0" smtClean="0"/>
              <a:t>PENTOKAN</a:t>
            </a:r>
            <a:r>
              <a:rPr lang="it-IT" sz="3600" b="1" cap="all" dirty="0"/>
              <a:t>: REGOLAZIONE </a:t>
            </a:r>
            <a:endParaRPr lang="it-IT" sz="3600" b="1" cap="all" dirty="0" smtClean="0"/>
          </a:p>
          <a:p>
            <a:pPr>
              <a:defRPr sz="3600" b="1" cap="all">
                <a:solidFill>
                  <a:srgbClr val="0C4777"/>
                </a:solidFill>
              </a:defRPr>
            </a:pPr>
            <a:r>
              <a:rPr lang="it-IT" sz="3600" b="1" cap="all" dirty="0" smtClean="0"/>
              <a:t>DEL </a:t>
            </a:r>
            <a:r>
              <a:rPr lang="it-IT" sz="3600" b="1" cap="all" dirty="0"/>
              <a:t>BILANCIO IDRICO-SALINO </a:t>
            </a:r>
            <a:endParaRPr lang="it-IT" sz="3600" b="1" cap="all" dirty="0" smtClean="0"/>
          </a:p>
          <a:p>
            <a:pPr>
              <a:defRPr sz="3600" b="1" cap="all">
                <a:solidFill>
                  <a:srgbClr val="0C4777"/>
                </a:solidFill>
              </a:defRPr>
            </a:pPr>
            <a:r>
              <a:rPr lang="it-IT" sz="3600" b="1" cap="all" dirty="0" smtClean="0"/>
              <a:t>INTRACELLULARE </a:t>
            </a:r>
            <a:endParaRPr lang="it-IT" sz="3600" b="1" cap="all" dirty="0"/>
          </a:p>
          <a:p>
            <a:pPr>
              <a:defRPr sz="3600" b="1" cap="all">
                <a:solidFill>
                  <a:srgbClr val="0C4777"/>
                </a:solidFill>
              </a:defRPr>
            </a:pPr>
            <a:r>
              <a:rPr dirty="0" smtClean="0"/>
              <a:t> </a:t>
            </a:r>
            <a:endParaRPr dirty="0"/>
          </a:p>
        </p:txBody>
      </p:sp>
      <p:sp>
        <p:nvSpPr>
          <p:cNvPr id="690" name="Shape 690"/>
          <p:cNvSpPr/>
          <p:nvPr/>
        </p:nvSpPr>
        <p:spPr>
          <a:xfrm>
            <a:off x="998606" y="2898105"/>
            <a:ext cx="6122826" cy="313931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rPr lang="it-IT" b="1" dirty="0">
                <a:solidFill>
                  <a:srgbClr val="535353"/>
                </a:solidFill>
              </a:rPr>
              <a:t>costituisce una fonte di potassio in forma attiva, </a:t>
            </a:r>
          </a:p>
          <a:p>
            <a:r>
              <a:rPr lang="it-IT" b="1" dirty="0">
                <a:solidFill>
                  <a:srgbClr val="535353"/>
                </a:solidFill>
              </a:rPr>
              <a:t>un importante elettrolita. L'elevata attività del potassio </a:t>
            </a:r>
            <a:endParaRPr lang="it-IT" b="1" dirty="0" smtClean="0">
              <a:solidFill>
                <a:srgbClr val="535353"/>
              </a:solidFill>
            </a:endParaRPr>
          </a:p>
          <a:p>
            <a:r>
              <a:rPr lang="it-IT" b="1" dirty="0" smtClean="0">
                <a:solidFill>
                  <a:srgbClr val="535353"/>
                </a:solidFill>
              </a:rPr>
              <a:t>è determinata </a:t>
            </a:r>
            <a:r>
              <a:rPr lang="it-IT" b="1" dirty="0">
                <a:solidFill>
                  <a:srgbClr val="535353"/>
                </a:solidFill>
              </a:rPr>
              <a:t>dall’esclusiva combinazione con </a:t>
            </a:r>
            <a:endParaRPr lang="it-IT" b="1" dirty="0" smtClean="0">
              <a:solidFill>
                <a:srgbClr val="535353"/>
              </a:solidFill>
            </a:endParaRPr>
          </a:p>
          <a:p>
            <a:r>
              <a:rPr lang="it-IT" b="1" dirty="0" smtClean="0">
                <a:solidFill>
                  <a:srgbClr val="535353"/>
                </a:solidFill>
              </a:rPr>
              <a:t>la </a:t>
            </a:r>
            <a:r>
              <a:rPr lang="it-IT" b="1" dirty="0">
                <a:solidFill>
                  <a:srgbClr val="535353"/>
                </a:solidFill>
              </a:rPr>
              <a:t>vitamina C e </a:t>
            </a:r>
            <a:r>
              <a:rPr lang="it-IT" b="1" dirty="0" smtClean="0">
                <a:solidFill>
                  <a:srgbClr val="535353"/>
                </a:solidFill>
              </a:rPr>
              <a:t>con </a:t>
            </a:r>
            <a:r>
              <a:rPr lang="it-IT" b="1" dirty="0">
                <a:solidFill>
                  <a:srgbClr val="535353"/>
                </a:solidFill>
              </a:rPr>
              <a:t>il ribosio</a:t>
            </a:r>
          </a:p>
          <a:p>
            <a:endParaRPr lang="it-IT" b="1" dirty="0">
              <a:solidFill>
                <a:srgbClr val="535353"/>
              </a:solidFill>
            </a:endParaRPr>
          </a:p>
          <a:p>
            <a:r>
              <a:rPr lang="it-IT" b="1" dirty="0">
                <a:solidFill>
                  <a:srgbClr val="535353"/>
                </a:solidFill>
              </a:rPr>
              <a:t>ripristina le risorse energetiche dell'organismo</a:t>
            </a:r>
          </a:p>
          <a:p>
            <a:endParaRPr lang="it-IT" b="1" dirty="0">
              <a:solidFill>
                <a:srgbClr val="535353"/>
              </a:solidFill>
            </a:endParaRPr>
          </a:p>
          <a:p>
            <a:r>
              <a:rPr lang="it-IT" b="1" dirty="0">
                <a:solidFill>
                  <a:srgbClr val="535353"/>
                </a:solidFill>
              </a:rPr>
              <a:t> </a:t>
            </a:r>
          </a:p>
          <a:p>
            <a:r>
              <a:rPr lang="it-IT" b="1" dirty="0">
                <a:solidFill>
                  <a:srgbClr val="535353"/>
                </a:solidFill>
              </a:rPr>
              <a:t>regola l’equilibrio acido-alcalino</a:t>
            </a:r>
          </a:p>
          <a:p>
            <a:pPr>
              <a:defRPr b="1">
                <a:solidFill>
                  <a:srgbClr val="535353"/>
                </a:solidFill>
              </a:defRPr>
            </a:pPr>
            <a:endParaRPr lang="it-IT" b="1" dirty="0" smtClean="0">
              <a:solidFill>
                <a:srgbClr val="535353"/>
              </a:solidFill>
            </a:endParaRPr>
          </a:p>
          <a:p>
            <a:pPr>
              <a:defRPr b="1">
                <a:solidFill>
                  <a:srgbClr val="535353"/>
                </a:solidFill>
              </a:defRPr>
            </a:pPr>
            <a:endParaRPr b="1" dirty="0">
              <a:solidFill>
                <a:srgbClr val="535353"/>
              </a:solidFill>
            </a:endParaRPr>
          </a:p>
        </p:txBody>
      </p:sp>
      <p:pic>
        <p:nvPicPr>
          <p:cNvPr id="691" name="image32.png"/>
          <p:cNvPicPr>
            <a:picLocks noChangeAspect="1"/>
          </p:cNvPicPr>
          <p:nvPr/>
        </p:nvPicPr>
        <p:blipFill>
          <a:blip r:embed="rId2" cstate="print"/>
          <a:stretch>
            <a:fillRect/>
          </a:stretch>
        </p:blipFill>
        <p:spPr>
          <a:xfrm>
            <a:off x="690227" y="2930986"/>
            <a:ext cx="218482" cy="319016"/>
          </a:xfrm>
          <a:prstGeom prst="rect">
            <a:avLst/>
          </a:prstGeom>
          <a:ln w="12700">
            <a:miter lim="400000"/>
          </a:ln>
        </p:spPr>
      </p:pic>
      <p:pic>
        <p:nvPicPr>
          <p:cNvPr id="692" name="image32.png"/>
          <p:cNvPicPr>
            <a:picLocks noChangeAspect="1"/>
          </p:cNvPicPr>
          <p:nvPr/>
        </p:nvPicPr>
        <p:blipFill>
          <a:blip r:embed="rId2" cstate="print"/>
          <a:stretch>
            <a:fillRect/>
          </a:stretch>
        </p:blipFill>
        <p:spPr>
          <a:xfrm>
            <a:off x="690227" y="4289492"/>
            <a:ext cx="218482" cy="319016"/>
          </a:xfrm>
          <a:prstGeom prst="rect">
            <a:avLst/>
          </a:prstGeom>
          <a:ln w="12700">
            <a:miter lim="400000"/>
          </a:ln>
        </p:spPr>
      </p:pic>
      <p:pic>
        <p:nvPicPr>
          <p:cNvPr id="693" name="image32.png"/>
          <p:cNvPicPr>
            <a:picLocks noChangeAspect="1"/>
          </p:cNvPicPr>
          <p:nvPr/>
        </p:nvPicPr>
        <p:blipFill>
          <a:blip r:embed="rId2" cstate="print"/>
          <a:stretch>
            <a:fillRect/>
          </a:stretch>
        </p:blipFill>
        <p:spPr>
          <a:xfrm>
            <a:off x="690227" y="5119296"/>
            <a:ext cx="218482" cy="319016"/>
          </a:xfrm>
          <a:prstGeom prst="rect">
            <a:avLst/>
          </a:prstGeom>
          <a:ln w="12700">
            <a:miter lim="400000"/>
          </a:ln>
        </p:spPr>
      </p:pic>
      <p:pic>
        <p:nvPicPr>
          <p:cNvPr id="694" name="image33.png"/>
          <p:cNvPicPr>
            <a:picLocks noChangeAspect="1"/>
          </p:cNvPicPr>
          <p:nvPr/>
        </p:nvPicPr>
        <p:blipFill>
          <a:blip r:embed="rId3" cstate="print"/>
          <a:stretch>
            <a:fillRect/>
          </a:stretch>
        </p:blipFill>
        <p:spPr>
          <a:xfrm>
            <a:off x="7525367" y="-62687"/>
            <a:ext cx="5627078" cy="7315201"/>
          </a:xfrm>
          <a:prstGeom prst="rect">
            <a:avLst/>
          </a:prstGeom>
          <a:ln w="12700">
            <a:miter lim="400000"/>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p:nvPr/>
        </p:nvSpPr>
        <p:spPr>
          <a:xfrm>
            <a:off x="7687774" y="-10479"/>
            <a:ext cx="5378465" cy="7336157"/>
          </a:xfrm>
          <a:prstGeom prst="rect">
            <a:avLst/>
          </a:prstGeom>
          <a:solidFill>
            <a:srgbClr val="91BFDF"/>
          </a:solidFill>
          <a:ln w="12700">
            <a:miter lim="400000"/>
          </a:ln>
        </p:spPr>
        <p:txBody>
          <a:bodyPr lIns="45718" tIns="45718" rIns="45718" bIns="45718" anchor="ctr"/>
          <a:lstStyle/>
          <a:p>
            <a:endParaRPr/>
          </a:p>
        </p:txBody>
      </p:sp>
      <p:sp>
        <p:nvSpPr>
          <p:cNvPr id="697" name="Shape 697"/>
          <p:cNvSpPr/>
          <p:nvPr/>
        </p:nvSpPr>
        <p:spPr>
          <a:xfrm>
            <a:off x="538051" y="846820"/>
            <a:ext cx="4734625"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cap="all">
                <a:solidFill>
                  <a:srgbClr val="0C4777"/>
                </a:solidFill>
              </a:defRPr>
            </a:pPr>
            <a:r>
              <a:rPr lang="it-IT" sz="3600" b="1" cap="all" dirty="0" smtClean="0"/>
              <a:t>H-500</a:t>
            </a:r>
            <a:r>
              <a:rPr lang="it-IT" sz="3600" b="1" cap="all" dirty="0"/>
              <a:t>: un potente </a:t>
            </a:r>
            <a:endParaRPr lang="it-IT" sz="3600" b="1" cap="all" dirty="0" smtClean="0"/>
          </a:p>
          <a:p>
            <a:pPr>
              <a:defRPr sz="3600" b="1" cap="all">
                <a:solidFill>
                  <a:srgbClr val="0C4777"/>
                </a:solidFill>
              </a:defRPr>
            </a:pPr>
            <a:r>
              <a:rPr lang="it-IT" sz="3600" b="1" cap="all" dirty="0" smtClean="0"/>
              <a:t>antiossidante  </a:t>
            </a:r>
            <a:endParaRPr lang="it-IT" sz="3600" b="1" cap="all" dirty="0"/>
          </a:p>
          <a:p>
            <a:pPr>
              <a:defRPr sz="3600" b="1" cap="all">
                <a:solidFill>
                  <a:srgbClr val="0C4777"/>
                </a:solidFill>
              </a:defRPr>
            </a:pPr>
            <a:endParaRPr dirty="0"/>
          </a:p>
        </p:txBody>
      </p:sp>
      <p:sp>
        <p:nvSpPr>
          <p:cNvPr id="698" name="Shape 698"/>
          <p:cNvSpPr/>
          <p:nvPr/>
        </p:nvSpPr>
        <p:spPr>
          <a:xfrm>
            <a:off x="998608" y="2326605"/>
            <a:ext cx="6273508" cy="34163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rPr lang="it-IT" b="1" dirty="0">
                <a:solidFill>
                  <a:srgbClr val="535353"/>
                </a:solidFill>
              </a:rPr>
              <a:t>un efficace antiossidante basato sulle potenti proprietà </a:t>
            </a:r>
          </a:p>
          <a:p>
            <a:r>
              <a:rPr lang="it-IT" b="1" dirty="0">
                <a:solidFill>
                  <a:srgbClr val="535353"/>
                </a:solidFill>
              </a:rPr>
              <a:t>riducenti dell'idrogeno</a:t>
            </a:r>
          </a:p>
          <a:p>
            <a:endParaRPr lang="it-IT" b="1" dirty="0">
              <a:solidFill>
                <a:srgbClr val="535353"/>
              </a:solidFill>
            </a:endParaRPr>
          </a:p>
          <a:p>
            <a:endParaRPr lang="it-IT" b="1" dirty="0">
              <a:solidFill>
                <a:srgbClr val="535353"/>
              </a:solidFill>
            </a:endParaRPr>
          </a:p>
          <a:p>
            <a:r>
              <a:rPr lang="it-IT" b="1" dirty="0">
                <a:solidFill>
                  <a:srgbClr val="535353"/>
                </a:solidFill>
              </a:rPr>
              <a:t>ostacola i processi ossidativi, distruttivi per l’organismo</a:t>
            </a:r>
          </a:p>
          <a:p>
            <a:endParaRPr lang="it-IT" b="1" dirty="0">
              <a:solidFill>
                <a:srgbClr val="535353"/>
              </a:solidFill>
            </a:endParaRPr>
          </a:p>
          <a:p>
            <a:endParaRPr lang="it-IT" b="1" dirty="0">
              <a:solidFill>
                <a:srgbClr val="535353"/>
              </a:solidFill>
            </a:endParaRPr>
          </a:p>
          <a:p>
            <a:r>
              <a:rPr lang="it-IT" b="1" dirty="0">
                <a:solidFill>
                  <a:srgbClr val="535353"/>
                </a:solidFill>
              </a:rPr>
              <a:t>mantiene alte le prestazioni e la resistenza del fisico</a:t>
            </a:r>
          </a:p>
          <a:p>
            <a:endParaRPr lang="it-IT" b="1" dirty="0">
              <a:solidFill>
                <a:srgbClr val="535353"/>
              </a:solidFill>
            </a:endParaRPr>
          </a:p>
          <a:p>
            <a:endParaRPr lang="it-IT" b="1" dirty="0">
              <a:solidFill>
                <a:srgbClr val="535353"/>
              </a:solidFill>
            </a:endParaRPr>
          </a:p>
          <a:p>
            <a:r>
              <a:rPr lang="it-IT" b="1" dirty="0">
                <a:solidFill>
                  <a:srgbClr val="535353"/>
                </a:solidFill>
              </a:rPr>
              <a:t>favorisce una diminuzione dell'ORP </a:t>
            </a:r>
          </a:p>
          <a:p>
            <a:pPr>
              <a:defRPr b="1">
                <a:solidFill>
                  <a:srgbClr val="535353"/>
                </a:solidFill>
              </a:defRPr>
            </a:pPr>
            <a:endParaRPr b="1" dirty="0">
              <a:solidFill>
                <a:srgbClr val="535353"/>
              </a:solidFill>
            </a:endParaRPr>
          </a:p>
        </p:txBody>
      </p:sp>
      <p:pic>
        <p:nvPicPr>
          <p:cNvPr id="699" name="image32.png"/>
          <p:cNvPicPr>
            <a:picLocks noChangeAspect="1"/>
          </p:cNvPicPr>
          <p:nvPr/>
        </p:nvPicPr>
        <p:blipFill>
          <a:blip r:embed="rId2" cstate="print"/>
          <a:stretch>
            <a:fillRect/>
          </a:stretch>
        </p:blipFill>
        <p:spPr>
          <a:xfrm>
            <a:off x="690227" y="2369011"/>
            <a:ext cx="218482" cy="319016"/>
          </a:xfrm>
          <a:prstGeom prst="rect">
            <a:avLst/>
          </a:prstGeom>
          <a:ln w="12700">
            <a:miter lim="400000"/>
          </a:ln>
        </p:spPr>
      </p:pic>
      <p:pic>
        <p:nvPicPr>
          <p:cNvPr id="700" name="image32.png"/>
          <p:cNvPicPr>
            <a:picLocks noChangeAspect="1"/>
          </p:cNvPicPr>
          <p:nvPr/>
        </p:nvPicPr>
        <p:blipFill>
          <a:blip r:embed="rId2" cstate="print"/>
          <a:stretch>
            <a:fillRect/>
          </a:stretch>
        </p:blipFill>
        <p:spPr>
          <a:xfrm>
            <a:off x="690227" y="3468670"/>
            <a:ext cx="218482" cy="319016"/>
          </a:xfrm>
          <a:prstGeom prst="rect">
            <a:avLst/>
          </a:prstGeom>
          <a:ln w="12700">
            <a:miter lim="400000"/>
          </a:ln>
        </p:spPr>
      </p:pic>
      <p:pic>
        <p:nvPicPr>
          <p:cNvPr id="701" name="image32.png"/>
          <p:cNvPicPr>
            <a:picLocks noChangeAspect="1"/>
          </p:cNvPicPr>
          <p:nvPr/>
        </p:nvPicPr>
        <p:blipFill>
          <a:blip r:embed="rId2" cstate="print"/>
          <a:stretch>
            <a:fillRect/>
          </a:stretch>
        </p:blipFill>
        <p:spPr>
          <a:xfrm>
            <a:off x="690227" y="4298474"/>
            <a:ext cx="218482" cy="319016"/>
          </a:xfrm>
          <a:prstGeom prst="rect">
            <a:avLst/>
          </a:prstGeom>
          <a:ln w="12700">
            <a:miter lim="400000"/>
          </a:ln>
        </p:spPr>
      </p:pic>
      <p:pic>
        <p:nvPicPr>
          <p:cNvPr id="702" name="image32.png"/>
          <p:cNvPicPr>
            <a:picLocks noChangeAspect="1"/>
          </p:cNvPicPr>
          <p:nvPr/>
        </p:nvPicPr>
        <p:blipFill>
          <a:blip r:embed="rId2" cstate="print"/>
          <a:stretch>
            <a:fillRect/>
          </a:stretch>
        </p:blipFill>
        <p:spPr>
          <a:xfrm>
            <a:off x="690227" y="5109231"/>
            <a:ext cx="218482" cy="319016"/>
          </a:xfrm>
          <a:prstGeom prst="rect">
            <a:avLst/>
          </a:prstGeom>
          <a:ln w="12700">
            <a:miter lim="400000"/>
          </a:ln>
        </p:spPr>
      </p:pic>
      <p:pic>
        <p:nvPicPr>
          <p:cNvPr id="703" name="image34.png"/>
          <p:cNvPicPr>
            <a:picLocks noChangeAspect="1"/>
          </p:cNvPicPr>
          <p:nvPr/>
        </p:nvPicPr>
        <p:blipFill>
          <a:blip r:embed="rId3" cstate="print"/>
          <a:stretch>
            <a:fillRect/>
          </a:stretch>
        </p:blipFill>
        <p:spPr>
          <a:xfrm>
            <a:off x="9014014" y="1188329"/>
            <a:ext cx="2725986" cy="4803496"/>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8DC8"/>
        </a:solidFill>
        <a:effectLst/>
      </p:bgPr>
    </p:bg>
    <p:spTree>
      <p:nvGrpSpPr>
        <p:cNvPr id="1" name=""/>
        <p:cNvGrpSpPr/>
        <p:nvPr/>
      </p:nvGrpSpPr>
      <p:grpSpPr>
        <a:xfrm>
          <a:off x="0" y="0"/>
          <a:ext cx="0" cy="0"/>
          <a:chOff x="0" y="0"/>
          <a:chExt cx="0" cy="0"/>
        </a:xfrm>
      </p:grpSpPr>
      <p:pic>
        <p:nvPicPr>
          <p:cNvPr id="705" name="image35.png"/>
          <p:cNvPicPr>
            <a:picLocks noChangeAspect="1"/>
          </p:cNvPicPr>
          <p:nvPr/>
        </p:nvPicPr>
        <p:blipFill>
          <a:blip r:embed="rId2" cstate="print">
            <a:alphaModFix amt="26276"/>
          </a:blip>
          <a:stretch>
            <a:fillRect/>
          </a:stretch>
        </p:blipFill>
        <p:spPr>
          <a:xfrm>
            <a:off x="2604086" y="-480040"/>
            <a:ext cx="2167112" cy="3164303"/>
          </a:xfrm>
          <a:prstGeom prst="rect">
            <a:avLst/>
          </a:prstGeom>
          <a:ln w="12700">
            <a:miter lim="400000"/>
          </a:ln>
        </p:spPr>
      </p:pic>
      <p:pic>
        <p:nvPicPr>
          <p:cNvPr id="706" name="image35.png"/>
          <p:cNvPicPr>
            <a:picLocks noChangeAspect="1"/>
          </p:cNvPicPr>
          <p:nvPr/>
        </p:nvPicPr>
        <p:blipFill>
          <a:blip r:embed="rId3" cstate="print">
            <a:alphaModFix amt="26276"/>
          </a:blip>
          <a:stretch>
            <a:fillRect/>
          </a:stretch>
        </p:blipFill>
        <p:spPr>
          <a:xfrm>
            <a:off x="9307948" y="4734502"/>
            <a:ext cx="1628958" cy="2378519"/>
          </a:xfrm>
          <a:prstGeom prst="rect">
            <a:avLst/>
          </a:prstGeom>
          <a:ln w="12700">
            <a:miter lim="400000"/>
          </a:ln>
        </p:spPr>
      </p:pic>
      <p:pic>
        <p:nvPicPr>
          <p:cNvPr id="707" name="image35.png"/>
          <p:cNvPicPr>
            <a:picLocks noChangeAspect="1"/>
          </p:cNvPicPr>
          <p:nvPr/>
        </p:nvPicPr>
        <p:blipFill>
          <a:blip r:embed="rId2" cstate="print">
            <a:alphaModFix amt="26276"/>
          </a:blip>
          <a:stretch>
            <a:fillRect/>
          </a:stretch>
        </p:blipFill>
        <p:spPr>
          <a:xfrm>
            <a:off x="4325902" y="427880"/>
            <a:ext cx="4352993" cy="6356014"/>
          </a:xfrm>
          <a:prstGeom prst="rect">
            <a:avLst/>
          </a:prstGeom>
          <a:ln w="12700">
            <a:miter lim="400000"/>
          </a:ln>
        </p:spPr>
      </p:pic>
      <p:sp>
        <p:nvSpPr>
          <p:cNvPr id="708" name="Shape 708"/>
          <p:cNvSpPr/>
          <p:nvPr/>
        </p:nvSpPr>
        <p:spPr>
          <a:xfrm>
            <a:off x="2294039" y="1045248"/>
            <a:ext cx="8416723" cy="101565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3600">
                <a:solidFill>
                  <a:srgbClr val="FFFFFF"/>
                </a:solidFill>
                <a:latin typeface="Arial Black"/>
                <a:ea typeface="Arial Black"/>
                <a:cs typeface="Arial Black"/>
                <a:sym typeface="Arial Black"/>
              </a:defRPr>
            </a:pPr>
            <a:r>
              <a:rPr dirty="0" err="1"/>
              <a:t>HydraMax</a:t>
            </a:r>
            <a:endParaRPr dirty="0"/>
          </a:p>
          <a:p>
            <a:pPr algn="ctr">
              <a:defRPr sz="2400" cap="all">
                <a:solidFill>
                  <a:srgbClr val="FFFFFF"/>
                </a:solidFill>
              </a:defRPr>
            </a:pPr>
            <a:r>
              <a:rPr lang="it-IT" sz="2400" cap="all" dirty="0" smtClean="0"/>
              <a:t>kit </a:t>
            </a:r>
            <a:r>
              <a:rPr lang="it-IT" sz="2400" cap="all" dirty="0"/>
              <a:t>per un’idratazione ottimale </a:t>
            </a:r>
            <a:r>
              <a:rPr lang="it-IT" sz="2400" cap="all" dirty="0" smtClean="0"/>
              <a:t>dell’organismo</a:t>
            </a:r>
            <a:endParaRPr lang="it-IT" sz="2400" cap="all" dirty="0"/>
          </a:p>
        </p:txBody>
      </p:sp>
      <p:sp>
        <p:nvSpPr>
          <p:cNvPr id="709" name="Shape 709"/>
          <p:cNvSpPr/>
          <p:nvPr/>
        </p:nvSpPr>
        <p:spPr>
          <a:xfrm>
            <a:off x="1419956" y="4521610"/>
            <a:ext cx="3105974"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b="1" cap="all">
                <a:solidFill>
                  <a:srgbClr val="FFFFFF"/>
                </a:solidFill>
              </a:defRPr>
            </a:pPr>
            <a:r>
              <a:rPr lang="it-IT" b="1" cap="all" dirty="0" smtClean="0"/>
              <a:t>migliore </a:t>
            </a:r>
            <a:r>
              <a:rPr lang="it-IT" b="1" cap="all" dirty="0"/>
              <a:t>performance</a:t>
            </a:r>
          </a:p>
          <a:p>
            <a:pPr algn="ctr">
              <a:defRPr b="1" cap="all">
                <a:solidFill>
                  <a:srgbClr val="FFFFFF"/>
                </a:solidFill>
              </a:defRPr>
            </a:pPr>
            <a:endParaRPr dirty="0"/>
          </a:p>
        </p:txBody>
      </p:sp>
      <p:sp>
        <p:nvSpPr>
          <p:cNvPr id="710" name="Shape 710"/>
          <p:cNvSpPr/>
          <p:nvPr/>
        </p:nvSpPr>
        <p:spPr>
          <a:xfrm>
            <a:off x="4882713" y="4521610"/>
            <a:ext cx="3439399"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b="1" cap="all">
                <a:solidFill>
                  <a:srgbClr val="FFFFFF"/>
                </a:solidFill>
              </a:defRPr>
            </a:pPr>
            <a:r>
              <a:rPr lang="it-IT" b="1" cap="all" dirty="0" smtClean="0"/>
              <a:t>metabolismo </a:t>
            </a:r>
            <a:r>
              <a:rPr lang="it-IT" b="1" cap="all" dirty="0"/>
              <a:t>ottimizzato</a:t>
            </a:r>
          </a:p>
          <a:p>
            <a:pPr algn="ctr">
              <a:defRPr b="1" cap="all">
                <a:solidFill>
                  <a:srgbClr val="FFFFFF"/>
                </a:solidFill>
              </a:defRPr>
            </a:pPr>
            <a:endParaRPr dirty="0"/>
          </a:p>
        </p:txBody>
      </p:sp>
      <p:sp>
        <p:nvSpPr>
          <p:cNvPr id="711" name="Shape 711"/>
          <p:cNvSpPr/>
          <p:nvPr/>
        </p:nvSpPr>
        <p:spPr>
          <a:xfrm>
            <a:off x="8752902" y="4521610"/>
            <a:ext cx="2929644"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b="1" cap="all">
                <a:solidFill>
                  <a:srgbClr val="FFFFFF"/>
                </a:solidFill>
              </a:defRPr>
            </a:pPr>
            <a:r>
              <a:rPr lang="it-IT" b="1" cap="all" dirty="0" smtClean="0"/>
              <a:t>protezione </a:t>
            </a:r>
          </a:p>
          <a:p>
            <a:pPr algn="ctr">
              <a:defRPr b="1" cap="all">
                <a:solidFill>
                  <a:srgbClr val="FFFFFF"/>
                </a:solidFill>
              </a:defRPr>
            </a:pPr>
            <a:r>
              <a:rPr lang="it-IT" b="1" cap="all" dirty="0" smtClean="0"/>
              <a:t>dall'invecchiamento </a:t>
            </a:r>
          </a:p>
          <a:p>
            <a:pPr algn="ctr">
              <a:defRPr b="1" cap="all">
                <a:solidFill>
                  <a:srgbClr val="FFFFFF"/>
                </a:solidFill>
              </a:defRPr>
            </a:pPr>
            <a:r>
              <a:rPr lang="it-IT" b="1" cap="all" dirty="0" smtClean="0"/>
              <a:t>precoce</a:t>
            </a:r>
            <a:endParaRPr lang="it-IT" b="1" cap="all" dirty="0"/>
          </a:p>
          <a:p>
            <a:pPr algn="ctr">
              <a:defRPr b="1" cap="all">
                <a:solidFill>
                  <a:srgbClr val="FFFFFF"/>
                </a:solidFill>
              </a:defRPr>
            </a:pPr>
            <a:endParaRPr dirty="0"/>
          </a:p>
        </p:txBody>
      </p:sp>
      <p:pic>
        <p:nvPicPr>
          <p:cNvPr id="712" name="image36.png"/>
          <p:cNvPicPr>
            <a:picLocks noChangeAspect="1"/>
          </p:cNvPicPr>
          <p:nvPr/>
        </p:nvPicPr>
        <p:blipFill>
          <a:blip r:embed="rId4" cstate="print"/>
          <a:stretch>
            <a:fillRect/>
          </a:stretch>
        </p:blipFill>
        <p:spPr>
          <a:xfrm>
            <a:off x="2574045" y="3238499"/>
            <a:ext cx="616657" cy="1016001"/>
          </a:xfrm>
          <a:prstGeom prst="rect">
            <a:avLst/>
          </a:prstGeom>
          <a:ln w="12700">
            <a:miter lim="400000"/>
          </a:ln>
        </p:spPr>
      </p:pic>
      <p:pic>
        <p:nvPicPr>
          <p:cNvPr id="713" name="image37.png"/>
          <p:cNvPicPr>
            <a:picLocks noChangeAspect="1"/>
          </p:cNvPicPr>
          <p:nvPr/>
        </p:nvPicPr>
        <p:blipFill>
          <a:blip r:embed="rId5" cstate="print"/>
          <a:stretch>
            <a:fillRect/>
          </a:stretch>
        </p:blipFill>
        <p:spPr>
          <a:xfrm>
            <a:off x="5994767" y="3238500"/>
            <a:ext cx="1015265" cy="1016001"/>
          </a:xfrm>
          <a:prstGeom prst="rect">
            <a:avLst/>
          </a:prstGeom>
          <a:ln w="12700">
            <a:miter lim="400000"/>
          </a:ln>
        </p:spPr>
      </p:pic>
      <p:pic>
        <p:nvPicPr>
          <p:cNvPr id="714" name="image38.png"/>
          <p:cNvPicPr>
            <a:picLocks noChangeAspect="1"/>
          </p:cNvPicPr>
          <p:nvPr/>
        </p:nvPicPr>
        <p:blipFill>
          <a:blip r:embed="rId6" cstate="print"/>
          <a:stretch>
            <a:fillRect/>
          </a:stretch>
        </p:blipFill>
        <p:spPr>
          <a:xfrm>
            <a:off x="9318580" y="3011384"/>
            <a:ext cx="1443662" cy="1470229"/>
          </a:xfrm>
          <a:prstGeom prst="rect">
            <a:avLst/>
          </a:prstGeom>
          <a:ln w="12700">
            <a:miter lim="400000"/>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image5.png"/>
          <p:cNvPicPr>
            <a:picLocks noChangeAspect="1"/>
          </p:cNvPicPr>
          <p:nvPr/>
        </p:nvPicPr>
        <p:blipFill>
          <a:blip r:embed="rId3" cstate="print"/>
          <a:stretch>
            <a:fillRect/>
          </a:stretch>
        </p:blipFill>
        <p:spPr>
          <a:xfrm>
            <a:off x="2855" y="0"/>
            <a:ext cx="12999092" cy="7315200"/>
          </a:xfrm>
          <a:prstGeom prst="rect">
            <a:avLst/>
          </a:prstGeom>
          <a:ln w="12700">
            <a:miter lim="400000"/>
          </a:ln>
        </p:spPr>
      </p:pic>
      <p:pic>
        <p:nvPicPr>
          <p:cNvPr id="505" name="image6.png"/>
          <p:cNvPicPr>
            <a:picLocks noChangeAspect="1"/>
          </p:cNvPicPr>
          <p:nvPr/>
        </p:nvPicPr>
        <p:blipFill>
          <a:blip r:embed="rId4" cstate="print"/>
          <a:srcRect l="39574" t="28944" r="4431" b="13268"/>
          <a:stretch>
            <a:fillRect/>
          </a:stretch>
        </p:blipFill>
        <p:spPr>
          <a:xfrm>
            <a:off x="4684555" y="2483217"/>
            <a:ext cx="7281741" cy="4227117"/>
          </a:xfrm>
          <a:prstGeom prst="rect">
            <a:avLst/>
          </a:prstGeom>
          <a:ln w="12700">
            <a:miter lim="400000"/>
          </a:ln>
        </p:spPr>
      </p:pic>
      <p:sp>
        <p:nvSpPr>
          <p:cNvPr id="498" name="Shape 498"/>
          <p:cNvSpPr/>
          <p:nvPr/>
        </p:nvSpPr>
        <p:spPr>
          <a:xfrm>
            <a:off x="5268900" y="1014306"/>
            <a:ext cx="7206456" cy="171738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10000"/>
              </a:lnSpc>
              <a:defRPr sz="2400" cap="all">
                <a:solidFill>
                  <a:srgbClr val="FFFFFF"/>
                </a:solidFill>
              </a:defRPr>
            </a:pPr>
            <a:r>
              <a:rPr lang="it-IT" sz="2400" cap="all" dirty="0" smtClean="0"/>
              <a:t>L’ORGANISMO </a:t>
            </a:r>
            <a:r>
              <a:rPr lang="it-IT" sz="2400" cap="all" dirty="0"/>
              <a:t>È COMPOSTO DA 100 TRILIONI </a:t>
            </a:r>
            <a:endParaRPr lang="it-IT" sz="2400" cap="all" dirty="0" smtClean="0"/>
          </a:p>
          <a:p>
            <a:pPr>
              <a:lnSpc>
                <a:spcPct val="110000"/>
              </a:lnSpc>
              <a:defRPr sz="2400" cap="all">
                <a:solidFill>
                  <a:srgbClr val="FFFFFF"/>
                </a:solidFill>
              </a:defRPr>
            </a:pPr>
            <a:r>
              <a:rPr lang="it-IT" sz="2400" cap="all" dirty="0" smtClean="0"/>
              <a:t>DI </a:t>
            </a:r>
            <a:r>
              <a:rPr lang="it-IT" sz="2400" cap="all" dirty="0"/>
              <a:t>CELLULE, ognuna delle quali contiene </a:t>
            </a:r>
            <a:endParaRPr lang="it-IT" sz="2400" cap="all" dirty="0" smtClean="0"/>
          </a:p>
          <a:p>
            <a:pPr>
              <a:lnSpc>
                <a:spcPct val="110000"/>
              </a:lnSpc>
              <a:defRPr sz="2400" cap="all">
                <a:solidFill>
                  <a:srgbClr val="FFFFFF"/>
                </a:solidFill>
              </a:defRPr>
            </a:pPr>
            <a:r>
              <a:rPr lang="it-IT" sz="2400" cap="all" dirty="0" smtClean="0"/>
              <a:t>acqua</a:t>
            </a:r>
            <a:endParaRPr lang="it-IT" sz="2400" cap="all" dirty="0"/>
          </a:p>
          <a:p>
            <a:pPr>
              <a:lnSpc>
                <a:spcPct val="110000"/>
              </a:lnSpc>
              <a:defRPr sz="2400" cap="all">
                <a:solidFill>
                  <a:srgbClr val="FFFFFF"/>
                </a:solidFill>
              </a:defRPr>
            </a:pPr>
            <a:endParaRPr dirty="0"/>
          </a:p>
        </p:txBody>
      </p:sp>
      <p:sp>
        <p:nvSpPr>
          <p:cNvPr id="499" name="Shape 499"/>
          <p:cNvSpPr/>
          <p:nvPr/>
        </p:nvSpPr>
        <p:spPr>
          <a:xfrm>
            <a:off x="6057396" y="2734680"/>
            <a:ext cx="1977460" cy="9233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80%</a:t>
            </a:r>
            <a:r>
              <a:rPr sz="1800" dirty="0"/>
              <a:t> </a:t>
            </a:r>
            <a:r>
              <a:rPr lang="it-IT" sz="1800" cap="none" dirty="0" smtClean="0"/>
              <a:t>polmoni</a:t>
            </a:r>
            <a:endParaRPr sz="1800" cap="none" dirty="0"/>
          </a:p>
        </p:txBody>
      </p:sp>
      <p:sp>
        <p:nvSpPr>
          <p:cNvPr id="500" name="Shape 500"/>
          <p:cNvSpPr/>
          <p:nvPr/>
        </p:nvSpPr>
        <p:spPr>
          <a:xfrm>
            <a:off x="9626096" y="2734680"/>
            <a:ext cx="1951812" cy="82067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75%</a:t>
            </a:r>
            <a:r>
              <a:rPr sz="1800" dirty="0"/>
              <a:t> </a:t>
            </a:r>
            <a:r>
              <a:rPr lang="it-IT" sz="1800" cap="none" dirty="0" smtClean="0"/>
              <a:t>cervello</a:t>
            </a:r>
            <a:endParaRPr sz="1800" cap="none" dirty="0"/>
          </a:p>
        </p:txBody>
      </p:sp>
      <p:sp>
        <p:nvSpPr>
          <p:cNvPr id="501" name="Shape 501"/>
          <p:cNvSpPr/>
          <p:nvPr/>
        </p:nvSpPr>
        <p:spPr>
          <a:xfrm>
            <a:off x="6057396" y="3852281"/>
            <a:ext cx="1887692" cy="82067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83%</a:t>
            </a:r>
            <a:r>
              <a:rPr sz="1800" dirty="0"/>
              <a:t> </a:t>
            </a:r>
            <a:r>
              <a:rPr lang="it-IT" sz="1800" cap="none" dirty="0" smtClean="0"/>
              <a:t>sangue</a:t>
            </a:r>
            <a:endParaRPr sz="1800" cap="none" dirty="0"/>
          </a:p>
        </p:txBody>
      </p:sp>
      <p:sp>
        <p:nvSpPr>
          <p:cNvPr id="502" name="Shape 502"/>
          <p:cNvSpPr/>
          <p:nvPr/>
        </p:nvSpPr>
        <p:spPr>
          <a:xfrm>
            <a:off x="9626096" y="3852281"/>
            <a:ext cx="1951812" cy="82067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75%</a:t>
            </a:r>
            <a:r>
              <a:rPr sz="1800" dirty="0"/>
              <a:t> </a:t>
            </a:r>
            <a:r>
              <a:rPr lang="it-IT" sz="1800" cap="none" dirty="0" smtClean="0"/>
              <a:t>muscoli</a:t>
            </a:r>
            <a:endParaRPr sz="1800" cap="none" dirty="0"/>
          </a:p>
        </p:txBody>
      </p:sp>
      <p:sp>
        <p:nvSpPr>
          <p:cNvPr id="503" name="Shape 503"/>
          <p:cNvSpPr/>
          <p:nvPr/>
        </p:nvSpPr>
        <p:spPr>
          <a:xfrm>
            <a:off x="6057396" y="4969881"/>
            <a:ext cx="1605564" cy="9233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72%</a:t>
            </a:r>
            <a:r>
              <a:rPr sz="1800" dirty="0"/>
              <a:t> </a:t>
            </a:r>
            <a:r>
              <a:rPr lang="it-IT" sz="1800" cap="none" dirty="0" smtClean="0"/>
              <a:t>pelle</a:t>
            </a:r>
            <a:endParaRPr sz="1800" cap="none" dirty="0"/>
          </a:p>
        </p:txBody>
      </p:sp>
      <p:sp>
        <p:nvSpPr>
          <p:cNvPr id="504" name="Shape 504"/>
          <p:cNvSpPr/>
          <p:nvPr/>
        </p:nvSpPr>
        <p:spPr>
          <a:xfrm>
            <a:off x="9626096" y="4969881"/>
            <a:ext cx="2426301" cy="92332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sz="3600" b="1" cap="all">
                <a:solidFill>
                  <a:srgbClr val="0E69A2"/>
                </a:solidFill>
              </a:defRPr>
            </a:pPr>
            <a:r>
              <a:rPr dirty="0"/>
              <a:t>22%</a:t>
            </a:r>
            <a:r>
              <a:rPr sz="1800" dirty="0"/>
              <a:t> </a:t>
            </a:r>
            <a:r>
              <a:rPr lang="it-IT" sz="1800" cap="none" dirty="0" smtClean="0"/>
              <a:t>articolazioni</a:t>
            </a:r>
            <a:endParaRPr sz="1800" cap="none"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716" name="image39.png"/>
          <p:cNvPicPr>
            <a:picLocks noChangeAspect="1"/>
          </p:cNvPicPr>
          <p:nvPr/>
        </p:nvPicPr>
        <p:blipFill>
          <a:blip r:embed="rId2" cstate="print"/>
          <a:stretch>
            <a:fillRect/>
          </a:stretch>
        </p:blipFill>
        <p:spPr>
          <a:xfrm>
            <a:off x="0" y="0"/>
            <a:ext cx="13004800" cy="7315200"/>
          </a:xfrm>
          <a:prstGeom prst="rect">
            <a:avLst/>
          </a:prstGeom>
          <a:ln w="12700">
            <a:miter lim="400000"/>
          </a:ln>
        </p:spPr>
      </p:pic>
      <p:sp>
        <p:nvSpPr>
          <p:cNvPr id="717" name="Shape 717"/>
          <p:cNvSpPr/>
          <p:nvPr/>
        </p:nvSpPr>
        <p:spPr>
          <a:xfrm>
            <a:off x="-35560" y="1257172"/>
            <a:ext cx="13075920" cy="4951192"/>
          </a:xfrm>
          <a:prstGeom prst="rect">
            <a:avLst/>
          </a:prstGeom>
          <a:solidFill>
            <a:srgbClr val="228EC6"/>
          </a:solidFill>
          <a:ln w="12700">
            <a:miter lim="400000"/>
          </a:ln>
          <a:effectLst>
            <a:outerShdw blurRad="38100" dist="23000" dir="5400000" rotWithShape="0">
              <a:srgbClr val="000000">
                <a:alpha val="35000"/>
              </a:srgbClr>
            </a:outerShdw>
          </a:effectLst>
        </p:spPr>
        <p:txBody>
          <a:bodyPr lIns="45718" tIns="45718" rIns="45718" bIns="45718" anchor="ctr"/>
          <a:lstStyle/>
          <a:p>
            <a:pPr>
              <a:defRPr>
                <a:solidFill>
                  <a:srgbClr val="E85044"/>
                </a:solidFill>
              </a:defRPr>
            </a:pPr>
            <a:endParaRPr/>
          </a:p>
        </p:txBody>
      </p:sp>
      <p:sp>
        <p:nvSpPr>
          <p:cNvPr id="718" name="Shape 718"/>
          <p:cNvSpPr/>
          <p:nvPr/>
        </p:nvSpPr>
        <p:spPr>
          <a:xfrm>
            <a:off x="5232102" y="4381910"/>
            <a:ext cx="2532099" cy="128342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rPr lang="it-IT" cap="all" dirty="0" smtClean="0">
                <a:sym typeface="Arial Black"/>
              </a:rPr>
              <a:t>COMODITÀ</a:t>
            </a:r>
            <a:r>
              <a:rPr lang="it-IT" b="1" cap="all" dirty="0" smtClean="0">
                <a:sym typeface="Arial Black"/>
              </a:rPr>
              <a:t> </a:t>
            </a:r>
            <a:endParaRPr b="1" dirty="0">
              <a:latin typeface="+mn-lt"/>
              <a:ea typeface="+mn-ea"/>
              <a:cs typeface="+mn-cs"/>
              <a:sym typeface="Arial"/>
            </a:endParaRPr>
          </a:p>
          <a:p>
            <a:pPr algn="ctr">
              <a:defRPr b="1">
                <a:solidFill>
                  <a:srgbClr val="FFFFFF"/>
                </a:solidFill>
              </a:defRPr>
            </a:pPr>
            <a:r>
              <a:rPr lang="it-IT" b="1" dirty="0" smtClean="0"/>
              <a:t>Comodo </a:t>
            </a:r>
            <a:r>
              <a:rPr lang="it-IT" b="1" dirty="0"/>
              <a:t>formato e </a:t>
            </a:r>
            <a:endParaRPr lang="it-IT" b="1" dirty="0" smtClean="0"/>
          </a:p>
          <a:p>
            <a:pPr algn="ctr">
              <a:defRPr b="1">
                <a:solidFill>
                  <a:srgbClr val="FFFFFF"/>
                </a:solidFill>
              </a:defRPr>
            </a:pPr>
            <a:r>
              <a:rPr lang="it-IT" b="1" dirty="0" smtClean="0"/>
              <a:t>chiare </a:t>
            </a:r>
            <a:r>
              <a:rPr lang="it-IT" b="1" dirty="0"/>
              <a:t>istruzioni d'uso</a:t>
            </a:r>
          </a:p>
          <a:p>
            <a:pPr algn="ctr">
              <a:defRPr b="1">
                <a:solidFill>
                  <a:srgbClr val="FFFFFF"/>
                </a:solidFill>
              </a:defRPr>
            </a:pPr>
            <a:endParaRPr dirty="0"/>
          </a:p>
        </p:txBody>
      </p:sp>
      <p:sp>
        <p:nvSpPr>
          <p:cNvPr id="719" name="Shape 719"/>
          <p:cNvSpPr/>
          <p:nvPr/>
        </p:nvSpPr>
        <p:spPr>
          <a:xfrm>
            <a:off x="8665614" y="4381910"/>
            <a:ext cx="2913614" cy="10064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rPr lang="it-IT" dirty="0" smtClean="0"/>
              <a:t>PREZZO</a:t>
            </a:r>
            <a:endParaRPr dirty="0" smtClean="0"/>
          </a:p>
          <a:p>
            <a:pPr algn="ctr">
              <a:defRPr b="1">
                <a:solidFill>
                  <a:srgbClr val="FFFFFF"/>
                </a:solidFill>
              </a:defRPr>
            </a:pPr>
            <a:r>
              <a:rPr lang="it-IT" b="1" dirty="0" smtClean="0"/>
              <a:t>Kit completo </a:t>
            </a:r>
          </a:p>
          <a:p>
            <a:pPr algn="ctr">
              <a:defRPr b="1">
                <a:solidFill>
                  <a:srgbClr val="FFFFFF"/>
                </a:solidFill>
              </a:defRPr>
            </a:pPr>
            <a:r>
              <a:rPr lang="it-IT" b="1" dirty="0" smtClean="0"/>
              <a:t>ad un prezzo conveniente</a:t>
            </a:r>
          </a:p>
        </p:txBody>
      </p:sp>
      <p:sp>
        <p:nvSpPr>
          <p:cNvPr id="720" name="Shape 720"/>
          <p:cNvSpPr/>
          <p:nvPr/>
        </p:nvSpPr>
        <p:spPr>
          <a:xfrm>
            <a:off x="1057319" y="1676302"/>
            <a:ext cx="10890157"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cap="all">
                <a:solidFill>
                  <a:srgbClr val="FFFFFF"/>
                </a:solidFill>
                <a:latin typeface="Arial Black"/>
                <a:ea typeface="Arial Black"/>
                <a:cs typeface="Arial Black"/>
                <a:sym typeface="Arial Black"/>
              </a:defRPr>
            </a:pPr>
            <a:r>
              <a:rPr lang="it-IT" sz="3600" cap="all" dirty="0" smtClean="0">
                <a:sym typeface="Arial Black"/>
              </a:rPr>
              <a:t>I </a:t>
            </a:r>
            <a:r>
              <a:rPr lang="it-IT" sz="3600" cap="all" dirty="0">
                <a:sym typeface="Arial Black"/>
              </a:rPr>
              <a:t>kit </a:t>
            </a:r>
            <a:r>
              <a:rPr lang="it-IT" sz="3600" b="1" cap="all" dirty="0" smtClean="0">
                <a:solidFill>
                  <a:srgbClr val="FFFFFF"/>
                </a:solidFill>
                <a:sym typeface="Arial Black"/>
              </a:rPr>
              <a:t>di </a:t>
            </a:r>
            <a:r>
              <a:rPr lang="it-IT" sz="3600" b="1" cap="all" dirty="0">
                <a:solidFill>
                  <a:srgbClr val="FFFFFF"/>
                </a:solidFill>
                <a:sym typeface="Arial Black"/>
              </a:rPr>
              <a:t>integratori Coral Club </a:t>
            </a:r>
            <a:r>
              <a:rPr lang="it-IT" sz="3600" b="1" cap="all" dirty="0" smtClean="0">
                <a:solidFill>
                  <a:srgbClr val="FFFFFF"/>
                </a:solidFill>
                <a:sym typeface="Arial Black"/>
              </a:rPr>
              <a:t>sono</a:t>
            </a:r>
            <a:endParaRPr b="1" dirty="0">
              <a:latin typeface="+mn-lt"/>
              <a:ea typeface="+mn-ea"/>
              <a:cs typeface="+mn-cs"/>
              <a:sym typeface="Arial"/>
            </a:endParaRPr>
          </a:p>
        </p:txBody>
      </p:sp>
      <p:sp>
        <p:nvSpPr>
          <p:cNvPr id="721" name="Shape 721"/>
          <p:cNvSpPr/>
          <p:nvPr/>
        </p:nvSpPr>
        <p:spPr>
          <a:xfrm>
            <a:off x="1873393" y="4392071"/>
            <a:ext cx="2028756" cy="10064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lnSpc>
                <a:spcPct val="130000"/>
              </a:lnSpc>
              <a:defRPr cap="all">
                <a:solidFill>
                  <a:srgbClr val="FFFFFF"/>
                </a:solidFill>
                <a:latin typeface="Arial Black"/>
                <a:ea typeface="Arial Black"/>
                <a:cs typeface="Arial Black"/>
                <a:sym typeface="Arial Black"/>
              </a:defRPr>
            </a:pPr>
            <a:r>
              <a:rPr lang="it-IT" cap="all" dirty="0" smtClean="0">
                <a:sym typeface="Arial Black"/>
              </a:rPr>
              <a:t>SINERGIA </a:t>
            </a:r>
            <a:endParaRPr dirty="0"/>
          </a:p>
          <a:p>
            <a:pPr algn="ctr">
              <a:defRPr b="1" cap="all">
                <a:solidFill>
                  <a:srgbClr val="FFFFFF"/>
                </a:solidFill>
              </a:defRPr>
            </a:pPr>
            <a:r>
              <a:rPr lang="it-IT" cap="none" dirty="0" smtClean="0"/>
              <a:t>Azione sistemica </a:t>
            </a:r>
          </a:p>
          <a:p>
            <a:pPr algn="ctr">
              <a:defRPr b="1" cap="all">
                <a:solidFill>
                  <a:srgbClr val="FFFFFF"/>
                </a:solidFill>
              </a:defRPr>
            </a:pPr>
            <a:r>
              <a:rPr lang="it-IT" cap="none" dirty="0" smtClean="0"/>
              <a:t>dei componenti</a:t>
            </a:r>
            <a:endParaRPr cap="none" dirty="0"/>
          </a:p>
        </p:txBody>
      </p:sp>
      <p:pic>
        <p:nvPicPr>
          <p:cNvPr id="722" name="image40.png"/>
          <p:cNvPicPr>
            <a:picLocks noChangeAspect="1"/>
          </p:cNvPicPr>
          <p:nvPr/>
        </p:nvPicPr>
        <p:blipFill>
          <a:blip r:embed="rId3" cstate="print"/>
          <a:stretch>
            <a:fillRect/>
          </a:stretch>
        </p:blipFill>
        <p:spPr>
          <a:xfrm>
            <a:off x="9408031" y="3096523"/>
            <a:ext cx="1428789" cy="1360532"/>
          </a:xfrm>
          <a:prstGeom prst="rect">
            <a:avLst/>
          </a:prstGeom>
          <a:ln w="12700">
            <a:miter lim="400000"/>
          </a:ln>
        </p:spPr>
      </p:pic>
      <p:pic>
        <p:nvPicPr>
          <p:cNvPr id="723" name="image41.png"/>
          <p:cNvPicPr>
            <a:picLocks noChangeAspect="1"/>
          </p:cNvPicPr>
          <p:nvPr/>
        </p:nvPicPr>
        <p:blipFill>
          <a:blip r:embed="rId4" cstate="print"/>
          <a:stretch>
            <a:fillRect/>
          </a:stretch>
        </p:blipFill>
        <p:spPr>
          <a:xfrm>
            <a:off x="2248222" y="3116203"/>
            <a:ext cx="1324133" cy="1233127"/>
          </a:xfrm>
          <a:prstGeom prst="rect">
            <a:avLst/>
          </a:prstGeom>
          <a:ln w="12700">
            <a:miter lim="400000"/>
          </a:ln>
        </p:spPr>
      </p:pic>
      <p:pic>
        <p:nvPicPr>
          <p:cNvPr id="724" name="image42.png"/>
          <p:cNvPicPr>
            <a:picLocks noChangeAspect="1"/>
          </p:cNvPicPr>
          <p:nvPr/>
        </p:nvPicPr>
        <p:blipFill>
          <a:blip r:embed="rId5" cstate="print"/>
          <a:stretch>
            <a:fillRect/>
          </a:stretch>
        </p:blipFill>
        <p:spPr>
          <a:xfrm>
            <a:off x="5738107" y="3106302"/>
            <a:ext cx="1337783" cy="1264979"/>
          </a:xfrm>
          <a:prstGeom prst="rect">
            <a:avLst/>
          </a:prstGeom>
          <a:ln w="12700">
            <a:miter lim="400000"/>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image1.png"/>
          <p:cNvPicPr>
            <a:picLocks noChangeAspect="1"/>
          </p:cNvPicPr>
          <p:nvPr/>
        </p:nvPicPr>
        <p:blipFill>
          <a:blip r:embed="rId2" cstate="print"/>
          <a:stretch>
            <a:fillRect/>
          </a:stretch>
        </p:blipFill>
        <p:spPr>
          <a:xfrm>
            <a:off x="0" y="0"/>
            <a:ext cx="13004800" cy="7315200"/>
          </a:xfrm>
          <a:prstGeom prst="rect">
            <a:avLst/>
          </a:prstGeom>
          <a:ln w="12700">
            <a:miter lim="400000"/>
          </a:ln>
        </p:spPr>
      </p:pic>
      <p:sp>
        <p:nvSpPr>
          <p:cNvPr id="727" name="Shape 727"/>
          <p:cNvSpPr/>
          <p:nvPr/>
        </p:nvSpPr>
        <p:spPr>
          <a:xfrm>
            <a:off x="538050" y="1370061"/>
            <a:ext cx="2289455" cy="60987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a:solidFill>
                  <a:srgbClr val="FFFFFF"/>
                </a:solidFill>
              </a:defRPr>
            </a:lvl1pPr>
          </a:lstStyle>
          <a:p>
            <a:r>
              <a:t>HydraMax</a:t>
            </a:r>
          </a:p>
        </p:txBody>
      </p:sp>
      <p:sp>
        <p:nvSpPr>
          <p:cNvPr id="728" name="Shape 728"/>
          <p:cNvSpPr/>
          <p:nvPr/>
        </p:nvSpPr>
        <p:spPr>
          <a:xfrm>
            <a:off x="561793" y="3031349"/>
            <a:ext cx="2798198" cy="203132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FFFFFF"/>
                </a:solidFill>
              </a:defRPr>
            </a:pPr>
            <a:r>
              <a:rPr lang="it-IT" b="1" dirty="0" smtClean="0"/>
              <a:t>PUNTI BONUS</a:t>
            </a:r>
            <a:endParaRPr dirty="0"/>
          </a:p>
          <a:p>
            <a:pPr>
              <a:defRPr b="1">
                <a:solidFill>
                  <a:srgbClr val="FFFFFF"/>
                </a:solidFill>
              </a:defRPr>
            </a:pPr>
            <a:endParaRPr dirty="0"/>
          </a:p>
          <a:p>
            <a:pPr>
              <a:defRPr b="1">
                <a:solidFill>
                  <a:srgbClr val="FFFFFF"/>
                </a:solidFill>
              </a:defRPr>
            </a:pPr>
            <a:endParaRPr dirty="0"/>
          </a:p>
          <a:p>
            <a:pPr>
              <a:defRPr b="1">
                <a:solidFill>
                  <a:srgbClr val="FFFFFF"/>
                </a:solidFill>
              </a:defRPr>
            </a:pPr>
            <a:r>
              <a:rPr lang="it-IT" dirty="0" smtClean="0"/>
              <a:t>PREZZO CLUB</a:t>
            </a:r>
            <a:endParaRPr dirty="0"/>
          </a:p>
          <a:p>
            <a:pPr>
              <a:defRPr b="1">
                <a:solidFill>
                  <a:srgbClr val="FFFFFF"/>
                </a:solidFill>
              </a:defRPr>
            </a:pPr>
            <a:endParaRPr dirty="0"/>
          </a:p>
          <a:p>
            <a:pPr>
              <a:defRPr b="1">
                <a:solidFill>
                  <a:srgbClr val="FFFFFF"/>
                </a:solidFill>
              </a:defRPr>
            </a:pPr>
            <a:endParaRPr dirty="0"/>
          </a:p>
          <a:p>
            <a:pPr>
              <a:defRPr b="1">
                <a:solidFill>
                  <a:srgbClr val="FFFFFF"/>
                </a:solidFill>
              </a:defRPr>
            </a:pPr>
            <a:r>
              <a:rPr lang="it-IT" dirty="0" smtClean="0"/>
              <a:t>PREZZO AL DETTAGLIO</a:t>
            </a:r>
            <a:endParaRPr dirty="0"/>
          </a:p>
        </p:txBody>
      </p:sp>
      <p:sp>
        <p:nvSpPr>
          <p:cNvPr id="729" name="Shape 729"/>
          <p:cNvSpPr/>
          <p:nvPr/>
        </p:nvSpPr>
        <p:spPr>
          <a:xfrm>
            <a:off x="3873746" y="2945277"/>
            <a:ext cx="499672" cy="4862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800" b="1">
                <a:solidFill>
                  <a:srgbClr val="FFFFFF"/>
                </a:solidFill>
              </a:defRPr>
            </a:lvl1pPr>
          </a:lstStyle>
          <a:p>
            <a:r>
              <a:t>52</a:t>
            </a:r>
          </a:p>
        </p:txBody>
      </p:sp>
      <p:sp>
        <p:nvSpPr>
          <p:cNvPr id="730" name="Shape 730"/>
          <p:cNvSpPr/>
          <p:nvPr/>
        </p:nvSpPr>
        <p:spPr>
          <a:xfrm>
            <a:off x="3781566" y="4560303"/>
            <a:ext cx="1690523"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800" b="1">
                <a:solidFill>
                  <a:srgbClr val="FFFFFF"/>
                </a:solidFill>
              </a:defRPr>
            </a:pPr>
            <a:r>
              <a:rPr dirty="0" smtClean="0"/>
              <a:t>107,50</a:t>
            </a:r>
            <a:r>
              <a:rPr lang="it-IT" dirty="0" smtClean="0"/>
              <a:t> </a:t>
            </a:r>
            <a:r>
              <a:rPr lang="it-IT" sz="1800" dirty="0" err="1" smtClean="0"/>
              <a:t>u.c</a:t>
            </a:r>
            <a:r>
              <a:rPr sz="1800" dirty="0" smtClean="0"/>
              <a:t>.</a:t>
            </a:r>
            <a:endParaRPr sz="1800" dirty="0"/>
          </a:p>
        </p:txBody>
      </p:sp>
      <p:sp>
        <p:nvSpPr>
          <p:cNvPr id="731" name="Shape 731"/>
          <p:cNvSpPr/>
          <p:nvPr/>
        </p:nvSpPr>
        <p:spPr>
          <a:xfrm>
            <a:off x="3781566" y="3752791"/>
            <a:ext cx="954745"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800" b="1">
                <a:solidFill>
                  <a:srgbClr val="FFFFFF"/>
                </a:solidFill>
              </a:defRPr>
            </a:pPr>
            <a:r>
              <a:rPr dirty="0"/>
              <a:t>86</a:t>
            </a:r>
            <a:r>
              <a:rPr sz="1800" dirty="0"/>
              <a:t> </a:t>
            </a:r>
            <a:r>
              <a:rPr lang="it-IT" sz="1800" dirty="0" smtClean="0"/>
              <a:t>u</a:t>
            </a:r>
            <a:r>
              <a:rPr sz="1800" dirty="0" smtClean="0"/>
              <a:t>.</a:t>
            </a:r>
            <a:r>
              <a:rPr lang="it-IT" sz="1800" dirty="0" smtClean="0"/>
              <a:t>c</a:t>
            </a:r>
            <a:r>
              <a:rPr sz="1800" dirty="0" smtClean="0"/>
              <a:t>.</a:t>
            </a:r>
            <a:endParaRPr sz="1800" dirty="0"/>
          </a:p>
        </p:txBody>
      </p:sp>
      <p:sp>
        <p:nvSpPr>
          <p:cNvPr id="732" name="Shape 732"/>
          <p:cNvSpPr/>
          <p:nvPr/>
        </p:nvSpPr>
        <p:spPr>
          <a:xfrm>
            <a:off x="3817403" y="2906521"/>
            <a:ext cx="571507" cy="571507"/>
          </a:xfrm>
          <a:prstGeom prst="ellipse">
            <a:avLst/>
          </a:prstGeom>
          <a:ln w="19050">
            <a:solidFill>
              <a:srgbClr val="FFFFFF"/>
            </a:solidFill>
          </a:ln>
          <a:effectLst>
            <a:outerShdw blurRad="38100" dist="23000" dir="5400000" rotWithShape="0">
              <a:srgbClr val="000000">
                <a:alpha val="35000"/>
              </a:srgbClr>
            </a:outerShdw>
          </a:effectLst>
        </p:spPr>
        <p:txBody>
          <a:bodyPr lIns="45718" tIns="45718" rIns="45718" bIns="45718" anchor="ctr"/>
          <a:lstStyle/>
          <a:p>
            <a:endParaRPr/>
          </a:p>
        </p:txBody>
      </p:sp>
      <p:pic>
        <p:nvPicPr>
          <p:cNvPr id="12" name="Immagine 11">
            <a:extLst>
              <a:ext uri="{FF2B5EF4-FFF2-40B4-BE49-F238E27FC236}">
                <a16:creationId xmlns:a16="http://schemas.microsoft.com/office/drawing/2014/main" xmlns="" id="{57C5D260-6C8D-41F0-9616-EF4F23532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253" y="-273373"/>
            <a:ext cx="9715167" cy="8052328"/>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 name="image10.png"/>
          <p:cNvPicPr>
            <a:picLocks noChangeAspect="1"/>
          </p:cNvPicPr>
          <p:nvPr/>
        </p:nvPicPr>
        <p:blipFill>
          <a:blip r:embed="rId2" cstate="print"/>
          <a:stretch>
            <a:fillRect/>
          </a:stretch>
        </p:blipFill>
        <p:spPr>
          <a:xfrm>
            <a:off x="0" y="0"/>
            <a:ext cx="13004800" cy="7315200"/>
          </a:xfrm>
          <a:prstGeom prst="rect">
            <a:avLst/>
          </a:prstGeom>
          <a:ln w="12700">
            <a:miter lim="400000"/>
          </a:ln>
        </p:spPr>
      </p:pic>
      <p:sp>
        <p:nvSpPr>
          <p:cNvPr id="738" name="Shape 738"/>
          <p:cNvSpPr/>
          <p:nvPr/>
        </p:nvSpPr>
        <p:spPr>
          <a:xfrm>
            <a:off x="2549730" y="3760835"/>
            <a:ext cx="2349357" cy="4357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lnSpc>
                <a:spcPct val="140000"/>
              </a:lnSpc>
              <a:defRPr b="1" cap="all">
                <a:solidFill>
                  <a:srgbClr val="FFFFFF"/>
                </a:solidFill>
              </a:defRPr>
            </a:lvl1pPr>
          </a:lstStyle>
          <a:p>
            <a:r>
              <a:rPr lang="it-IT" dirty="0" smtClean="0"/>
              <a:t>INIZIA DALL’ACQUA</a:t>
            </a:r>
            <a:endParaRPr lang="it-IT" dirty="0"/>
          </a:p>
        </p:txBody>
      </p:sp>
      <p:pic>
        <p:nvPicPr>
          <p:cNvPr id="739" name="image2.png"/>
          <p:cNvPicPr>
            <a:picLocks noChangeAspect="1"/>
          </p:cNvPicPr>
          <p:nvPr/>
        </p:nvPicPr>
        <p:blipFill>
          <a:blip r:embed="rId3" cstate="print"/>
          <a:stretch>
            <a:fillRect/>
          </a:stretch>
        </p:blipFill>
        <p:spPr>
          <a:xfrm>
            <a:off x="2599536" y="4639990"/>
            <a:ext cx="3323600" cy="584627"/>
          </a:xfrm>
          <a:prstGeom prst="rect">
            <a:avLst/>
          </a:prstGeom>
          <a:ln w="12700">
            <a:miter lim="400000"/>
          </a:ln>
        </p:spPr>
      </p:pic>
      <p:pic>
        <p:nvPicPr>
          <p:cNvPr id="740" name="image43.png"/>
          <p:cNvPicPr>
            <a:picLocks noChangeAspect="1"/>
          </p:cNvPicPr>
          <p:nvPr/>
        </p:nvPicPr>
        <p:blipFill>
          <a:blip r:embed="rId4" cstate="print"/>
          <a:stretch>
            <a:fillRect/>
          </a:stretch>
        </p:blipFill>
        <p:spPr>
          <a:xfrm>
            <a:off x="2596962" y="3064984"/>
            <a:ext cx="400391" cy="584627"/>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 name="image7.png"/>
          <p:cNvPicPr>
            <a:picLocks noChangeAspect="1"/>
          </p:cNvPicPr>
          <p:nvPr/>
        </p:nvPicPr>
        <p:blipFill>
          <a:blip r:embed="rId3" cstate="print"/>
          <a:srcRect l="3630" t="2776" b="1961"/>
          <a:stretch>
            <a:fillRect/>
          </a:stretch>
        </p:blipFill>
        <p:spPr>
          <a:xfrm>
            <a:off x="-204538" y="-17731"/>
            <a:ext cx="13209338" cy="7344963"/>
          </a:xfrm>
          <a:prstGeom prst="rect">
            <a:avLst/>
          </a:prstGeom>
          <a:ln w="12700">
            <a:miter lim="400000"/>
          </a:ln>
        </p:spPr>
      </p:pic>
      <p:sp>
        <p:nvSpPr>
          <p:cNvPr id="510" name="Shape 510"/>
          <p:cNvSpPr/>
          <p:nvPr/>
        </p:nvSpPr>
        <p:spPr>
          <a:xfrm>
            <a:off x="538052" y="846819"/>
            <a:ext cx="7664915"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cap="all">
                <a:solidFill>
                  <a:srgbClr val="0E69A2"/>
                </a:solidFill>
              </a:defRPr>
            </a:pPr>
            <a:r>
              <a:rPr lang="it-IT" sz="3600" b="1" cap="all" dirty="0" smtClean="0"/>
              <a:t>IL </a:t>
            </a:r>
            <a:r>
              <a:rPr lang="it-IT" sz="3600" b="1" cap="all" dirty="0"/>
              <a:t>MOVIMENTO DELL’ACQUA </a:t>
            </a:r>
            <a:endParaRPr lang="it-IT" sz="3600" b="1" cap="all" dirty="0" smtClean="0"/>
          </a:p>
          <a:p>
            <a:pPr>
              <a:defRPr sz="3600" b="1" cap="all">
                <a:solidFill>
                  <a:srgbClr val="0E69A2"/>
                </a:solidFill>
              </a:defRPr>
            </a:pPr>
            <a:r>
              <a:rPr lang="it-IT" sz="3600" b="1" cap="all" dirty="0" smtClean="0"/>
              <a:t>ALL’INTERNO </a:t>
            </a:r>
            <a:r>
              <a:rPr lang="it-IT" sz="3600" b="1" cap="all" dirty="0"/>
              <a:t>DELL'ORGANISMO </a:t>
            </a:r>
            <a:endParaRPr lang="it-IT" sz="3600" b="1" cap="all" dirty="0" smtClean="0"/>
          </a:p>
          <a:p>
            <a:pPr>
              <a:defRPr sz="3600" b="1" cap="all">
                <a:solidFill>
                  <a:srgbClr val="0E69A2"/>
                </a:solidFill>
              </a:defRPr>
            </a:pPr>
            <a:r>
              <a:rPr lang="it-IT" sz="3600" b="1" cap="all" dirty="0" smtClean="0"/>
              <a:t>NON </a:t>
            </a:r>
            <a:r>
              <a:rPr lang="it-IT" sz="3600" b="1" cap="all" dirty="0"/>
              <a:t>CESSA </a:t>
            </a:r>
            <a:r>
              <a:rPr lang="it-IT" sz="3600" b="1" cap="all" dirty="0" smtClean="0"/>
              <a:t>MAI</a:t>
            </a:r>
            <a:endParaRPr lang="it-IT" sz="3600" b="1" cap="all" dirty="0"/>
          </a:p>
        </p:txBody>
      </p:sp>
      <p:sp>
        <p:nvSpPr>
          <p:cNvPr id="511" name="Shape 511"/>
          <p:cNvSpPr/>
          <p:nvPr/>
        </p:nvSpPr>
        <p:spPr>
          <a:xfrm>
            <a:off x="538051" y="3839581"/>
            <a:ext cx="8543360" cy="216982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b="1" cap="all">
                <a:solidFill>
                  <a:srgbClr val="0E69A2"/>
                </a:solidFill>
              </a:defRPr>
            </a:pPr>
            <a:r>
              <a:rPr lang="it-IT" b="1" cap="all" dirty="0" smtClean="0"/>
              <a:t>La </a:t>
            </a:r>
            <a:r>
              <a:rPr lang="it-IT" b="1" cap="all" dirty="0"/>
              <a:t>linfa, il sangue, la saliva, i succhi gastrici, l'urina, </a:t>
            </a:r>
            <a:endParaRPr lang="it-IT" b="1" cap="all" dirty="0" smtClean="0"/>
          </a:p>
          <a:p>
            <a:pPr>
              <a:lnSpc>
                <a:spcPct val="150000"/>
              </a:lnSpc>
              <a:defRPr b="1" cap="all">
                <a:solidFill>
                  <a:srgbClr val="0E69A2"/>
                </a:solidFill>
              </a:defRPr>
            </a:pPr>
            <a:r>
              <a:rPr lang="it-IT" b="1" cap="all" dirty="0" smtClean="0"/>
              <a:t>il </a:t>
            </a:r>
            <a:r>
              <a:rPr lang="it-IT" b="1" cap="all" dirty="0"/>
              <a:t>sudore e le </a:t>
            </a:r>
            <a:r>
              <a:rPr lang="it-IT" b="1" cap="all" dirty="0" smtClean="0"/>
              <a:t>lacrime</a:t>
            </a:r>
          </a:p>
          <a:p>
            <a:pPr>
              <a:lnSpc>
                <a:spcPct val="150000"/>
              </a:lnSpc>
              <a:defRPr b="1" cap="all">
                <a:solidFill>
                  <a:srgbClr val="0E69A2"/>
                </a:solidFill>
              </a:defRPr>
            </a:pPr>
            <a:endParaRPr dirty="0"/>
          </a:p>
          <a:p>
            <a:pPr>
              <a:lnSpc>
                <a:spcPct val="150000"/>
              </a:lnSpc>
              <a:defRPr b="1" cap="all">
                <a:solidFill>
                  <a:srgbClr val="535353"/>
                </a:solidFill>
              </a:defRPr>
            </a:pPr>
            <a:r>
              <a:rPr lang="it-IT" b="1" cap="all" dirty="0" smtClean="0"/>
              <a:t>sono </a:t>
            </a:r>
            <a:r>
              <a:rPr lang="it-IT" b="1" cap="all" dirty="0"/>
              <a:t>tutti liquidi fisiologici composti principalmente di acqua.</a:t>
            </a:r>
          </a:p>
          <a:p>
            <a:pPr>
              <a:lnSpc>
                <a:spcPct val="150000"/>
              </a:lnSpc>
              <a:defRPr b="1" cap="all">
                <a:solidFill>
                  <a:srgbClr val="535353"/>
                </a:solidFill>
              </a:defRPr>
            </a:pPr>
            <a:endParaRPr dirty="0"/>
          </a:p>
        </p:txBody>
      </p:sp>
      <p:pic>
        <p:nvPicPr>
          <p:cNvPr id="512" name="image8.png"/>
          <p:cNvPicPr>
            <a:picLocks noChangeAspect="1"/>
          </p:cNvPicPr>
          <p:nvPr/>
        </p:nvPicPr>
        <p:blipFill>
          <a:blip r:embed="rId4" cstate="print"/>
          <a:stretch>
            <a:fillRect/>
          </a:stretch>
        </p:blipFill>
        <p:spPr>
          <a:xfrm>
            <a:off x="593692" y="3399764"/>
            <a:ext cx="267547" cy="388483"/>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 name="image9.png"/>
          <p:cNvPicPr>
            <a:picLocks noChangeAspect="1"/>
          </p:cNvPicPr>
          <p:nvPr/>
        </p:nvPicPr>
        <p:blipFill>
          <a:blip r:embed="rId3" cstate="print"/>
          <a:stretch>
            <a:fillRect/>
          </a:stretch>
        </p:blipFill>
        <p:spPr>
          <a:xfrm>
            <a:off x="0" y="0"/>
            <a:ext cx="13004800" cy="7315200"/>
          </a:xfrm>
          <a:prstGeom prst="rect">
            <a:avLst/>
          </a:prstGeom>
          <a:ln w="12700">
            <a:miter lim="400000"/>
          </a:ln>
        </p:spPr>
      </p:pic>
      <p:sp>
        <p:nvSpPr>
          <p:cNvPr id="517" name="Shape 517"/>
          <p:cNvSpPr/>
          <p:nvPr/>
        </p:nvSpPr>
        <p:spPr>
          <a:xfrm>
            <a:off x="4623137" y="846819"/>
            <a:ext cx="8094520"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3600" b="1" cap="all">
                <a:solidFill>
                  <a:srgbClr val="0E69A2"/>
                </a:solidFill>
              </a:defRPr>
            </a:pPr>
            <a:r>
              <a:rPr lang="it-IT" sz="3600" b="1" cap="all" dirty="0" smtClean="0"/>
              <a:t>IL </a:t>
            </a:r>
            <a:r>
              <a:rPr lang="it-IT" sz="3600" b="1" cap="all" dirty="0"/>
              <a:t>CORPO UMANO È UNA SIMBIOSI </a:t>
            </a:r>
            <a:endParaRPr lang="it-IT" sz="3600" b="1" cap="all" dirty="0" smtClean="0"/>
          </a:p>
          <a:p>
            <a:pPr>
              <a:defRPr sz="3600" b="1" cap="all">
                <a:solidFill>
                  <a:srgbClr val="0E69A2"/>
                </a:solidFill>
              </a:defRPr>
            </a:pPr>
            <a:r>
              <a:rPr lang="it-IT" sz="3600" b="1" cap="all" dirty="0" smtClean="0"/>
              <a:t>TRA </a:t>
            </a:r>
            <a:r>
              <a:rPr lang="it-IT" sz="3600" b="1" cap="all" dirty="0"/>
              <a:t>ACQUA ED ELEMENTI </a:t>
            </a:r>
            <a:r>
              <a:rPr lang="it-IT" sz="3600" b="1" cap="all" dirty="0" smtClean="0"/>
              <a:t>CHIMICI</a:t>
            </a:r>
            <a:endParaRPr lang="it-IT" sz="3600" b="1" cap="all" dirty="0"/>
          </a:p>
        </p:txBody>
      </p:sp>
      <p:sp>
        <p:nvSpPr>
          <p:cNvPr id="518" name="Shape 518"/>
          <p:cNvSpPr/>
          <p:nvPr/>
        </p:nvSpPr>
        <p:spPr>
          <a:xfrm>
            <a:off x="4647996" y="2805033"/>
            <a:ext cx="7863687" cy="313931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535353"/>
                </a:solidFill>
              </a:defRPr>
            </a:pPr>
            <a:r>
              <a:rPr lang="it-IT" b="1" dirty="0" smtClean="0"/>
              <a:t>Il </a:t>
            </a:r>
            <a:r>
              <a:rPr lang="it-IT" b="1" dirty="0"/>
              <a:t>corpo umano è composto per ⅔ di acqua e per ⅓ di elementi chimici</a:t>
            </a:r>
            <a:r>
              <a:rPr lang="it-IT" b="1" dirty="0" smtClean="0"/>
              <a:t>:</a:t>
            </a:r>
          </a:p>
          <a:p>
            <a:endParaRPr lang="it-IT" b="1" dirty="0" smtClean="0">
              <a:solidFill>
                <a:srgbClr val="535353"/>
              </a:solidFill>
            </a:endParaRPr>
          </a:p>
          <a:p>
            <a:endParaRPr lang="it-IT" b="1" dirty="0">
              <a:solidFill>
                <a:srgbClr val="535353"/>
              </a:solidFill>
            </a:endParaRPr>
          </a:p>
          <a:p>
            <a:endParaRPr lang="it-IT" b="1" dirty="0" smtClean="0">
              <a:solidFill>
                <a:srgbClr val="535353"/>
              </a:solidFill>
            </a:endParaRPr>
          </a:p>
          <a:p>
            <a:endParaRPr lang="it-IT" b="1" dirty="0">
              <a:solidFill>
                <a:srgbClr val="535353"/>
              </a:solidFill>
            </a:endParaRPr>
          </a:p>
          <a:p>
            <a:endParaRPr lang="it-IT" b="1" dirty="0" smtClean="0">
              <a:solidFill>
                <a:srgbClr val="535353"/>
              </a:solidFill>
            </a:endParaRPr>
          </a:p>
          <a:p>
            <a:r>
              <a:rPr lang="it-IT" b="1" dirty="0" smtClean="0">
                <a:solidFill>
                  <a:srgbClr val="535353"/>
                </a:solidFill>
              </a:rPr>
              <a:t>Ciascuno </a:t>
            </a:r>
            <a:r>
              <a:rPr lang="it-IT" b="1" dirty="0">
                <a:solidFill>
                  <a:srgbClr val="535353"/>
                </a:solidFill>
              </a:rPr>
              <a:t>degli elementi è necessario per il normale funzionamento </a:t>
            </a:r>
            <a:endParaRPr lang="it-IT" b="1" dirty="0" smtClean="0">
              <a:solidFill>
                <a:srgbClr val="535353"/>
              </a:solidFill>
            </a:endParaRPr>
          </a:p>
          <a:p>
            <a:r>
              <a:rPr lang="it-IT" b="1" dirty="0" smtClean="0">
                <a:solidFill>
                  <a:srgbClr val="535353"/>
                </a:solidFill>
              </a:rPr>
              <a:t>di </a:t>
            </a:r>
            <a:r>
              <a:rPr lang="it-IT" b="1" dirty="0">
                <a:solidFill>
                  <a:srgbClr val="535353"/>
                </a:solidFill>
              </a:rPr>
              <a:t>organi e sistemi.</a:t>
            </a:r>
          </a:p>
          <a:p>
            <a:pPr>
              <a:defRPr b="1">
                <a:solidFill>
                  <a:srgbClr val="535353"/>
                </a:solidFill>
              </a:defRPr>
            </a:pPr>
            <a:endParaRPr dirty="0"/>
          </a:p>
          <a:p>
            <a:pPr>
              <a:defRPr b="1" cap="all">
                <a:solidFill>
                  <a:srgbClr val="535353"/>
                </a:solidFill>
              </a:defRPr>
            </a:pPr>
            <a:endParaRPr dirty="0"/>
          </a:p>
          <a:p>
            <a:pPr>
              <a:defRPr b="1">
                <a:solidFill>
                  <a:srgbClr val="535353"/>
                </a:solidFill>
              </a:defRPr>
            </a:pPr>
            <a:endParaRPr dirty="0" smtClean="0"/>
          </a:p>
        </p:txBody>
      </p:sp>
      <p:sp>
        <p:nvSpPr>
          <p:cNvPr id="519" name="Shape 519"/>
          <p:cNvSpPr/>
          <p:nvPr/>
        </p:nvSpPr>
        <p:spPr>
          <a:xfrm>
            <a:off x="4647996" y="3542095"/>
            <a:ext cx="6661689" cy="15696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400" b="1">
                <a:solidFill>
                  <a:srgbClr val="0E69A2"/>
                </a:solidFill>
              </a:defRPr>
            </a:pPr>
            <a:r>
              <a:rPr dirty="0"/>
              <a:t>K, Ca, P, Na, Mg, </a:t>
            </a:r>
            <a:r>
              <a:rPr dirty="0" err="1"/>
              <a:t>Mn</a:t>
            </a:r>
            <a:r>
              <a:rPr dirty="0"/>
              <a:t>, Zn, Cu, I, S, Fe, Si, Ag, </a:t>
            </a:r>
            <a:r>
              <a:rPr dirty="0" smtClean="0"/>
              <a:t>B, Cl, O</a:t>
            </a:r>
            <a:r>
              <a:rPr dirty="0"/>
              <a:t>, H, C, N, Au, Cr</a:t>
            </a:r>
            <a:r>
              <a:rPr dirty="0">
                <a:solidFill>
                  <a:srgbClr val="535353"/>
                </a:solidFill>
              </a:rPr>
              <a:t> </a:t>
            </a:r>
            <a:endParaRPr lang="it-IT" dirty="0" smtClean="0">
              <a:solidFill>
                <a:srgbClr val="535353"/>
              </a:solidFill>
            </a:endParaRPr>
          </a:p>
          <a:p>
            <a:pPr>
              <a:defRPr sz="2400" b="1">
                <a:solidFill>
                  <a:srgbClr val="0E69A2"/>
                </a:solidFill>
              </a:defRPr>
            </a:pPr>
            <a:endParaRPr lang="it-IT" dirty="0">
              <a:solidFill>
                <a:srgbClr val="535353"/>
              </a:solidFill>
            </a:endParaRPr>
          </a:p>
          <a:p>
            <a:pPr>
              <a:defRPr sz="2400" b="1">
                <a:solidFill>
                  <a:srgbClr val="0E69A2"/>
                </a:solidFill>
              </a:defRPr>
            </a:pPr>
            <a:endParaRPr lang="it-IT" dirty="0" smtClean="0">
              <a:solidFill>
                <a:srgbClr val="535353"/>
              </a:solidFill>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23" name="image10.png"/>
          <p:cNvPicPr>
            <a:picLocks noChangeAspect="1"/>
          </p:cNvPicPr>
          <p:nvPr/>
        </p:nvPicPr>
        <p:blipFill>
          <a:blip r:embed="rId3" cstate="print"/>
          <a:stretch>
            <a:fillRect/>
          </a:stretch>
        </p:blipFill>
        <p:spPr>
          <a:xfrm>
            <a:off x="0" y="-7859"/>
            <a:ext cx="13004800" cy="7315200"/>
          </a:xfrm>
          <a:prstGeom prst="rect">
            <a:avLst/>
          </a:prstGeom>
          <a:ln w="12700">
            <a:miter lim="400000"/>
          </a:ln>
        </p:spPr>
      </p:pic>
      <p:sp>
        <p:nvSpPr>
          <p:cNvPr id="524" name="Shape 524"/>
          <p:cNvSpPr/>
          <p:nvPr/>
        </p:nvSpPr>
        <p:spPr>
          <a:xfrm>
            <a:off x="576150" y="690083"/>
            <a:ext cx="7966279"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FFFFFF"/>
                </a:solidFill>
              </a:defRPr>
            </a:lvl1pPr>
          </a:lstStyle>
          <a:p>
            <a:r>
              <a:rPr lang="it-IT" dirty="0" smtClean="0"/>
              <a:t>L’ACQUA </a:t>
            </a:r>
            <a:r>
              <a:rPr lang="it-IT" dirty="0"/>
              <a:t>È L’ORIGINE DELLA </a:t>
            </a:r>
            <a:r>
              <a:rPr lang="it-IT" dirty="0" smtClean="0"/>
              <a:t>VITA</a:t>
            </a:r>
            <a:endParaRPr lang="it-IT" dirty="0"/>
          </a:p>
        </p:txBody>
      </p:sp>
      <p:pic>
        <p:nvPicPr>
          <p:cNvPr id="525" name="image11.png"/>
          <p:cNvPicPr>
            <a:picLocks noChangeAspect="1"/>
          </p:cNvPicPr>
          <p:nvPr/>
        </p:nvPicPr>
        <p:blipFill>
          <a:blip r:embed="rId4" cstate="print"/>
          <a:stretch>
            <a:fillRect/>
          </a:stretch>
        </p:blipFill>
        <p:spPr>
          <a:xfrm>
            <a:off x="7011144" y="1822973"/>
            <a:ext cx="641015" cy="965205"/>
          </a:xfrm>
          <a:prstGeom prst="rect">
            <a:avLst/>
          </a:prstGeom>
          <a:ln w="12700">
            <a:miter lim="400000"/>
          </a:ln>
        </p:spPr>
      </p:pic>
      <p:pic>
        <p:nvPicPr>
          <p:cNvPr id="526" name="image12.png"/>
          <p:cNvPicPr>
            <a:picLocks noChangeAspect="1"/>
          </p:cNvPicPr>
          <p:nvPr/>
        </p:nvPicPr>
        <p:blipFill>
          <a:blip r:embed="rId5" cstate="print"/>
          <a:stretch>
            <a:fillRect/>
          </a:stretch>
        </p:blipFill>
        <p:spPr>
          <a:xfrm>
            <a:off x="6887150" y="3859669"/>
            <a:ext cx="889004" cy="821657"/>
          </a:xfrm>
          <a:prstGeom prst="rect">
            <a:avLst/>
          </a:prstGeom>
          <a:ln w="12700">
            <a:miter lim="400000"/>
          </a:ln>
        </p:spPr>
      </p:pic>
      <p:pic>
        <p:nvPicPr>
          <p:cNvPr id="527" name="image13.png"/>
          <p:cNvPicPr>
            <a:picLocks noChangeAspect="1"/>
          </p:cNvPicPr>
          <p:nvPr/>
        </p:nvPicPr>
        <p:blipFill>
          <a:blip r:embed="rId6" cstate="print"/>
          <a:stretch>
            <a:fillRect/>
          </a:stretch>
        </p:blipFill>
        <p:spPr>
          <a:xfrm>
            <a:off x="970058" y="3851397"/>
            <a:ext cx="727617" cy="965204"/>
          </a:xfrm>
          <a:prstGeom prst="rect">
            <a:avLst/>
          </a:prstGeom>
          <a:ln w="12700">
            <a:miter lim="400000"/>
          </a:ln>
        </p:spPr>
      </p:pic>
      <p:pic>
        <p:nvPicPr>
          <p:cNvPr id="528" name="image14.png"/>
          <p:cNvPicPr>
            <a:picLocks noChangeAspect="1"/>
          </p:cNvPicPr>
          <p:nvPr/>
        </p:nvPicPr>
        <p:blipFill>
          <a:blip r:embed="rId7" cstate="print"/>
          <a:stretch>
            <a:fillRect/>
          </a:stretch>
        </p:blipFill>
        <p:spPr>
          <a:xfrm>
            <a:off x="6887150" y="5594782"/>
            <a:ext cx="889004" cy="902895"/>
          </a:xfrm>
          <a:prstGeom prst="rect">
            <a:avLst/>
          </a:prstGeom>
          <a:ln w="12700">
            <a:miter lim="400000"/>
          </a:ln>
        </p:spPr>
      </p:pic>
      <p:sp>
        <p:nvSpPr>
          <p:cNvPr id="529" name="Shape 529"/>
          <p:cNvSpPr/>
          <p:nvPr/>
        </p:nvSpPr>
        <p:spPr>
          <a:xfrm>
            <a:off x="2026982" y="1693964"/>
            <a:ext cx="4490969" cy="136960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b="1" cap="all">
                <a:solidFill>
                  <a:srgbClr val="FFFFFF"/>
                </a:solidFill>
              </a:defRPr>
            </a:pPr>
            <a:r>
              <a:rPr lang="it-IT" b="1" cap="all" dirty="0" smtClean="0"/>
              <a:t>TRASPORTA </a:t>
            </a:r>
            <a:r>
              <a:rPr lang="it-IT" b="1" cap="all" dirty="0"/>
              <a:t>LE SOSTANZE </a:t>
            </a:r>
            <a:r>
              <a:rPr lang="it-IT" b="1" cap="all" dirty="0" smtClean="0"/>
              <a:t>NUTRITIVE</a:t>
            </a:r>
            <a:endParaRPr lang="it-IT" b="1" cap="all" dirty="0"/>
          </a:p>
          <a:p>
            <a:pPr>
              <a:lnSpc>
                <a:spcPct val="150000"/>
              </a:lnSpc>
              <a:defRPr sz="1600" b="1">
                <a:solidFill>
                  <a:srgbClr val="FFFFFF"/>
                </a:solidFill>
              </a:defRPr>
            </a:pPr>
            <a:r>
              <a:rPr lang="it-IT" sz="1600" b="1" dirty="0" smtClean="0"/>
              <a:t>fornisce </a:t>
            </a:r>
            <a:r>
              <a:rPr lang="it-IT" sz="1600" b="1" dirty="0"/>
              <a:t>i nutrienti a tutte le </a:t>
            </a:r>
            <a:r>
              <a:rPr lang="it-IT" sz="1600" b="1" dirty="0" smtClean="0"/>
              <a:t>cellule </a:t>
            </a:r>
          </a:p>
          <a:p>
            <a:pPr>
              <a:defRPr sz="1600" b="1">
                <a:solidFill>
                  <a:srgbClr val="FFFFFF"/>
                </a:solidFill>
              </a:defRPr>
            </a:pPr>
            <a:r>
              <a:rPr lang="it-IT" sz="1600" b="1" dirty="0" smtClean="0"/>
              <a:t>facendo in </a:t>
            </a:r>
            <a:r>
              <a:rPr lang="it-IT" sz="1600" b="1" dirty="0"/>
              <a:t>modo che l'intero organismo </a:t>
            </a:r>
            <a:endParaRPr lang="it-IT" sz="1600" b="1" dirty="0" smtClean="0"/>
          </a:p>
          <a:p>
            <a:pPr>
              <a:defRPr sz="1600" b="1">
                <a:solidFill>
                  <a:srgbClr val="FFFFFF"/>
                </a:solidFill>
              </a:defRPr>
            </a:pPr>
            <a:r>
              <a:rPr lang="it-IT" sz="1600" b="1" dirty="0" smtClean="0"/>
              <a:t>continui a vivere</a:t>
            </a:r>
            <a:endParaRPr dirty="0"/>
          </a:p>
        </p:txBody>
      </p:sp>
      <p:sp>
        <p:nvSpPr>
          <p:cNvPr id="530" name="Shape 530"/>
          <p:cNvSpPr/>
          <p:nvPr/>
        </p:nvSpPr>
        <p:spPr>
          <a:xfrm>
            <a:off x="2026982" y="3649741"/>
            <a:ext cx="3833738" cy="136960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spcBef>
                <a:spcPts val="600"/>
              </a:spcBef>
              <a:defRPr b="1">
                <a:solidFill>
                  <a:srgbClr val="FFFFFF"/>
                </a:solidFill>
              </a:defRPr>
            </a:pPr>
            <a:r>
              <a:rPr lang="it-IT" b="1" dirty="0" smtClean="0"/>
              <a:t>LIBERA </a:t>
            </a:r>
            <a:r>
              <a:rPr lang="it-IT" b="1" dirty="0"/>
              <a:t>DALLE </a:t>
            </a:r>
            <a:r>
              <a:rPr lang="it-IT" b="1" dirty="0" smtClean="0"/>
              <a:t>TOSSINE</a:t>
            </a:r>
          </a:p>
          <a:p>
            <a:pPr>
              <a:lnSpc>
                <a:spcPct val="150000"/>
              </a:lnSpc>
              <a:defRPr sz="1600" b="1">
                <a:solidFill>
                  <a:srgbClr val="FFFFFF"/>
                </a:solidFill>
              </a:defRPr>
            </a:pPr>
            <a:r>
              <a:rPr lang="it-IT" sz="1600" b="1" dirty="0" smtClean="0"/>
              <a:t>aiuta ad espellere via dall’organismo </a:t>
            </a:r>
          </a:p>
          <a:p>
            <a:pPr>
              <a:defRPr sz="1600" b="1">
                <a:solidFill>
                  <a:srgbClr val="FFFFFF"/>
                </a:solidFill>
              </a:defRPr>
            </a:pPr>
            <a:r>
              <a:rPr lang="it-IT" sz="1600" b="1" dirty="0" smtClean="0"/>
              <a:t>i </a:t>
            </a:r>
            <a:r>
              <a:rPr lang="it-IT" sz="1600" b="1" dirty="0"/>
              <a:t>prodotti di scarto dell'attività vitale e </a:t>
            </a:r>
            <a:endParaRPr lang="it-IT" sz="1600" b="1" dirty="0" smtClean="0"/>
          </a:p>
          <a:p>
            <a:pPr>
              <a:defRPr sz="1600" b="1">
                <a:solidFill>
                  <a:srgbClr val="FFFFFF"/>
                </a:solidFill>
              </a:defRPr>
            </a:pPr>
            <a:r>
              <a:rPr lang="it-IT" sz="1600" b="1" dirty="0" smtClean="0"/>
              <a:t>le </a:t>
            </a:r>
            <a:r>
              <a:rPr lang="it-IT" sz="1600" b="1" dirty="0"/>
              <a:t>sostanze tossiche  </a:t>
            </a:r>
          </a:p>
        </p:txBody>
      </p:sp>
      <p:sp>
        <p:nvSpPr>
          <p:cNvPr id="531" name="Shape 531"/>
          <p:cNvSpPr/>
          <p:nvPr/>
        </p:nvSpPr>
        <p:spPr>
          <a:xfrm>
            <a:off x="2026982" y="5378772"/>
            <a:ext cx="3551609" cy="107721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spcBef>
                <a:spcPts val="600"/>
              </a:spcBef>
              <a:defRPr sz="1600" b="1">
                <a:solidFill>
                  <a:srgbClr val="FFFFFF"/>
                </a:solidFill>
              </a:defRPr>
            </a:pPr>
            <a:r>
              <a:rPr lang="it-IT" sz="1600" b="1" dirty="0" smtClean="0"/>
              <a:t>AIUTA </a:t>
            </a:r>
            <a:r>
              <a:rPr lang="it-IT" sz="1600" b="1" dirty="0"/>
              <a:t>A CONTROLLARE IL PESO</a:t>
            </a:r>
          </a:p>
          <a:p>
            <a:pPr>
              <a:lnSpc>
                <a:spcPct val="150000"/>
              </a:lnSpc>
              <a:defRPr sz="1600" b="1">
                <a:solidFill>
                  <a:srgbClr val="FFFFFF"/>
                </a:solidFill>
              </a:defRPr>
            </a:pPr>
            <a:r>
              <a:rPr lang="it-IT" sz="1600" b="1" dirty="0" smtClean="0"/>
              <a:t>accelera </a:t>
            </a:r>
            <a:r>
              <a:rPr lang="it-IT" sz="1600" b="1" dirty="0"/>
              <a:t>il metabolismo, compresa </a:t>
            </a:r>
            <a:endParaRPr lang="it-IT" sz="1600" b="1" dirty="0" smtClean="0"/>
          </a:p>
          <a:p>
            <a:pPr>
              <a:defRPr sz="1600" b="1">
                <a:solidFill>
                  <a:srgbClr val="FFFFFF"/>
                </a:solidFill>
              </a:defRPr>
            </a:pPr>
            <a:r>
              <a:rPr lang="it-IT" sz="1600" b="1" dirty="0" smtClean="0"/>
              <a:t>la </a:t>
            </a:r>
            <a:r>
              <a:rPr lang="it-IT" sz="1600" b="1" dirty="0"/>
              <a:t>combustione dei </a:t>
            </a:r>
            <a:r>
              <a:rPr lang="it-IT" sz="1600" b="1" dirty="0" smtClean="0"/>
              <a:t>grassi</a:t>
            </a:r>
            <a:endParaRPr lang="it-IT" sz="1600" b="1" dirty="0"/>
          </a:p>
        </p:txBody>
      </p:sp>
      <p:sp>
        <p:nvSpPr>
          <p:cNvPr id="532" name="Shape 532"/>
          <p:cNvSpPr/>
          <p:nvPr/>
        </p:nvSpPr>
        <p:spPr>
          <a:xfrm>
            <a:off x="7982611" y="1693964"/>
            <a:ext cx="4683329" cy="112338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b="1" cap="all">
                <a:solidFill>
                  <a:srgbClr val="FFFFFF"/>
                </a:solidFill>
              </a:defRPr>
            </a:pPr>
            <a:r>
              <a:rPr lang="it-IT" b="1" cap="all" dirty="0" smtClean="0"/>
              <a:t>REGOLA </a:t>
            </a:r>
            <a:r>
              <a:rPr lang="it-IT" b="1" cap="all" dirty="0"/>
              <a:t>LA TEMPERATURA </a:t>
            </a:r>
            <a:r>
              <a:rPr lang="it-IT" b="1" cap="all" dirty="0" smtClean="0"/>
              <a:t>CORPOREA</a:t>
            </a:r>
            <a:endParaRPr dirty="0"/>
          </a:p>
          <a:p>
            <a:pPr>
              <a:lnSpc>
                <a:spcPct val="150000"/>
              </a:lnSpc>
              <a:defRPr sz="1600" b="1">
                <a:solidFill>
                  <a:srgbClr val="FFFFFF"/>
                </a:solidFill>
              </a:defRPr>
            </a:pPr>
            <a:r>
              <a:rPr lang="it-IT" sz="1600" b="1" dirty="0" smtClean="0"/>
              <a:t>aiuta </a:t>
            </a:r>
            <a:r>
              <a:rPr lang="it-IT" sz="1600" b="1" dirty="0"/>
              <a:t>il corpo a mantenere costante </a:t>
            </a:r>
            <a:endParaRPr lang="it-IT" sz="1600" b="1" dirty="0" smtClean="0"/>
          </a:p>
          <a:p>
            <a:pPr>
              <a:defRPr sz="1600" b="1">
                <a:solidFill>
                  <a:srgbClr val="FFFFFF"/>
                </a:solidFill>
              </a:defRPr>
            </a:pPr>
            <a:r>
              <a:rPr lang="it-IT" sz="1600" b="1" dirty="0" smtClean="0"/>
              <a:t>la </a:t>
            </a:r>
            <a:r>
              <a:rPr lang="it-IT" sz="1600" b="1" dirty="0"/>
              <a:t>sua temperatura  </a:t>
            </a:r>
          </a:p>
        </p:txBody>
      </p:sp>
      <p:sp>
        <p:nvSpPr>
          <p:cNvPr id="533" name="Shape 533"/>
          <p:cNvSpPr/>
          <p:nvPr/>
        </p:nvSpPr>
        <p:spPr>
          <a:xfrm>
            <a:off x="7982611" y="3649741"/>
            <a:ext cx="4337081" cy="149271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50000"/>
              </a:lnSpc>
              <a:defRPr b="1">
                <a:solidFill>
                  <a:srgbClr val="FFFFFF"/>
                </a:solidFill>
              </a:defRPr>
            </a:pPr>
            <a:r>
              <a:rPr lang="it-IT" b="1" dirty="0" smtClean="0"/>
              <a:t>REGOLA </a:t>
            </a:r>
            <a:r>
              <a:rPr lang="it-IT" b="1" dirty="0"/>
              <a:t>LA VISCOSITÀ DEL </a:t>
            </a:r>
            <a:r>
              <a:rPr lang="it-IT" b="1" dirty="0" smtClean="0"/>
              <a:t>SANGUE</a:t>
            </a:r>
          </a:p>
          <a:p>
            <a:pPr>
              <a:lnSpc>
                <a:spcPct val="150000"/>
              </a:lnSpc>
              <a:defRPr sz="1600" b="1">
                <a:solidFill>
                  <a:srgbClr val="FFFFFF"/>
                </a:solidFill>
              </a:defRPr>
            </a:pPr>
            <a:r>
              <a:rPr lang="it-IT" sz="1600" b="1" dirty="0" smtClean="0"/>
              <a:t>regola </a:t>
            </a:r>
            <a:r>
              <a:rPr lang="it-IT" sz="1600" b="1" dirty="0"/>
              <a:t>la viscosità del sangue e riduce </a:t>
            </a:r>
          </a:p>
          <a:p>
            <a:pPr>
              <a:defRPr sz="1600" b="1">
                <a:solidFill>
                  <a:srgbClr val="FFFFFF"/>
                </a:solidFill>
              </a:defRPr>
            </a:pPr>
            <a:r>
              <a:rPr lang="it-IT" sz="1600" b="1" dirty="0" smtClean="0"/>
              <a:t>il </a:t>
            </a:r>
            <a:r>
              <a:rPr lang="it-IT" sz="1600" b="1" dirty="0"/>
              <a:t>rischio di incidenti cardiovascolari </a:t>
            </a:r>
          </a:p>
          <a:p>
            <a:pPr>
              <a:lnSpc>
                <a:spcPct val="150000"/>
              </a:lnSpc>
              <a:defRPr sz="1600" b="1">
                <a:solidFill>
                  <a:srgbClr val="FFFFFF"/>
                </a:solidFill>
              </a:defRPr>
            </a:pPr>
            <a:endParaRPr dirty="0" smtClean="0"/>
          </a:p>
        </p:txBody>
      </p:sp>
      <p:sp>
        <p:nvSpPr>
          <p:cNvPr id="534" name="Shape 534"/>
          <p:cNvSpPr/>
          <p:nvPr/>
        </p:nvSpPr>
        <p:spPr>
          <a:xfrm>
            <a:off x="7982611" y="5378772"/>
            <a:ext cx="4683329" cy="1384990"/>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spcBef>
                <a:spcPts val="600"/>
              </a:spcBef>
              <a:defRPr b="1">
                <a:solidFill>
                  <a:srgbClr val="FFFFFF"/>
                </a:solidFill>
              </a:defRPr>
            </a:pPr>
            <a:r>
              <a:rPr lang="it-IT" b="1" dirty="0" smtClean="0"/>
              <a:t>INFLUENZA </a:t>
            </a:r>
            <a:r>
              <a:rPr lang="it-IT" b="1" dirty="0"/>
              <a:t>LO STATO </a:t>
            </a:r>
            <a:r>
              <a:rPr lang="it-IT" b="1" dirty="0" smtClean="0"/>
              <a:t>DELLE </a:t>
            </a:r>
            <a:r>
              <a:rPr lang="it-IT" b="1" dirty="0"/>
              <a:t>ARTICOLAZIONI</a:t>
            </a:r>
          </a:p>
          <a:p>
            <a:pPr>
              <a:defRPr sz="1600" b="1">
                <a:solidFill>
                  <a:srgbClr val="FFFFFF"/>
                </a:solidFill>
              </a:defRPr>
            </a:pPr>
            <a:r>
              <a:rPr lang="it-IT" sz="1600" b="1" dirty="0" smtClean="0"/>
              <a:t>interviene </a:t>
            </a:r>
            <a:r>
              <a:rPr lang="it-IT" sz="1600" b="1" dirty="0"/>
              <a:t>nella formazione del liquido sinoviale, il lubrificante delle articolazioni </a:t>
            </a:r>
          </a:p>
          <a:p>
            <a:pPr>
              <a:defRPr sz="1600" b="1">
                <a:solidFill>
                  <a:srgbClr val="FFFFFF"/>
                </a:solidFill>
              </a:defRPr>
            </a:pPr>
            <a:endParaRPr dirty="0"/>
          </a:p>
        </p:txBody>
      </p:sp>
      <p:pic>
        <p:nvPicPr>
          <p:cNvPr id="535" name="image15.png"/>
          <p:cNvPicPr>
            <a:picLocks noChangeAspect="1"/>
          </p:cNvPicPr>
          <p:nvPr/>
        </p:nvPicPr>
        <p:blipFill>
          <a:blip r:embed="rId8" cstate="print"/>
          <a:stretch>
            <a:fillRect/>
          </a:stretch>
        </p:blipFill>
        <p:spPr>
          <a:xfrm>
            <a:off x="849097" y="1822973"/>
            <a:ext cx="1007830" cy="1026381"/>
          </a:xfrm>
          <a:prstGeom prst="rect">
            <a:avLst/>
          </a:prstGeom>
          <a:ln w="12700">
            <a:miter lim="400000"/>
          </a:ln>
        </p:spPr>
      </p:pic>
      <p:pic>
        <p:nvPicPr>
          <p:cNvPr id="536" name="image16.png"/>
          <p:cNvPicPr>
            <a:picLocks noChangeAspect="1"/>
          </p:cNvPicPr>
          <p:nvPr/>
        </p:nvPicPr>
        <p:blipFill>
          <a:blip r:embed="rId9" cstate="print"/>
          <a:stretch>
            <a:fillRect/>
          </a:stretch>
        </p:blipFill>
        <p:spPr>
          <a:xfrm>
            <a:off x="991364" y="5570492"/>
            <a:ext cx="685002" cy="799606"/>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1F7"/>
        </a:solidFill>
        <a:effectLst/>
      </p:bgPr>
    </p:bg>
    <p:spTree>
      <p:nvGrpSpPr>
        <p:cNvPr id="1" name=""/>
        <p:cNvGrpSpPr/>
        <p:nvPr/>
      </p:nvGrpSpPr>
      <p:grpSpPr>
        <a:xfrm>
          <a:off x="0" y="0"/>
          <a:ext cx="0" cy="0"/>
          <a:chOff x="0" y="0"/>
          <a:chExt cx="0" cy="0"/>
        </a:xfrm>
      </p:grpSpPr>
      <p:sp>
        <p:nvSpPr>
          <p:cNvPr id="540" name="Shape 540"/>
          <p:cNvSpPr/>
          <p:nvPr/>
        </p:nvSpPr>
        <p:spPr>
          <a:xfrm>
            <a:off x="538050" y="846820"/>
            <a:ext cx="8075284"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064679"/>
                </a:solidFill>
              </a:defRPr>
            </a:lvl1pPr>
          </a:lstStyle>
          <a:p>
            <a:r>
              <a:rPr lang="it-IT" dirty="0" smtClean="0"/>
              <a:t>LA </a:t>
            </a:r>
            <a:r>
              <a:rPr lang="it-IT" dirty="0"/>
              <a:t>SCARSITÀ D'ACQUA PROVOCA</a:t>
            </a:r>
            <a:r>
              <a:rPr lang="it-IT" dirty="0" smtClean="0"/>
              <a:t>:</a:t>
            </a:r>
            <a:endParaRPr lang="it-IT" dirty="0"/>
          </a:p>
        </p:txBody>
      </p:sp>
      <p:sp>
        <p:nvSpPr>
          <p:cNvPr id="541" name="Shape 541"/>
          <p:cNvSpPr/>
          <p:nvPr/>
        </p:nvSpPr>
        <p:spPr>
          <a:xfrm>
            <a:off x="2000678" y="2240743"/>
            <a:ext cx="4839903" cy="45243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b="1">
                <a:solidFill>
                  <a:srgbClr val="535353"/>
                </a:solidFill>
              </a:defRPr>
            </a:pPr>
            <a:r>
              <a:rPr lang="it-IT" b="1" dirty="0">
                <a:solidFill>
                  <a:srgbClr val="535353"/>
                </a:solidFill>
              </a:rPr>
              <a:t>mal di testa</a:t>
            </a: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r>
              <a:rPr lang="it-IT" b="1" dirty="0">
                <a:solidFill>
                  <a:srgbClr val="535353"/>
                </a:solidFill>
              </a:rPr>
              <a:t>pressione arteriosa</a:t>
            </a: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r>
              <a:rPr lang="it-IT" b="1" dirty="0">
                <a:solidFill>
                  <a:srgbClr val="535353"/>
                </a:solidFill>
              </a:rPr>
              <a:t>battito cardiaco e respirazione accelerati</a:t>
            </a: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r>
              <a:rPr lang="it-IT" b="1" dirty="0">
                <a:solidFill>
                  <a:srgbClr val="535353"/>
                </a:solidFill>
              </a:rPr>
              <a:t>colesterolo alto</a:t>
            </a:r>
          </a:p>
          <a:p>
            <a:pPr>
              <a:defRPr b="1">
                <a:solidFill>
                  <a:srgbClr val="535353"/>
                </a:solidFill>
              </a:defRPr>
            </a:pPr>
            <a:endParaRPr b="1" dirty="0">
              <a:solidFill>
                <a:srgbClr val="535353"/>
              </a:solidFill>
            </a:endParaRPr>
          </a:p>
          <a:p>
            <a:pPr>
              <a:defRPr b="1">
                <a:solidFill>
                  <a:srgbClr val="535353"/>
                </a:solidFill>
              </a:defRPr>
            </a:pPr>
            <a:endParaRPr dirty="0"/>
          </a:p>
        </p:txBody>
      </p:sp>
      <p:sp>
        <p:nvSpPr>
          <p:cNvPr id="542" name="Shape 542"/>
          <p:cNvSpPr/>
          <p:nvPr/>
        </p:nvSpPr>
        <p:spPr>
          <a:xfrm>
            <a:off x="8367041" y="2240743"/>
            <a:ext cx="4144720" cy="286231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b="1">
                <a:solidFill>
                  <a:srgbClr val="535353"/>
                </a:solidFill>
              </a:defRPr>
            </a:pPr>
            <a:r>
              <a:rPr lang="it-IT" b="1" dirty="0">
                <a:solidFill>
                  <a:srgbClr val="535353"/>
                </a:solidFill>
              </a:rPr>
              <a:t>fragilità di pelle, capelli e unghie</a:t>
            </a:r>
          </a:p>
          <a:p>
            <a:pPr>
              <a:defRPr b="1">
                <a:solidFill>
                  <a:srgbClr val="535353"/>
                </a:solidFill>
              </a:defRPr>
            </a:pPr>
            <a:endParaRPr lang="it-IT" b="1" dirty="0" smtClean="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smtClean="0">
              <a:solidFill>
                <a:srgbClr val="535353"/>
              </a:solidFill>
            </a:endParaRPr>
          </a:p>
          <a:p>
            <a:pPr>
              <a:defRPr b="1">
                <a:solidFill>
                  <a:srgbClr val="535353"/>
                </a:solidFill>
              </a:defRPr>
            </a:pPr>
            <a:r>
              <a:rPr lang="it-IT" b="1" dirty="0" smtClean="0">
                <a:solidFill>
                  <a:srgbClr val="535353"/>
                </a:solidFill>
              </a:rPr>
              <a:t>dolori </a:t>
            </a:r>
            <a:r>
              <a:rPr lang="it-IT" b="1" dirty="0">
                <a:solidFill>
                  <a:srgbClr val="535353"/>
                </a:solidFill>
              </a:rPr>
              <a:t>articolari</a:t>
            </a:r>
          </a:p>
          <a:p>
            <a:pPr>
              <a:defRPr b="1">
                <a:solidFill>
                  <a:srgbClr val="535353"/>
                </a:solidFill>
              </a:defRPr>
            </a:pPr>
            <a:endParaRPr lang="it-IT" b="1" dirty="0" smtClean="0">
              <a:solidFill>
                <a:srgbClr val="535353"/>
              </a:solidFill>
            </a:endParaRPr>
          </a:p>
          <a:p>
            <a:pPr>
              <a:defRPr b="1">
                <a:solidFill>
                  <a:srgbClr val="535353"/>
                </a:solidFill>
              </a:defRPr>
            </a:pPr>
            <a:endParaRPr lang="it-IT" b="1" dirty="0">
              <a:solidFill>
                <a:srgbClr val="535353"/>
              </a:solidFill>
            </a:endParaRPr>
          </a:p>
          <a:p>
            <a:pPr>
              <a:defRPr b="1">
                <a:solidFill>
                  <a:srgbClr val="535353"/>
                </a:solidFill>
              </a:defRPr>
            </a:pPr>
            <a:endParaRPr lang="it-IT" b="1" dirty="0" smtClean="0">
              <a:solidFill>
                <a:srgbClr val="535353"/>
              </a:solidFill>
            </a:endParaRPr>
          </a:p>
          <a:p>
            <a:pPr>
              <a:defRPr b="1">
                <a:solidFill>
                  <a:srgbClr val="535353"/>
                </a:solidFill>
              </a:defRPr>
            </a:pPr>
            <a:r>
              <a:rPr lang="it-IT" b="1" dirty="0" smtClean="0">
                <a:solidFill>
                  <a:srgbClr val="535353"/>
                </a:solidFill>
              </a:rPr>
              <a:t>formazione </a:t>
            </a:r>
            <a:r>
              <a:rPr lang="it-IT" b="1" dirty="0">
                <a:solidFill>
                  <a:srgbClr val="535353"/>
                </a:solidFill>
              </a:rPr>
              <a:t>di calcoli nella cistifellea </a:t>
            </a:r>
            <a:endParaRPr lang="it-IT" b="1" dirty="0" smtClean="0">
              <a:solidFill>
                <a:srgbClr val="535353"/>
              </a:solidFill>
            </a:endParaRPr>
          </a:p>
          <a:p>
            <a:pPr>
              <a:defRPr b="1">
                <a:solidFill>
                  <a:srgbClr val="535353"/>
                </a:solidFill>
              </a:defRPr>
            </a:pPr>
            <a:r>
              <a:rPr lang="it-IT" b="1" dirty="0" smtClean="0">
                <a:solidFill>
                  <a:srgbClr val="535353"/>
                </a:solidFill>
              </a:rPr>
              <a:t>e </a:t>
            </a:r>
            <a:r>
              <a:rPr lang="it-IT" b="1" dirty="0">
                <a:solidFill>
                  <a:srgbClr val="535353"/>
                </a:solidFill>
              </a:rPr>
              <a:t>nei reni</a:t>
            </a:r>
          </a:p>
        </p:txBody>
      </p:sp>
      <p:pic>
        <p:nvPicPr>
          <p:cNvPr id="543" name="image17.png"/>
          <p:cNvPicPr>
            <a:picLocks noChangeAspect="1"/>
          </p:cNvPicPr>
          <p:nvPr/>
        </p:nvPicPr>
        <p:blipFill>
          <a:blip r:embed="rId3" cstate="print"/>
          <a:stretch>
            <a:fillRect/>
          </a:stretch>
        </p:blipFill>
        <p:spPr>
          <a:xfrm>
            <a:off x="7332553" y="4495446"/>
            <a:ext cx="762004" cy="576653"/>
          </a:xfrm>
          <a:prstGeom prst="rect">
            <a:avLst/>
          </a:prstGeom>
          <a:ln w="12700">
            <a:miter lim="400000"/>
          </a:ln>
        </p:spPr>
      </p:pic>
      <p:pic>
        <p:nvPicPr>
          <p:cNvPr id="544" name="image18.png"/>
          <p:cNvPicPr>
            <a:picLocks noChangeAspect="1"/>
          </p:cNvPicPr>
          <p:nvPr/>
        </p:nvPicPr>
        <p:blipFill>
          <a:blip r:embed="rId4" cstate="print"/>
          <a:stretch>
            <a:fillRect/>
          </a:stretch>
        </p:blipFill>
        <p:spPr>
          <a:xfrm>
            <a:off x="1027280" y="3172548"/>
            <a:ext cx="762004" cy="721900"/>
          </a:xfrm>
          <a:prstGeom prst="rect">
            <a:avLst/>
          </a:prstGeom>
          <a:ln w="12700">
            <a:miter lim="400000"/>
          </a:ln>
        </p:spPr>
      </p:pic>
      <p:pic>
        <p:nvPicPr>
          <p:cNvPr id="545" name="image19.png"/>
          <p:cNvPicPr>
            <a:picLocks noChangeAspect="1"/>
          </p:cNvPicPr>
          <p:nvPr/>
        </p:nvPicPr>
        <p:blipFill>
          <a:blip r:embed="rId5" cstate="print"/>
          <a:stretch>
            <a:fillRect/>
          </a:stretch>
        </p:blipFill>
        <p:spPr>
          <a:xfrm>
            <a:off x="1027280" y="4407663"/>
            <a:ext cx="762004" cy="719074"/>
          </a:xfrm>
          <a:prstGeom prst="rect">
            <a:avLst/>
          </a:prstGeom>
          <a:ln w="12700">
            <a:miter lim="400000"/>
          </a:ln>
        </p:spPr>
      </p:pic>
      <p:pic>
        <p:nvPicPr>
          <p:cNvPr id="546" name="image20.png"/>
          <p:cNvPicPr>
            <a:picLocks noChangeAspect="1"/>
          </p:cNvPicPr>
          <p:nvPr/>
        </p:nvPicPr>
        <p:blipFill>
          <a:blip r:embed="rId6" cstate="print"/>
          <a:stretch>
            <a:fillRect/>
          </a:stretch>
        </p:blipFill>
        <p:spPr>
          <a:xfrm>
            <a:off x="7332553" y="2019225"/>
            <a:ext cx="762004" cy="789022"/>
          </a:xfrm>
          <a:prstGeom prst="rect">
            <a:avLst/>
          </a:prstGeom>
          <a:ln w="12700">
            <a:miter lim="400000"/>
          </a:ln>
        </p:spPr>
      </p:pic>
      <p:pic>
        <p:nvPicPr>
          <p:cNvPr id="547" name="image21.png"/>
          <p:cNvPicPr>
            <a:picLocks noChangeAspect="1"/>
          </p:cNvPicPr>
          <p:nvPr/>
        </p:nvPicPr>
        <p:blipFill>
          <a:blip r:embed="rId7" cstate="print"/>
          <a:stretch>
            <a:fillRect/>
          </a:stretch>
        </p:blipFill>
        <p:spPr>
          <a:xfrm>
            <a:off x="7332553" y="3162611"/>
            <a:ext cx="762004" cy="750881"/>
          </a:xfrm>
          <a:prstGeom prst="rect">
            <a:avLst/>
          </a:prstGeom>
          <a:ln w="12700">
            <a:miter lim="400000"/>
          </a:ln>
        </p:spPr>
      </p:pic>
      <p:pic>
        <p:nvPicPr>
          <p:cNvPr id="548" name="image22.png"/>
          <p:cNvPicPr>
            <a:picLocks noChangeAspect="1"/>
          </p:cNvPicPr>
          <p:nvPr/>
        </p:nvPicPr>
        <p:blipFill>
          <a:blip r:embed="rId8" cstate="print"/>
          <a:stretch>
            <a:fillRect/>
          </a:stretch>
        </p:blipFill>
        <p:spPr>
          <a:xfrm>
            <a:off x="1027280" y="2056932"/>
            <a:ext cx="762004" cy="773726"/>
          </a:xfrm>
          <a:prstGeom prst="rect">
            <a:avLst/>
          </a:prstGeom>
          <a:ln w="12700">
            <a:miter lim="400000"/>
          </a:ln>
        </p:spPr>
      </p:pic>
      <p:pic>
        <p:nvPicPr>
          <p:cNvPr id="549" name="image23.png"/>
          <p:cNvPicPr>
            <a:picLocks noChangeAspect="1"/>
          </p:cNvPicPr>
          <p:nvPr/>
        </p:nvPicPr>
        <p:blipFill>
          <a:blip r:embed="rId9" cstate="print"/>
          <a:stretch>
            <a:fillRect/>
          </a:stretch>
        </p:blipFill>
        <p:spPr>
          <a:xfrm>
            <a:off x="914468" y="5476249"/>
            <a:ext cx="978728" cy="996743"/>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1F7"/>
        </a:solidFill>
        <a:effectLst/>
      </p:bgPr>
    </p:bg>
    <p:spTree>
      <p:nvGrpSpPr>
        <p:cNvPr id="1" name=""/>
        <p:cNvGrpSpPr/>
        <p:nvPr/>
      </p:nvGrpSpPr>
      <p:grpSpPr>
        <a:xfrm>
          <a:off x="0" y="0"/>
          <a:ext cx="0" cy="0"/>
          <a:chOff x="0" y="0"/>
          <a:chExt cx="0" cy="0"/>
        </a:xfrm>
      </p:grpSpPr>
      <p:pic>
        <p:nvPicPr>
          <p:cNvPr id="553" name="image24.png"/>
          <p:cNvPicPr>
            <a:picLocks noChangeAspect="1"/>
          </p:cNvPicPr>
          <p:nvPr/>
        </p:nvPicPr>
        <p:blipFill>
          <a:blip r:embed="rId3" cstate="print"/>
          <a:stretch>
            <a:fillRect/>
          </a:stretch>
        </p:blipFill>
        <p:spPr>
          <a:xfrm flipH="1">
            <a:off x="0" y="0"/>
            <a:ext cx="13004800" cy="7315200"/>
          </a:xfrm>
          <a:prstGeom prst="rect">
            <a:avLst/>
          </a:prstGeom>
          <a:ln w="12700">
            <a:miter lim="400000"/>
          </a:ln>
        </p:spPr>
      </p:pic>
      <p:sp>
        <p:nvSpPr>
          <p:cNvPr id="554" name="Shape 554"/>
          <p:cNvSpPr/>
          <p:nvPr/>
        </p:nvSpPr>
        <p:spPr>
          <a:xfrm>
            <a:off x="-3589" y="5524043"/>
            <a:ext cx="13008389" cy="1791157"/>
          </a:xfrm>
          <a:prstGeom prst="rect">
            <a:avLst/>
          </a:prstGeom>
          <a:solidFill>
            <a:srgbClr val="168DC8"/>
          </a:solidFill>
          <a:ln w="12700">
            <a:miter lim="400000"/>
          </a:ln>
        </p:spPr>
        <p:txBody>
          <a:bodyPr lIns="45718" tIns="45718" rIns="45718" bIns="45718" anchor="ctr"/>
          <a:lstStyle/>
          <a:p>
            <a:endParaRPr/>
          </a:p>
        </p:txBody>
      </p:sp>
      <p:sp>
        <p:nvSpPr>
          <p:cNvPr id="555" name="Shape 555"/>
          <p:cNvSpPr/>
          <p:nvPr/>
        </p:nvSpPr>
        <p:spPr>
          <a:xfrm>
            <a:off x="538049" y="846820"/>
            <a:ext cx="7504614"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064679"/>
                </a:solidFill>
              </a:defRPr>
            </a:lvl1pPr>
          </a:lstStyle>
          <a:p>
            <a:r>
              <a:rPr lang="it-IT" dirty="0" smtClean="0"/>
              <a:t>QUALE </a:t>
            </a:r>
            <a:r>
              <a:rPr lang="it-IT" dirty="0"/>
              <a:t>ACQUA BISOGNA BERE</a:t>
            </a:r>
            <a:r>
              <a:rPr lang="it-IT" dirty="0" smtClean="0"/>
              <a:t>?</a:t>
            </a:r>
            <a:endParaRPr lang="it-IT" dirty="0"/>
          </a:p>
        </p:txBody>
      </p:sp>
      <p:sp>
        <p:nvSpPr>
          <p:cNvPr id="556" name="Shape 556"/>
          <p:cNvSpPr/>
          <p:nvPr/>
        </p:nvSpPr>
        <p:spPr>
          <a:xfrm>
            <a:off x="2221763" y="6029028"/>
            <a:ext cx="7914983" cy="105900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nSpc>
                <a:spcPct val="120000"/>
              </a:lnSpc>
              <a:defRPr cap="all">
                <a:solidFill>
                  <a:srgbClr val="FFFFFF"/>
                </a:solidFill>
              </a:defRPr>
            </a:pPr>
            <a:r>
              <a:rPr lang="it-IT" cap="all" dirty="0" smtClean="0"/>
              <a:t>Per </a:t>
            </a:r>
            <a:r>
              <a:rPr lang="it-IT" cap="all" dirty="0"/>
              <a:t>il normale funzionamento dell’organismo occorrono </a:t>
            </a:r>
            <a:endParaRPr lang="it-IT" cap="all" dirty="0" smtClean="0"/>
          </a:p>
          <a:p>
            <a:pPr>
              <a:lnSpc>
                <a:spcPct val="120000"/>
              </a:lnSpc>
              <a:defRPr cap="all">
                <a:solidFill>
                  <a:srgbClr val="FFFFFF"/>
                </a:solidFill>
              </a:defRPr>
            </a:pPr>
            <a:r>
              <a:rPr lang="it-IT" cap="all" dirty="0" smtClean="0"/>
              <a:t>circa </a:t>
            </a:r>
            <a:r>
              <a:rPr lang="it-IT" b="1" cap="all" dirty="0"/>
              <a:t>1,5-2 l/giorno</a:t>
            </a:r>
          </a:p>
          <a:p>
            <a:pPr>
              <a:lnSpc>
                <a:spcPct val="120000"/>
              </a:lnSpc>
              <a:defRPr cap="all">
                <a:solidFill>
                  <a:srgbClr val="FFFFFF"/>
                </a:solidFill>
              </a:defRPr>
            </a:pPr>
            <a:endParaRPr dirty="0">
              <a:solidFill>
                <a:srgbClr val="535353"/>
              </a:solidFill>
            </a:endParaRPr>
          </a:p>
        </p:txBody>
      </p:sp>
      <p:sp>
        <p:nvSpPr>
          <p:cNvPr id="557" name="Shape 557"/>
          <p:cNvSpPr/>
          <p:nvPr/>
        </p:nvSpPr>
        <p:spPr>
          <a:xfrm>
            <a:off x="966502" y="2433783"/>
            <a:ext cx="3247039" cy="209287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000" b="1" cap="all">
                <a:solidFill>
                  <a:srgbClr val="0C4777"/>
                </a:solidFill>
              </a:defRPr>
            </a:pPr>
            <a:r>
              <a:rPr lang="it-IT" sz="2000" b="1" cap="all" dirty="0" smtClean="0"/>
              <a:t>PURA </a:t>
            </a:r>
            <a:r>
              <a:rPr lang="it-IT" sz="2000" b="1" cap="all" dirty="0"/>
              <a:t>E </a:t>
            </a:r>
            <a:endParaRPr lang="it-IT" sz="2000" b="1" cap="all" dirty="0" smtClean="0"/>
          </a:p>
          <a:p>
            <a:pPr>
              <a:defRPr sz="2000" b="1" cap="all">
                <a:solidFill>
                  <a:srgbClr val="0C4777"/>
                </a:solidFill>
              </a:defRPr>
            </a:pPr>
            <a:r>
              <a:rPr lang="it-IT" sz="2000" b="1" cap="all" dirty="0" smtClean="0"/>
              <a:t>POTABILE</a:t>
            </a:r>
            <a:endParaRPr lang="it-IT" sz="2000" b="1" cap="all" dirty="0"/>
          </a:p>
          <a:p>
            <a:pPr>
              <a:defRPr sz="3600" b="1">
                <a:solidFill>
                  <a:srgbClr val="535353"/>
                </a:solidFill>
              </a:defRPr>
            </a:pPr>
            <a:endParaRPr sz="3600" dirty="0"/>
          </a:p>
          <a:p>
            <a:pPr>
              <a:defRPr b="1">
                <a:solidFill>
                  <a:srgbClr val="535353"/>
                </a:solidFill>
              </a:defRPr>
            </a:pPr>
            <a:r>
              <a:rPr lang="it-IT" b="1" dirty="0" smtClean="0"/>
              <a:t>tè</a:t>
            </a:r>
            <a:r>
              <a:rPr lang="it-IT" b="1" dirty="0"/>
              <a:t>, caffè, alcool e bevande </a:t>
            </a:r>
            <a:endParaRPr lang="it-IT" b="1" dirty="0" smtClean="0"/>
          </a:p>
          <a:p>
            <a:pPr>
              <a:defRPr b="1">
                <a:solidFill>
                  <a:srgbClr val="535353"/>
                </a:solidFill>
              </a:defRPr>
            </a:pPr>
            <a:r>
              <a:rPr lang="it-IT" b="1" dirty="0" smtClean="0"/>
              <a:t>artificiali </a:t>
            </a:r>
            <a:r>
              <a:rPr lang="it-IT" b="1" dirty="0"/>
              <a:t>disidratano il corpo</a:t>
            </a:r>
          </a:p>
          <a:p>
            <a:pPr>
              <a:defRPr b="1">
                <a:solidFill>
                  <a:srgbClr val="535353"/>
                </a:solidFill>
              </a:defRPr>
            </a:pPr>
            <a:endParaRPr dirty="0"/>
          </a:p>
        </p:txBody>
      </p:sp>
      <p:sp>
        <p:nvSpPr>
          <p:cNvPr id="558" name="Shape 558"/>
          <p:cNvSpPr/>
          <p:nvPr/>
        </p:nvSpPr>
        <p:spPr>
          <a:xfrm>
            <a:off x="9093734" y="2433783"/>
            <a:ext cx="3426575" cy="184665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000" b="1" cap="all">
                <a:solidFill>
                  <a:srgbClr val="0C4777"/>
                </a:solidFill>
              </a:defRPr>
            </a:pPr>
            <a:r>
              <a:rPr lang="it-IT" sz="2000" b="1" cap="all" dirty="0" smtClean="0"/>
              <a:t>CON </a:t>
            </a:r>
            <a:r>
              <a:rPr lang="it-IT" sz="2000" b="1" cap="all" dirty="0"/>
              <a:t>UNA COMPOSIZIONE </a:t>
            </a:r>
            <a:endParaRPr lang="it-IT" sz="2000" b="1" cap="all" dirty="0" smtClean="0"/>
          </a:p>
          <a:p>
            <a:pPr>
              <a:defRPr sz="2000" b="1" cap="all">
                <a:solidFill>
                  <a:srgbClr val="0C4777"/>
                </a:solidFill>
              </a:defRPr>
            </a:pPr>
            <a:r>
              <a:rPr lang="it-IT" sz="2000" b="1" cap="all" dirty="0" smtClean="0"/>
              <a:t>MINERALE </a:t>
            </a:r>
            <a:r>
              <a:rPr lang="it-IT" sz="2000" b="1" cap="all" dirty="0"/>
              <a:t>IDEALE</a:t>
            </a:r>
          </a:p>
          <a:p>
            <a:pPr>
              <a:defRPr sz="2000" b="1" cap="all">
                <a:solidFill>
                  <a:srgbClr val="0C4777"/>
                </a:solidFill>
              </a:defRPr>
            </a:pPr>
            <a:r>
              <a:rPr dirty="0" smtClean="0"/>
              <a:t> </a:t>
            </a:r>
            <a:endParaRPr lang="it-IT" sz="3600" dirty="0"/>
          </a:p>
          <a:p>
            <a:pPr>
              <a:defRPr b="1">
                <a:solidFill>
                  <a:srgbClr val="535353"/>
                </a:solidFill>
              </a:defRPr>
            </a:pPr>
            <a:endParaRPr lang="it-IT" dirty="0" smtClean="0"/>
          </a:p>
          <a:p>
            <a:pPr>
              <a:defRPr b="1">
                <a:solidFill>
                  <a:srgbClr val="535353"/>
                </a:solidFill>
              </a:defRPr>
            </a:pPr>
            <a:r>
              <a:rPr dirty="0" smtClean="0"/>
              <a:t>К</a:t>
            </a:r>
            <a:r>
              <a:rPr dirty="0"/>
              <a:t>, </a:t>
            </a:r>
            <a:r>
              <a:rPr dirty="0" err="1"/>
              <a:t>Са</a:t>
            </a:r>
            <a:r>
              <a:rPr dirty="0"/>
              <a:t>, P, Na, Mg, </a:t>
            </a:r>
            <a:r>
              <a:rPr dirty="0" err="1"/>
              <a:t>Mn</a:t>
            </a:r>
            <a:r>
              <a:rPr dirty="0"/>
              <a:t>, Zn, </a:t>
            </a:r>
          </a:p>
          <a:p>
            <a:pPr>
              <a:defRPr b="1">
                <a:solidFill>
                  <a:srgbClr val="535353"/>
                </a:solidFill>
              </a:defRPr>
            </a:pPr>
            <a:r>
              <a:rPr dirty="0"/>
              <a:t>Cu, I, S, Fe, Si, Cr</a:t>
            </a:r>
          </a:p>
        </p:txBody>
      </p:sp>
      <p:sp>
        <p:nvSpPr>
          <p:cNvPr id="559" name="Shape 559"/>
          <p:cNvSpPr/>
          <p:nvPr/>
        </p:nvSpPr>
        <p:spPr>
          <a:xfrm>
            <a:off x="4764018" y="2433783"/>
            <a:ext cx="3558021" cy="206209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2000" b="1" cap="all">
                <a:solidFill>
                  <a:srgbClr val="0C4777"/>
                </a:solidFill>
              </a:defRPr>
            </a:pPr>
            <a:r>
              <a:rPr lang="it-IT" sz="2000" b="1" cap="all" dirty="0" smtClean="0"/>
              <a:t>FISIOLOGICAMENTE </a:t>
            </a:r>
            <a:r>
              <a:rPr lang="it-IT" sz="2000" b="1" cap="all" dirty="0"/>
              <a:t>RICCA</a:t>
            </a:r>
          </a:p>
          <a:p>
            <a:pPr>
              <a:defRPr sz="3600" b="1">
                <a:solidFill>
                  <a:srgbClr val="535353"/>
                </a:solidFill>
              </a:defRPr>
            </a:pPr>
            <a:endParaRPr sz="3600" dirty="0"/>
          </a:p>
          <a:p>
            <a:pPr>
              <a:defRPr b="1">
                <a:solidFill>
                  <a:srgbClr val="535353"/>
                </a:solidFill>
              </a:defRPr>
            </a:pPr>
            <a:endParaRPr lang="it-IT" b="1" dirty="0" smtClean="0"/>
          </a:p>
          <a:p>
            <a:pPr>
              <a:defRPr b="1">
                <a:solidFill>
                  <a:srgbClr val="535353"/>
                </a:solidFill>
              </a:defRPr>
            </a:pPr>
            <a:r>
              <a:rPr lang="it-IT" b="1" dirty="0" smtClean="0"/>
              <a:t>l'acqua </a:t>
            </a:r>
            <a:r>
              <a:rPr lang="it-IT" b="1" dirty="0"/>
              <a:t>deve essere equilibrata </a:t>
            </a:r>
            <a:endParaRPr lang="it-IT" b="1" dirty="0" smtClean="0"/>
          </a:p>
          <a:p>
            <a:pPr>
              <a:defRPr b="1">
                <a:solidFill>
                  <a:srgbClr val="535353"/>
                </a:solidFill>
              </a:defRPr>
            </a:pPr>
            <a:r>
              <a:rPr lang="it-IT" b="1" dirty="0" smtClean="0"/>
              <a:t>in </a:t>
            </a:r>
            <a:r>
              <a:rPr lang="it-IT" b="1" dirty="0"/>
              <a:t>termini di composizione </a:t>
            </a:r>
            <a:endParaRPr lang="it-IT" b="1" dirty="0" smtClean="0"/>
          </a:p>
          <a:p>
            <a:pPr>
              <a:defRPr b="1">
                <a:solidFill>
                  <a:srgbClr val="535353"/>
                </a:solidFill>
              </a:defRPr>
            </a:pPr>
            <a:r>
              <a:rPr lang="it-IT" b="1" dirty="0" smtClean="0"/>
              <a:t>minerale </a:t>
            </a:r>
            <a:r>
              <a:rPr lang="it-IT" b="1" dirty="0"/>
              <a:t>e </a:t>
            </a:r>
            <a:r>
              <a:rPr lang="it-IT" b="1" dirty="0" smtClean="0"/>
              <a:t>acido-alcalina</a:t>
            </a:r>
            <a:endParaRPr lang="it-IT" b="1" dirty="0"/>
          </a:p>
        </p:txBody>
      </p:sp>
      <p:pic>
        <p:nvPicPr>
          <p:cNvPr id="560" name="image25.png"/>
          <p:cNvPicPr>
            <a:picLocks noChangeAspect="1"/>
          </p:cNvPicPr>
          <p:nvPr/>
        </p:nvPicPr>
        <p:blipFill>
          <a:blip r:embed="rId4" cstate="print"/>
          <a:stretch>
            <a:fillRect/>
          </a:stretch>
        </p:blipFill>
        <p:spPr>
          <a:xfrm>
            <a:off x="841593" y="5823144"/>
            <a:ext cx="1178593" cy="1196057"/>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1F7"/>
        </a:solidFill>
        <a:effectLst/>
      </p:bgPr>
    </p:bg>
    <p:spTree>
      <p:nvGrpSpPr>
        <p:cNvPr id="1" name=""/>
        <p:cNvGrpSpPr/>
        <p:nvPr/>
      </p:nvGrpSpPr>
      <p:grpSpPr>
        <a:xfrm>
          <a:off x="0" y="0"/>
          <a:ext cx="0" cy="0"/>
          <a:chOff x="0" y="0"/>
          <a:chExt cx="0" cy="0"/>
        </a:xfrm>
      </p:grpSpPr>
      <p:sp>
        <p:nvSpPr>
          <p:cNvPr id="562" name="Shape 562"/>
          <p:cNvSpPr/>
          <p:nvPr/>
        </p:nvSpPr>
        <p:spPr>
          <a:xfrm>
            <a:off x="538050" y="846820"/>
            <a:ext cx="10511848" cy="120032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064679"/>
                </a:solidFill>
              </a:defRPr>
            </a:lvl1pPr>
          </a:lstStyle>
          <a:p>
            <a:r>
              <a:rPr lang="it-IT" dirty="0" smtClean="0"/>
              <a:t>L'ACQUA </a:t>
            </a:r>
            <a:r>
              <a:rPr lang="it-IT" dirty="0"/>
              <a:t>CONTIENE I PRINCIPALI MINERALI </a:t>
            </a:r>
          </a:p>
          <a:p>
            <a:endParaRPr dirty="0"/>
          </a:p>
        </p:txBody>
      </p:sp>
      <p:sp>
        <p:nvSpPr>
          <p:cNvPr id="563" name="Shape 563"/>
          <p:cNvSpPr/>
          <p:nvPr/>
        </p:nvSpPr>
        <p:spPr>
          <a:xfrm>
            <a:off x="1856001" y="2623478"/>
            <a:ext cx="2221117" cy="129265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4200" b="1">
                <a:solidFill>
                  <a:srgbClr val="114875"/>
                </a:solidFill>
              </a:defRPr>
            </a:pPr>
            <a:r>
              <a:rPr dirty="0"/>
              <a:t>Ca</a:t>
            </a:r>
            <a:r>
              <a:rPr sz="3600" dirty="0">
                <a:solidFill>
                  <a:srgbClr val="0C4777"/>
                </a:solidFill>
              </a:rPr>
              <a:t> </a:t>
            </a:r>
            <a:r>
              <a:rPr sz="1800" dirty="0">
                <a:solidFill>
                  <a:srgbClr val="0C4777"/>
                </a:solidFill>
              </a:rPr>
              <a:t>1000 </a:t>
            </a:r>
            <a:r>
              <a:rPr lang="it-IT" sz="1800" dirty="0" smtClean="0">
                <a:solidFill>
                  <a:srgbClr val="0C4777"/>
                </a:solidFill>
              </a:rPr>
              <a:t>mg</a:t>
            </a:r>
            <a:r>
              <a:rPr sz="1800" dirty="0" smtClean="0">
                <a:solidFill>
                  <a:srgbClr val="0C4777"/>
                </a:solidFill>
              </a:rPr>
              <a:t>*</a:t>
            </a:r>
            <a:endParaRPr sz="3600" dirty="0">
              <a:solidFill>
                <a:srgbClr val="0C4777"/>
              </a:solidFill>
            </a:endParaRPr>
          </a:p>
          <a:p>
            <a:pPr>
              <a:defRPr b="1">
                <a:solidFill>
                  <a:srgbClr val="535353"/>
                </a:solidFill>
              </a:defRPr>
            </a:pPr>
            <a:r>
              <a:rPr lang="it-IT" b="1" dirty="0" smtClean="0"/>
              <a:t>ossa</a:t>
            </a:r>
            <a:r>
              <a:rPr lang="it-IT" b="1" dirty="0"/>
              <a:t>, articolazioni, </a:t>
            </a:r>
            <a:endParaRPr lang="it-IT" b="1" dirty="0" smtClean="0"/>
          </a:p>
          <a:p>
            <a:pPr>
              <a:defRPr b="1">
                <a:solidFill>
                  <a:srgbClr val="535353"/>
                </a:solidFill>
              </a:defRPr>
            </a:pPr>
            <a:r>
              <a:rPr lang="it-IT" b="1" dirty="0" smtClean="0"/>
              <a:t>muscoli</a:t>
            </a:r>
            <a:r>
              <a:rPr lang="it-IT" b="1" dirty="0"/>
              <a:t>, </a:t>
            </a:r>
            <a:r>
              <a:rPr lang="it-IT" b="1" dirty="0" smtClean="0"/>
              <a:t>cuore</a:t>
            </a:r>
            <a:endParaRPr lang="it-IT" b="1" dirty="0"/>
          </a:p>
        </p:txBody>
      </p:sp>
      <p:sp>
        <p:nvSpPr>
          <p:cNvPr id="564" name="Shape 564"/>
          <p:cNvSpPr/>
          <p:nvPr/>
        </p:nvSpPr>
        <p:spPr>
          <a:xfrm>
            <a:off x="5430132" y="2623478"/>
            <a:ext cx="2772550" cy="15696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4200" b="1">
                <a:solidFill>
                  <a:srgbClr val="0C4777"/>
                </a:solidFill>
              </a:defRPr>
            </a:pPr>
            <a:r>
              <a:rPr dirty="0"/>
              <a:t>Mg</a:t>
            </a:r>
            <a:r>
              <a:rPr sz="3600" dirty="0"/>
              <a:t> </a:t>
            </a:r>
            <a:r>
              <a:rPr sz="1800" dirty="0"/>
              <a:t>400 </a:t>
            </a:r>
            <a:r>
              <a:rPr lang="it-IT" sz="1800" dirty="0" smtClean="0"/>
              <a:t>mg</a:t>
            </a:r>
            <a:r>
              <a:rPr sz="1800" dirty="0" smtClean="0"/>
              <a:t>*</a:t>
            </a:r>
            <a:endParaRPr sz="3600" dirty="0"/>
          </a:p>
          <a:p>
            <a:pPr>
              <a:defRPr b="1">
                <a:solidFill>
                  <a:srgbClr val="535353"/>
                </a:solidFill>
              </a:defRPr>
            </a:pPr>
            <a:r>
              <a:rPr lang="it-IT" b="1" dirty="0" smtClean="0"/>
              <a:t>nervi</a:t>
            </a:r>
            <a:r>
              <a:rPr lang="it-IT" b="1" dirty="0"/>
              <a:t>, muscoli, cervello, </a:t>
            </a:r>
            <a:endParaRPr lang="it-IT" b="1" dirty="0" smtClean="0"/>
          </a:p>
          <a:p>
            <a:pPr>
              <a:defRPr b="1">
                <a:solidFill>
                  <a:srgbClr val="535353"/>
                </a:solidFill>
              </a:defRPr>
            </a:pPr>
            <a:r>
              <a:rPr lang="it-IT" b="1" dirty="0" smtClean="0"/>
              <a:t>ossa</a:t>
            </a:r>
            <a:r>
              <a:rPr lang="it-IT" b="1" dirty="0"/>
              <a:t>, cuore</a:t>
            </a:r>
          </a:p>
          <a:p>
            <a:pPr>
              <a:defRPr b="1">
                <a:solidFill>
                  <a:srgbClr val="535353"/>
                </a:solidFill>
              </a:defRPr>
            </a:pPr>
            <a:endParaRPr dirty="0"/>
          </a:p>
        </p:txBody>
      </p:sp>
      <p:sp>
        <p:nvSpPr>
          <p:cNvPr id="565" name="Shape 565"/>
          <p:cNvSpPr/>
          <p:nvPr/>
        </p:nvSpPr>
        <p:spPr>
          <a:xfrm>
            <a:off x="9004264" y="2623478"/>
            <a:ext cx="1849220" cy="15696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4200" b="1">
                <a:solidFill>
                  <a:srgbClr val="0C4777"/>
                </a:solidFill>
              </a:defRPr>
            </a:pPr>
            <a:r>
              <a:rPr dirty="0"/>
              <a:t>K</a:t>
            </a:r>
            <a:r>
              <a:rPr sz="3600" dirty="0"/>
              <a:t> </a:t>
            </a:r>
            <a:r>
              <a:rPr sz="1800" dirty="0"/>
              <a:t>2500 </a:t>
            </a:r>
            <a:r>
              <a:rPr lang="it-IT" sz="1800" dirty="0" smtClean="0"/>
              <a:t>mg</a:t>
            </a:r>
            <a:r>
              <a:rPr sz="1800" dirty="0" smtClean="0"/>
              <a:t>*</a:t>
            </a:r>
            <a:endParaRPr sz="3600" dirty="0"/>
          </a:p>
          <a:p>
            <a:pPr>
              <a:defRPr b="1">
                <a:solidFill>
                  <a:srgbClr val="535353"/>
                </a:solidFill>
              </a:defRPr>
            </a:pPr>
            <a:r>
              <a:rPr lang="it-IT" b="1" dirty="0" smtClean="0"/>
              <a:t>cuore</a:t>
            </a:r>
            <a:r>
              <a:rPr lang="it-IT" b="1" dirty="0"/>
              <a:t>, muscoli, </a:t>
            </a:r>
            <a:endParaRPr lang="it-IT" b="1" dirty="0" smtClean="0"/>
          </a:p>
          <a:p>
            <a:pPr>
              <a:defRPr b="1">
                <a:solidFill>
                  <a:srgbClr val="535353"/>
                </a:solidFill>
              </a:defRPr>
            </a:pPr>
            <a:r>
              <a:rPr lang="it-IT" b="1" dirty="0" smtClean="0"/>
              <a:t>nervi</a:t>
            </a:r>
            <a:r>
              <a:rPr lang="it-IT" b="1" dirty="0"/>
              <a:t>, ossa</a:t>
            </a:r>
          </a:p>
          <a:p>
            <a:pPr>
              <a:defRPr b="1">
                <a:solidFill>
                  <a:srgbClr val="535353"/>
                </a:solidFill>
              </a:defRPr>
            </a:pPr>
            <a:endParaRPr dirty="0"/>
          </a:p>
        </p:txBody>
      </p:sp>
      <p:sp>
        <p:nvSpPr>
          <p:cNvPr id="566" name="Shape 566"/>
          <p:cNvSpPr/>
          <p:nvPr/>
        </p:nvSpPr>
        <p:spPr>
          <a:xfrm>
            <a:off x="3474782" y="4397275"/>
            <a:ext cx="2195469" cy="101565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4200" b="1">
                <a:solidFill>
                  <a:srgbClr val="0C4777"/>
                </a:solidFill>
              </a:defRPr>
            </a:pPr>
            <a:r>
              <a:rPr dirty="0"/>
              <a:t>Si</a:t>
            </a:r>
            <a:r>
              <a:rPr sz="3600" dirty="0"/>
              <a:t> </a:t>
            </a:r>
            <a:r>
              <a:rPr sz="1800" dirty="0"/>
              <a:t>30 </a:t>
            </a:r>
            <a:r>
              <a:rPr lang="it-IT" sz="1800" dirty="0" smtClean="0"/>
              <a:t>mg</a:t>
            </a:r>
            <a:r>
              <a:rPr sz="1800" dirty="0" smtClean="0"/>
              <a:t>*</a:t>
            </a:r>
            <a:endParaRPr sz="3600" dirty="0"/>
          </a:p>
          <a:p>
            <a:pPr>
              <a:defRPr b="1">
                <a:solidFill>
                  <a:srgbClr val="535353"/>
                </a:solidFill>
              </a:defRPr>
            </a:pPr>
            <a:r>
              <a:rPr lang="it-IT" b="1" dirty="0">
                <a:solidFill>
                  <a:srgbClr val="535353"/>
                </a:solidFill>
              </a:rPr>
              <a:t>muscoli, nervi, reni</a:t>
            </a:r>
          </a:p>
        </p:txBody>
      </p:sp>
      <p:sp>
        <p:nvSpPr>
          <p:cNvPr id="567" name="Shape 567"/>
          <p:cNvSpPr/>
          <p:nvPr/>
        </p:nvSpPr>
        <p:spPr>
          <a:xfrm>
            <a:off x="7605310" y="4397275"/>
            <a:ext cx="3375279" cy="129265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defRPr sz="4200" b="1">
                <a:solidFill>
                  <a:srgbClr val="0C4777"/>
                </a:solidFill>
              </a:defRPr>
            </a:pPr>
            <a:r>
              <a:rPr dirty="0"/>
              <a:t>P</a:t>
            </a:r>
            <a:r>
              <a:rPr sz="3600" dirty="0"/>
              <a:t> </a:t>
            </a:r>
            <a:r>
              <a:rPr sz="1800" dirty="0"/>
              <a:t>800 </a:t>
            </a:r>
            <a:r>
              <a:rPr lang="it-IT" sz="1800" dirty="0" smtClean="0"/>
              <a:t>mg</a:t>
            </a:r>
            <a:r>
              <a:rPr sz="1800" dirty="0" smtClean="0"/>
              <a:t>*</a:t>
            </a:r>
            <a:endParaRPr sz="3600" dirty="0"/>
          </a:p>
          <a:p>
            <a:pPr>
              <a:defRPr b="1">
                <a:solidFill>
                  <a:srgbClr val="535353"/>
                </a:solidFill>
              </a:defRPr>
            </a:pPr>
            <a:r>
              <a:rPr lang="it-IT" b="1" dirty="0" smtClean="0"/>
              <a:t>ossa</a:t>
            </a:r>
            <a:r>
              <a:rPr lang="it-IT" b="1" dirty="0"/>
              <a:t>, tratto gastrointestinale, </a:t>
            </a:r>
            <a:endParaRPr lang="it-IT" b="1" dirty="0" smtClean="0"/>
          </a:p>
          <a:p>
            <a:pPr>
              <a:defRPr b="1">
                <a:solidFill>
                  <a:srgbClr val="535353"/>
                </a:solidFill>
              </a:defRPr>
            </a:pPr>
            <a:r>
              <a:rPr lang="it-IT" b="1" dirty="0" smtClean="0"/>
              <a:t>muscoli</a:t>
            </a:r>
            <a:r>
              <a:rPr lang="it-IT" b="1" dirty="0"/>
              <a:t>, </a:t>
            </a:r>
            <a:r>
              <a:rPr lang="it-IT" b="1" dirty="0" smtClean="0"/>
              <a:t>cervello</a:t>
            </a:r>
            <a:endParaRPr lang="it-IT" b="1" dirty="0"/>
          </a:p>
        </p:txBody>
      </p:sp>
      <p:sp>
        <p:nvSpPr>
          <p:cNvPr id="568" name="Shape 568"/>
          <p:cNvSpPr/>
          <p:nvPr/>
        </p:nvSpPr>
        <p:spPr>
          <a:xfrm>
            <a:off x="516696" y="6613187"/>
            <a:ext cx="8171464"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a:solidFill>
                  <a:srgbClr val="535353"/>
                </a:solidFill>
              </a:defRPr>
            </a:lvl1pPr>
          </a:lstStyle>
          <a:p>
            <a:r>
              <a:rPr dirty="0" smtClean="0"/>
              <a:t>*</a:t>
            </a:r>
            <a:r>
              <a:rPr lang="it-IT" dirty="0" smtClean="0"/>
              <a:t>livello </a:t>
            </a:r>
            <a:r>
              <a:rPr lang="it-IT" dirty="0"/>
              <a:t>raccomandato di consumo giornaliero (per i paesi dell’Unione doganale</a:t>
            </a:r>
            <a:r>
              <a:rPr lang="it-IT" dirty="0" smtClean="0"/>
              <a:t>)</a:t>
            </a:r>
            <a:endParaRPr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5444"/>
        </a:solidFill>
        <a:effectLst/>
      </p:bgPr>
    </p:bg>
    <p:spTree>
      <p:nvGrpSpPr>
        <p:cNvPr id="1" name=""/>
        <p:cNvGrpSpPr/>
        <p:nvPr/>
      </p:nvGrpSpPr>
      <p:grpSpPr>
        <a:xfrm>
          <a:off x="0" y="0"/>
          <a:ext cx="0" cy="0"/>
          <a:chOff x="0" y="0"/>
          <a:chExt cx="0" cy="0"/>
        </a:xfrm>
      </p:grpSpPr>
      <p:pic>
        <p:nvPicPr>
          <p:cNvPr id="572" name="image26.png"/>
          <p:cNvPicPr>
            <a:picLocks noChangeAspect="1"/>
          </p:cNvPicPr>
          <p:nvPr/>
        </p:nvPicPr>
        <p:blipFill>
          <a:blip r:embed="rId3" cstate="print"/>
          <a:stretch>
            <a:fillRect/>
          </a:stretch>
        </p:blipFill>
        <p:spPr>
          <a:xfrm>
            <a:off x="0" y="0"/>
            <a:ext cx="13004800" cy="7315200"/>
          </a:xfrm>
          <a:prstGeom prst="rect">
            <a:avLst/>
          </a:prstGeom>
          <a:ln w="12700">
            <a:miter lim="400000"/>
          </a:ln>
        </p:spPr>
      </p:pic>
      <p:sp>
        <p:nvSpPr>
          <p:cNvPr id="573" name="Shape 573"/>
          <p:cNvSpPr/>
          <p:nvPr/>
        </p:nvSpPr>
        <p:spPr>
          <a:xfrm>
            <a:off x="4163936" y="1853170"/>
            <a:ext cx="4676917" cy="156965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4200" b="1">
                <a:solidFill>
                  <a:srgbClr val="29EBFD"/>
                </a:solidFill>
              </a:defRPr>
            </a:pPr>
            <a:r>
              <a:rPr dirty="0"/>
              <a:t>K</a:t>
            </a:r>
            <a:r>
              <a:rPr dirty="0">
                <a:solidFill>
                  <a:srgbClr val="114875"/>
                </a:solidFill>
              </a:rPr>
              <a:t> </a:t>
            </a:r>
            <a:r>
              <a:rPr lang="it-IT" sz="3600" dirty="0" smtClean="0">
                <a:solidFill>
                  <a:srgbClr val="FFFFFF"/>
                </a:solidFill>
              </a:rPr>
              <a:t>e</a:t>
            </a:r>
            <a:r>
              <a:rPr dirty="0" smtClean="0">
                <a:solidFill>
                  <a:srgbClr val="114875"/>
                </a:solidFill>
              </a:rPr>
              <a:t> </a:t>
            </a:r>
            <a:r>
              <a:rPr dirty="0"/>
              <a:t>Na</a:t>
            </a:r>
            <a:endParaRPr sz="3600" dirty="0">
              <a:solidFill>
                <a:srgbClr val="0C4777"/>
              </a:solidFill>
            </a:endParaRPr>
          </a:p>
          <a:p>
            <a:pPr algn="ctr">
              <a:defRPr sz="3600" b="1">
                <a:solidFill>
                  <a:srgbClr val="FFFFFF"/>
                </a:solidFill>
              </a:defRPr>
            </a:pPr>
            <a:r>
              <a:rPr dirty="0" smtClean="0"/>
              <a:t>(</a:t>
            </a:r>
            <a:r>
              <a:rPr lang="it-IT" sz="3600" b="1" dirty="0" smtClean="0"/>
              <a:t>elettroliti</a:t>
            </a:r>
            <a:r>
              <a:rPr dirty="0" smtClean="0"/>
              <a:t>)</a:t>
            </a:r>
            <a:endParaRPr dirty="0"/>
          </a:p>
          <a:p>
            <a:pPr algn="ctr">
              <a:defRPr b="1">
                <a:solidFill>
                  <a:srgbClr val="FFFFFF"/>
                </a:solidFill>
              </a:defRPr>
            </a:pPr>
            <a:r>
              <a:rPr lang="it-IT" b="1" dirty="0" smtClean="0"/>
              <a:t>regolano </a:t>
            </a:r>
            <a:r>
              <a:rPr lang="it-IT" b="1" dirty="0"/>
              <a:t>l'equilibrio idrico </a:t>
            </a:r>
            <a:r>
              <a:rPr lang="it-IT" b="1" dirty="0" smtClean="0"/>
              <a:t>nell'organismo</a:t>
            </a:r>
            <a:endParaRPr dirty="0"/>
          </a:p>
        </p:txBody>
      </p:sp>
      <p:sp>
        <p:nvSpPr>
          <p:cNvPr id="574" name="Shape 574"/>
          <p:cNvSpPr/>
          <p:nvPr/>
        </p:nvSpPr>
        <p:spPr>
          <a:xfrm>
            <a:off x="2277297" y="334694"/>
            <a:ext cx="8450206" cy="8450206"/>
          </a:xfrm>
          <a:prstGeom prst="ellipse">
            <a:avLst/>
          </a:prstGeom>
          <a:ln w="38100">
            <a:solidFill>
              <a:srgbClr val="3BEBFB"/>
            </a:solidFill>
          </a:ln>
        </p:spPr>
        <p:txBody>
          <a:bodyPr lIns="45718" tIns="45718" rIns="45718" bIns="45718" anchor="ctr"/>
          <a:lstStyle/>
          <a:p>
            <a:endParaRPr/>
          </a:p>
        </p:txBody>
      </p:sp>
      <p:sp>
        <p:nvSpPr>
          <p:cNvPr id="575" name="Shape 575"/>
          <p:cNvSpPr/>
          <p:nvPr/>
        </p:nvSpPr>
        <p:spPr>
          <a:xfrm>
            <a:off x="841745" y="3154383"/>
            <a:ext cx="2412167" cy="2949819"/>
          </a:xfrm>
          <a:prstGeom prst="rect">
            <a:avLst/>
          </a:prstGeom>
          <a:solidFill>
            <a:srgbClr val="168DC8"/>
          </a:solidFill>
          <a:ln w="12700">
            <a:miter lim="400000"/>
          </a:ln>
        </p:spPr>
        <p:txBody>
          <a:bodyPr lIns="45718" tIns="45718" rIns="45718" bIns="45718" anchor="ctr"/>
          <a:lstStyle/>
          <a:p>
            <a:endParaRPr/>
          </a:p>
        </p:txBody>
      </p:sp>
      <p:sp>
        <p:nvSpPr>
          <p:cNvPr id="576" name="Shape 576"/>
          <p:cNvSpPr/>
          <p:nvPr/>
        </p:nvSpPr>
        <p:spPr>
          <a:xfrm>
            <a:off x="9750889" y="3154383"/>
            <a:ext cx="2296306" cy="2697672"/>
          </a:xfrm>
          <a:prstGeom prst="rect">
            <a:avLst/>
          </a:prstGeom>
          <a:solidFill>
            <a:srgbClr val="168DC8"/>
          </a:solidFill>
          <a:ln w="12700">
            <a:miter lim="400000"/>
          </a:ln>
        </p:spPr>
        <p:txBody>
          <a:bodyPr lIns="45718" tIns="45718" rIns="45718" bIns="45718" anchor="ctr"/>
          <a:lstStyle/>
          <a:p>
            <a:endParaRPr/>
          </a:p>
        </p:txBody>
      </p:sp>
      <p:sp>
        <p:nvSpPr>
          <p:cNvPr id="577" name="Shape 577"/>
          <p:cNvSpPr/>
          <p:nvPr/>
        </p:nvSpPr>
        <p:spPr>
          <a:xfrm>
            <a:off x="1054723" y="3404696"/>
            <a:ext cx="1964636" cy="258531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3600" b="1">
                <a:solidFill>
                  <a:srgbClr val="FFFFFF"/>
                </a:solidFill>
              </a:defRPr>
            </a:pPr>
            <a:r>
              <a:rPr lang="it-IT" sz="3600" b="1" dirty="0"/>
              <a:t>c</a:t>
            </a:r>
            <a:r>
              <a:rPr lang="it-IT" sz="3600" b="1" dirty="0" smtClean="0"/>
              <a:t>arenza </a:t>
            </a:r>
          </a:p>
          <a:p>
            <a:pPr algn="ctr">
              <a:defRPr sz="3600" b="1">
                <a:solidFill>
                  <a:srgbClr val="FFFFFF"/>
                </a:solidFill>
              </a:defRPr>
            </a:pPr>
            <a:r>
              <a:rPr lang="it-IT" sz="3600" b="1" dirty="0" smtClean="0"/>
              <a:t>d’acqua </a:t>
            </a:r>
            <a:endParaRPr dirty="0"/>
          </a:p>
          <a:p>
            <a:pPr algn="ctr">
              <a:defRPr b="1">
                <a:solidFill>
                  <a:srgbClr val="FFFFFF"/>
                </a:solidFill>
              </a:defRPr>
            </a:pPr>
            <a:r>
              <a:rPr lang="it-IT" b="1" dirty="0" smtClean="0"/>
              <a:t>disidratazione</a:t>
            </a:r>
            <a:r>
              <a:rPr lang="it-IT" b="1" dirty="0"/>
              <a:t>: </a:t>
            </a:r>
            <a:endParaRPr lang="it-IT" b="1" dirty="0" smtClean="0"/>
          </a:p>
          <a:p>
            <a:pPr algn="ctr">
              <a:defRPr b="1">
                <a:solidFill>
                  <a:srgbClr val="FFFFFF"/>
                </a:solidFill>
              </a:defRPr>
            </a:pPr>
            <a:r>
              <a:rPr lang="it-IT" b="1" dirty="0" smtClean="0"/>
              <a:t>debolezza</a:t>
            </a:r>
            <a:r>
              <a:rPr lang="it-IT" b="1" dirty="0"/>
              <a:t>, </a:t>
            </a:r>
            <a:endParaRPr lang="it-IT" b="1" dirty="0" smtClean="0"/>
          </a:p>
          <a:p>
            <a:pPr algn="ctr">
              <a:defRPr b="1">
                <a:solidFill>
                  <a:srgbClr val="FFFFFF"/>
                </a:solidFill>
              </a:defRPr>
            </a:pPr>
            <a:r>
              <a:rPr lang="it-IT" b="1" dirty="0" smtClean="0"/>
              <a:t>fiato </a:t>
            </a:r>
            <a:r>
              <a:rPr lang="it-IT" b="1" dirty="0"/>
              <a:t>corto, </a:t>
            </a:r>
            <a:endParaRPr lang="it-IT" b="1" dirty="0" smtClean="0"/>
          </a:p>
          <a:p>
            <a:pPr algn="ctr">
              <a:defRPr b="1">
                <a:solidFill>
                  <a:srgbClr val="FFFFFF"/>
                </a:solidFill>
              </a:defRPr>
            </a:pPr>
            <a:r>
              <a:rPr lang="it-IT" b="1" dirty="0" smtClean="0"/>
              <a:t>mal </a:t>
            </a:r>
            <a:r>
              <a:rPr lang="it-IT" b="1" dirty="0"/>
              <a:t>di testa</a:t>
            </a:r>
          </a:p>
          <a:p>
            <a:pPr algn="ctr">
              <a:defRPr b="1">
                <a:solidFill>
                  <a:srgbClr val="FFFFFF"/>
                </a:solidFill>
              </a:defRPr>
            </a:pPr>
            <a:endParaRPr dirty="0"/>
          </a:p>
        </p:txBody>
      </p:sp>
      <p:sp>
        <p:nvSpPr>
          <p:cNvPr id="578" name="Shape 578"/>
          <p:cNvSpPr/>
          <p:nvPr/>
        </p:nvSpPr>
        <p:spPr>
          <a:xfrm>
            <a:off x="9511984" y="3404696"/>
            <a:ext cx="2580189" cy="1754322"/>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algn="ctr">
              <a:defRPr sz="3600" b="1">
                <a:solidFill>
                  <a:srgbClr val="FFFFFF"/>
                </a:solidFill>
              </a:defRPr>
            </a:pPr>
            <a:r>
              <a:rPr lang="it-IT" sz="3600" b="1" dirty="0"/>
              <a:t>a</a:t>
            </a:r>
            <a:r>
              <a:rPr lang="it-IT" sz="3600" b="1" dirty="0" smtClean="0"/>
              <a:t>cqua </a:t>
            </a:r>
          </a:p>
          <a:p>
            <a:pPr algn="ctr">
              <a:defRPr sz="3600" b="1">
                <a:solidFill>
                  <a:srgbClr val="FFFFFF"/>
                </a:solidFill>
              </a:defRPr>
            </a:pPr>
            <a:r>
              <a:rPr lang="it-IT" sz="3600" b="1" dirty="0" smtClean="0"/>
              <a:t>in </a:t>
            </a:r>
            <a:r>
              <a:rPr lang="it-IT" sz="3600" b="1" dirty="0"/>
              <a:t>eccesso </a:t>
            </a:r>
            <a:endParaRPr dirty="0"/>
          </a:p>
          <a:p>
            <a:pPr algn="ctr">
              <a:defRPr b="1">
                <a:solidFill>
                  <a:srgbClr val="FFFFFF"/>
                </a:solidFill>
              </a:defRPr>
            </a:pPr>
            <a:r>
              <a:rPr lang="it-IT" b="1" dirty="0" smtClean="0"/>
              <a:t>gonfiori</a:t>
            </a:r>
            <a:r>
              <a:rPr lang="it-IT" b="1" dirty="0"/>
              <a:t>, </a:t>
            </a:r>
            <a:endParaRPr lang="it-IT" b="1" dirty="0" smtClean="0"/>
          </a:p>
          <a:p>
            <a:pPr algn="ctr">
              <a:defRPr b="1">
                <a:solidFill>
                  <a:srgbClr val="FFFFFF"/>
                </a:solidFill>
              </a:defRPr>
            </a:pPr>
            <a:r>
              <a:rPr lang="it-IT" b="1" dirty="0" smtClean="0"/>
              <a:t>pressione arteriosa</a:t>
            </a:r>
            <a:endParaRPr lang="it-IT" b="1" dirty="0"/>
          </a:p>
        </p:txBody>
      </p:sp>
      <p:sp>
        <p:nvSpPr>
          <p:cNvPr id="579" name="Shape 579"/>
          <p:cNvSpPr/>
          <p:nvPr/>
        </p:nvSpPr>
        <p:spPr>
          <a:xfrm>
            <a:off x="2865723" y="768682"/>
            <a:ext cx="2412167" cy="820168"/>
          </a:xfrm>
          <a:prstGeom prst="rect">
            <a:avLst/>
          </a:prstGeom>
          <a:solidFill>
            <a:srgbClr val="168DC8"/>
          </a:solidFill>
          <a:ln w="12700">
            <a:miter lim="400000"/>
          </a:ln>
        </p:spPr>
        <p:txBody>
          <a:bodyPr lIns="45718" tIns="45718" rIns="45718" bIns="45718" anchor="ctr"/>
          <a:lstStyle/>
          <a:p>
            <a:endParaRPr/>
          </a:p>
        </p:txBody>
      </p:sp>
      <p:sp>
        <p:nvSpPr>
          <p:cNvPr id="580" name="Shape 580"/>
          <p:cNvSpPr/>
          <p:nvPr/>
        </p:nvSpPr>
        <p:spPr>
          <a:xfrm>
            <a:off x="538050" y="846820"/>
            <a:ext cx="8870373" cy="64632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600" b="1" cap="all">
                <a:solidFill>
                  <a:srgbClr val="FFFFFF"/>
                </a:solidFill>
              </a:defRPr>
            </a:lvl1pPr>
          </a:lstStyle>
          <a:p>
            <a:r>
              <a:rPr lang="it-IT" dirty="0" smtClean="0"/>
              <a:t>EQUILIBRIO </a:t>
            </a:r>
            <a:r>
              <a:rPr lang="it-IT" dirty="0"/>
              <a:t>IDRICO </a:t>
            </a:r>
            <a:r>
              <a:rPr lang="it-IT" dirty="0" smtClean="0"/>
              <a:t>NELL'ORGANISMO</a:t>
            </a:r>
            <a:endParaRPr lang="it-IT" dirty="0"/>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913</TotalTime>
  <Words>2022</Words>
  <Application>Microsoft Office PowerPoint</Application>
  <PresentationFormat>Personalizzato</PresentationFormat>
  <Paragraphs>327</Paragraphs>
  <Slides>22</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Arial Black</vt:lpstr>
      <vt:lpstr>Helvetica</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Васина Алла</dc:creator>
  <cp:lastModifiedBy>fabrizio cerqueti</cp:lastModifiedBy>
  <cp:revision>29</cp:revision>
  <dcterms:modified xsi:type="dcterms:W3CDTF">2019-12-09T21:09:15Z</dcterms:modified>
</cp:coreProperties>
</file>