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79" r:id="rId3"/>
    <p:sldId id="273" r:id="rId4"/>
    <p:sldId id="272" r:id="rId5"/>
    <p:sldId id="260" r:id="rId6"/>
    <p:sldId id="293" r:id="rId7"/>
    <p:sldId id="274" r:id="rId8"/>
    <p:sldId id="282" r:id="rId9"/>
    <p:sldId id="261" r:id="rId10"/>
    <p:sldId id="275" r:id="rId11"/>
    <p:sldId id="289" r:id="rId12"/>
    <p:sldId id="277" r:id="rId13"/>
    <p:sldId id="263" r:id="rId14"/>
    <p:sldId id="278" r:id="rId15"/>
    <p:sldId id="264" r:id="rId16"/>
    <p:sldId id="266" r:id="rId17"/>
    <p:sldId id="292" r:id="rId18"/>
    <p:sldId id="291" r:id="rId19"/>
    <p:sldId id="267" r:id="rId20"/>
    <p:sldId id="283" r:id="rId21"/>
    <p:sldId id="284" r:id="rId22"/>
    <p:sldId id="294" r:id="rId23"/>
    <p:sldId id="285" r:id="rId24"/>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CA400"/>
    <a:srgbClr val="EC9A00"/>
    <a:srgbClr val="DC1F59"/>
    <a:srgbClr val="D02A6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83" autoAdjust="0"/>
    <p:restoredTop sz="71048" autoAdjust="0"/>
  </p:normalViewPr>
  <p:slideViewPr>
    <p:cSldViewPr>
      <p:cViewPr>
        <p:scale>
          <a:sx n="75" d="100"/>
          <a:sy n="75" d="100"/>
        </p:scale>
        <p:origin x="-2664" y="-234"/>
      </p:cViewPr>
      <p:guideLst>
        <p:guide orient="horz" pos="2115"/>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74E35CD-E150-448A-A976-6F9AD32CB476}" type="datetimeFigureOut">
              <a:rPr lang="ru-RU" smtClean="0"/>
              <a:pPr/>
              <a:t>14.12.2018</a:t>
            </a:fld>
            <a:endParaRPr lang="ru-RU"/>
          </a:p>
        </p:txBody>
      </p:sp>
      <p:sp>
        <p:nvSpPr>
          <p:cNvPr id="4" name="Нижний колонтитул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128C5043-5724-406A-841B-3887991CC655}" type="slidenum">
              <a:rPr lang="ru-RU" smtClean="0"/>
              <a:pPr/>
              <a:t>‹N›</a:t>
            </a:fld>
            <a:endParaRPr lang="ru-RU"/>
          </a:p>
        </p:txBody>
      </p:sp>
    </p:spTree>
    <p:extLst>
      <p:ext uri="{BB962C8B-B14F-4D97-AF65-F5344CB8AC3E}">
        <p14:creationId xmlns="" xmlns:p14="http://schemas.microsoft.com/office/powerpoint/2010/main" val="1378762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E88CB31-862C-4E36-949E-321B33E3D23B}" type="datetimeFigureOut">
              <a:rPr lang="ru-RU" smtClean="0"/>
              <a:pPr/>
              <a:t>14.12.2018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C4D3A0E-9FFD-4498-9051-1B5CE16836BD}" type="slidenum">
              <a:rPr lang="ru-RU" smtClean="0"/>
              <a:pPr/>
              <a:t>‹N›</a:t>
            </a:fld>
            <a:endParaRPr lang="ru-RU"/>
          </a:p>
        </p:txBody>
      </p:sp>
    </p:spTree>
    <p:extLst>
      <p:ext uri="{BB962C8B-B14F-4D97-AF65-F5344CB8AC3E}">
        <p14:creationId xmlns="" xmlns:p14="http://schemas.microsoft.com/office/powerpoint/2010/main" val="148847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 Il modello di vita dell’uomo contemporaneo dista molto da un modello capace di garantire attivismo e longevità. Ma perché?</a:t>
            </a:r>
          </a:p>
          <a:p>
            <a:r>
              <a:rPr lang="ru-RU" sz="1200"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Fattori ambientali negativi. L’atmosfera è sempre più inquinata da velenosi gas di scappamento,  dai rifiuti dannosi di diverse produzioni 	industriali, ecc. L’organismo è inoltre esposto all’azione continua di radiazioni elettromagnetiche generate da una moltitudine di apparecchi 	elettrodomestici, telefoni cellulari, computer, ecc. </a:t>
            </a:r>
          </a:p>
          <a:p>
            <a:r>
              <a:rPr lang="ru-RU" sz="1200"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Si è intensificato il ritmo di vita. Risparmiamo tempo rubandolo al sonno e al riposo</a:t>
            </a:r>
          </a:p>
          <a:p>
            <a:r>
              <a:rPr lang="ru-RU"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Le persone si trovano in società perennemente sotto stress, sia alla guida per recarsi al lavoro, che sul lavoro stesso. I mass media spesso 	sono vettori di informazioni perlopiù negative. </a:t>
            </a:r>
            <a:endParaRPr lang="it-IT"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Le cattive abitudini. Una sigaretta “brucia” 25-30 mg di vitamina C.</a:t>
            </a:r>
            <a:endParaRPr lang="it-IT"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L’attivitá fisica si </a:t>
            </a:r>
            <a:r>
              <a:rPr lang="it-IT" sz="1200" kern="1200" dirty="0" smtClean="0">
                <a:solidFill>
                  <a:schemeClr val="tx1"/>
                </a:solidFill>
                <a:effectLst/>
                <a:latin typeface="+mn-lt"/>
                <a:ea typeface="+mn-ea"/>
                <a:cs typeface="+mn-cs"/>
              </a:rPr>
              <a:t>è ridotta. Conduciamo una vita sedentaria. È cambiata l’alimentazione. Non abbiamo tempo di preparare pasti buoni e sani, 	mangiamo spesso di fretta e male. Ricordiamo brevemente di cosa ci si ciba oggigiorno?</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Mangiamo cibi che saziano (hamburger, pasta, pane, pasticcini) e crediamo che cibarsi in abbondanza sia corretto e ciò che serve per 	mantenerci in salute. Ma siamo in grave errore, poiché la qualità di tali alimenti non corrisponde affatto ai bisogni del nostro organismo in 	termini di sostanze nutritive. In molti prodotti che utilizziamo poi, vengono aggiunti conservanti, addensanti, coloranti ed esaltatori di gusto, il 	cui obiettivo è esclusivamente quello di migliorare l’aspetto e il gusto, ma mai la qualità. </a:t>
            </a:r>
          </a:p>
          <a:p>
            <a:r>
              <a:rPr lang="it-IT" sz="1200" kern="1200" dirty="0" smtClean="0">
                <a:solidFill>
                  <a:schemeClr val="tx1"/>
                </a:solidFill>
                <a:effectLst/>
                <a:latin typeface="+mn-lt"/>
                <a:ea typeface="+mn-ea"/>
                <a:cs typeface="+mn-cs"/>
              </a:rPr>
              <a:t>	Consumando giornalmente verdura e frutta non riusciamo comunque a raggiungere la quantità a noi necessaria di vitamine e minerali; ciò in 	quanto gli ortaggi sono coltivati in terreni che, così come l’atmosfera, sono inquinati e impoveriti; in più, quando arrivano alle nostre tavole, gli 	alimenti vegetali hanno per di più già perso gran parte delle loro vitamine. </a:t>
            </a:r>
          </a:p>
          <a:p>
            <a:r>
              <a:rPr lang="ru-RU" sz="1200" kern="1200" dirty="0" smtClean="0">
                <a:solidFill>
                  <a:schemeClr val="tx1"/>
                </a:solidFill>
                <a:effectLst/>
                <a:latin typeface="+mn-lt"/>
                <a:ea typeface="+mn-ea"/>
                <a:cs typeface="+mn-cs"/>
              </a:rPr>
              <a:t>•</a:t>
            </a:r>
            <a:r>
              <a:rPr lang="it-IT" sz="1200" kern="1200" dirty="0" smtClean="0">
                <a:solidFill>
                  <a:schemeClr val="tx1"/>
                </a:solidFill>
                <a:effectLst/>
                <a:latin typeface="+mn-lt"/>
                <a:ea typeface="+mn-ea"/>
                <a:cs typeface="+mn-cs"/>
              </a:rPr>
              <a:t>              Inoltre i prodotti ortofrutticoli “freschi” reperibili nei negozi sono spesso trattati per far sì che si conservino più a lungo, il che conduce ad una </a:t>
            </a:r>
            <a:r>
              <a:rPr lang="it-IT" sz="1200" kern="1200" baseline="0" dirty="0" smtClean="0">
                <a:solidFill>
                  <a:schemeClr val="tx1"/>
                </a:solidFill>
                <a:effectLst/>
                <a:latin typeface="+mn-lt"/>
                <a:ea typeface="+mn-ea"/>
                <a:cs typeface="+mn-cs"/>
              </a:rPr>
              <a:t>  </a:t>
            </a:r>
          </a:p>
          <a:p>
            <a:r>
              <a:rPr lang="it-IT" sz="1200" kern="1200" baseline="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ulteriore perdita di sostanze benefiche nutritive . </a:t>
            </a:r>
          </a:p>
          <a:p>
            <a:r>
              <a:rPr lang="ru-RU" sz="1200" kern="1200" dirty="0" smtClean="0">
                <a:solidFill>
                  <a:schemeClr val="tx1"/>
                </a:solidFill>
                <a:effectLst/>
                <a:latin typeface="+mn-lt"/>
                <a:ea typeface="+mn-ea"/>
                <a:cs typeface="+mn-cs"/>
              </a:rPr>
              <a:t>•</a:t>
            </a:r>
            <a:r>
              <a:rPr lang="it-IT" sz="1200" kern="1200" dirty="0" smtClean="0">
                <a:solidFill>
                  <a:schemeClr val="tx1"/>
                </a:solidFill>
                <a:effectLst/>
                <a:latin typeface="+mn-lt"/>
                <a:ea typeface="+mn-ea"/>
                <a:cs typeface="+mn-cs"/>
              </a:rPr>
              <a:t>              Facciamo uso frequente di alimenti raffinati. Tutti sanno infatti che le benefiche sostanze nutritive sono contenute proprio nella buccia dei frutti e 	nella crusca e nel germe dei cereali, cioè in tutto ciò che viene normalmente considerato scarto.  </a:t>
            </a:r>
          </a:p>
          <a:p>
            <a:r>
              <a:rPr lang="ru-RU" sz="1200" kern="1200" dirty="0" smtClean="0">
                <a:solidFill>
                  <a:schemeClr val="tx1"/>
                </a:solidFill>
                <a:effectLst/>
                <a:latin typeface="+mn-lt"/>
                <a:ea typeface="+mn-ea"/>
                <a:cs typeface="+mn-cs"/>
              </a:rPr>
              <a:t>•</a:t>
            </a:r>
            <a:r>
              <a:rPr lang="it-IT" sz="1200" kern="1200" dirty="0" smtClean="0">
                <a:solidFill>
                  <a:schemeClr val="tx1"/>
                </a:solidFill>
                <a:effectLst/>
                <a:latin typeface="+mn-lt"/>
                <a:ea typeface="+mn-ea"/>
                <a:cs typeface="+mn-cs"/>
              </a:rPr>
              <a:t>              Per di più la maggior parte delle sostanze benefiche di prodotti alimentari si perde a causa del trattamento termico dovuto alla preparazione 	culinaria. </a:t>
            </a:r>
          </a:p>
          <a:p>
            <a:r>
              <a:rPr lang="ru-RU" sz="1200" kern="1200" dirty="0" smtClean="0">
                <a:solidFill>
                  <a:schemeClr val="tx1"/>
                </a:solidFill>
                <a:effectLst/>
                <a:latin typeface="+mn-lt"/>
                <a:ea typeface="+mn-ea"/>
                <a:cs typeface="+mn-cs"/>
              </a:rPr>
              <a:t>•</a:t>
            </a:r>
            <a:r>
              <a:rPr lang="it-IT" sz="1200" kern="1200" dirty="0" smtClean="0">
                <a:solidFill>
                  <a:schemeClr val="tx1"/>
                </a:solidFill>
                <a:effectLst/>
                <a:latin typeface="+mn-lt"/>
                <a:ea typeface="+mn-ea"/>
                <a:cs typeface="+mn-cs"/>
              </a:rPr>
              <a:t>              A causa dell’uso di ormoni e antibiotici nell’allevamento e nell’avicoltura, così come di concimanti nella coltivazione di campi, abbiamo accesso a 	prodotti alimentari  impoveriti di sostanze benefiche e per di più nocivi per la salute. </a:t>
            </a:r>
          </a:p>
          <a:p>
            <a:r>
              <a:rPr lang="it-IT" sz="1200" kern="1200" dirty="0" smtClean="0">
                <a:solidFill>
                  <a:schemeClr val="tx1"/>
                </a:solidFill>
                <a:effectLst/>
                <a:latin typeface="+mn-lt"/>
                <a:ea typeface="+mn-ea"/>
                <a:cs typeface="+mn-cs"/>
              </a:rPr>
              <a:t>	In buona sostanza l’alimentazione apporta un eccesso di carboidrati e grassi, quindi di calorie, e viene a crearsi invece una carenza di fibre, di 	proteine, di quasi tutte le vitamine e di molti minerali. </a:t>
            </a:r>
          </a:p>
          <a:p>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Gli studi scientifici confermano che persino nei paesi più sviluppati la maggioranza delle persone, anche consumando frutta e verdura diverse volte al giorno, è soggetta a carenze di vitamine e minerali. </a:t>
            </a:r>
            <a:r>
              <a:rPr lang="it-IT" sz="1200" kern="1200" dirty="0" smtClean="0">
                <a:solidFill>
                  <a:schemeClr val="tx1"/>
                </a:solidFill>
                <a:effectLst/>
                <a:latin typeface="+mn-lt"/>
                <a:ea typeface="+mn-ea"/>
                <a:cs typeface="+mn-cs"/>
              </a:rPr>
              <a:t>Si calcola che g</a:t>
            </a:r>
            <a:r>
              <a:rPr lang="ru-RU" sz="1200" kern="1200" dirty="0" smtClean="0">
                <a:solidFill>
                  <a:schemeClr val="tx1"/>
                </a:solidFill>
                <a:effectLst/>
                <a:latin typeface="+mn-lt"/>
                <a:ea typeface="+mn-ea"/>
                <a:cs typeface="+mn-cs"/>
              </a:rPr>
              <a:t>li abitanti di Stati Uniti, Germania, Francia e Gran Bretagna otteng</a:t>
            </a:r>
            <a:r>
              <a:rPr lang="it-IT" sz="1200" kern="1200" dirty="0" smtClean="0">
                <a:solidFill>
                  <a:schemeClr val="tx1"/>
                </a:solidFill>
                <a:effectLst/>
                <a:latin typeface="+mn-lt"/>
                <a:ea typeface="+mn-ea"/>
                <a:cs typeface="+mn-cs"/>
              </a:rPr>
              <a:t>a</a:t>
            </a:r>
            <a:r>
              <a:rPr lang="ru-RU" sz="1200" kern="1200" dirty="0" smtClean="0">
                <a:solidFill>
                  <a:schemeClr val="tx1"/>
                </a:solidFill>
                <a:effectLst/>
                <a:latin typeface="+mn-lt"/>
                <a:ea typeface="+mn-ea"/>
                <a:cs typeface="+mn-cs"/>
              </a:rPr>
              <a:t>no giornalmente dall’alimentazione solamente il 30% di tutte le benefiche sostanze </a:t>
            </a:r>
            <a:r>
              <a:rPr lang="it-IT" sz="1200" kern="1200" dirty="0" smtClean="0">
                <a:solidFill>
                  <a:schemeClr val="tx1"/>
                </a:solidFill>
                <a:effectLst/>
                <a:latin typeface="+mn-lt"/>
                <a:ea typeface="+mn-ea"/>
                <a:cs typeface="+mn-cs"/>
              </a:rPr>
              <a:t>necessarie per il pieno  nutrimento dell’organismo.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Purtroppo non possiamo avere che un controllo estremamente indiretto sul nostro habitat: trasferirsi, cambiare clima…ma tutto ciò è forse sempre possibile? </a:t>
            </a:r>
            <a:r>
              <a:rPr lang="it-IT" sz="1200" b="1" kern="1200" dirty="0" smtClean="0">
                <a:solidFill>
                  <a:schemeClr val="tx1"/>
                </a:solidFill>
                <a:effectLst/>
                <a:latin typeface="+mn-lt"/>
                <a:ea typeface="+mn-ea"/>
                <a:cs typeface="+mn-cs"/>
              </a:rPr>
              <a:t>poni</a:t>
            </a:r>
            <a:r>
              <a:rPr lang="ru-RU" sz="1200" b="1" kern="1200" dirty="0" smtClean="0">
                <a:solidFill>
                  <a:schemeClr val="tx1"/>
                </a:solidFill>
                <a:effectLst/>
                <a:latin typeface="+mn-lt"/>
                <a:ea typeface="+mn-ea"/>
                <a:cs typeface="+mn-cs"/>
              </a:rPr>
              <a:t> questa domanda all’auditorio, </a:t>
            </a:r>
            <a:r>
              <a:rPr lang="it-IT" sz="1200" b="1" kern="1200" dirty="0" smtClean="0">
                <a:solidFill>
                  <a:schemeClr val="tx1"/>
                </a:solidFill>
                <a:effectLst/>
                <a:latin typeface="+mn-lt"/>
                <a:ea typeface="+mn-ea"/>
                <a:cs typeface="+mn-cs"/>
              </a:rPr>
              <a:t>lascia passare qualche secondo</a:t>
            </a:r>
            <a:r>
              <a:rPr lang="ru-RU" sz="1200" b="1" kern="1200" dirty="0" smtClean="0">
                <a:solidFill>
                  <a:schemeClr val="tx1"/>
                </a:solidFill>
                <a:effectLst/>
                <a:latin typeface="+mn-lt"/>
                <a:ea typeface="+mn-ea"/>
                <a:cs typeface="+mn-cs"/>
              </a:rPr>
              <a:t>, poi continua</a:t>
            </a:r>
            <a:r>
              <a:rPr lang="it-IT" sz="1200" b="1" kern="1200" dirty="0" smtClean="0">
                <a:solidFill>
                  <a:schemeClr val="tx1"/>
                </a:solidFill>
                <a:effectLst/>
                <a:latin typeface="+mn-lt"/>
                <a:ea typeface="+mn-ea"/>
                <a:cs typeface="+mn-cs"/>
              </a:rPr>
              <a:t>)</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D2BA5AC-70D4-437C-875F-1DD8C30E5C6D}" type="slidenum">
              <a:rPr lang="ru-RU" smtClean="0"/>
              <a:pPr/>
              <a:t>2</a:t>
            </a:fld>
            <a:endParaRPr lang="ru-RU" dirty="0"/>
          </a:p>
        </p:txBody>
      </p:sp>
    </p:spTree>
    <p:extLst>
      <p:ext uri="{BB962C8B-B14F-4D97-AF65-F5344CB8AC3E}">
        <p14:creationId xmlns="" xmlns:p14="http://schemas.microsoft.com/office/powerpoint/2010/main" val="303371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b="1" kern="1200" dirty="0" smtClean="0">
                <a:solidFill>
                  <a:schemeClr val="tx1"/>
                </a:solidFill>
                <a:effectLst/>
                <a:latin typeface="+mn-lt"/>
                <a:ea typeface="+mn-ea"/>
                <a:cs typeface="+mn-cs"/>
              </a:rPr>
              <a:t>Il collagene peptidico Verisol </a:t>
            </a:r>
            <a:r>
              <a:rPr lang="it-IT" sz="1200" kern="1200" dirty="0" smtClean="0">
                <a:solidFill>
                  <a:schemeClr val="tx1"/>
                </a:solidFill>
                <a:effectLst/>
                <a:latin typeface="+mn-lt"/>
                <a:ea typeface="+mn-ea"/>
                <a:cs typeface="+mn-cs"/>
              </a:rPr>
              <a:t>è stato creato per migliorare la qualità di vita delle persone in tutto il mondo. Numerosissimi studi scientifici hanno confermato che esso è in grado di migliorare la condizione funzionale delle articolazioni e delle ossa, favorire una normalizzazione del peso e ridurre l’invecchiamento cutaneo. Il collagene Verisol è a facilmente abbinabile ad altri componenti, è ben assimilato dall’organismo e presenta un alto grado di bioaccessibilità. </a:t>
            </a:r>
          </a:p>
          <a:p>
            <a:r>
              <a:rPr lang="it-IT" sz="1200" kern="1200" dirty="0" smtClean="0">
                <a:solidFill>
                  <a:schemeClr val="tx1"/>
                </a:solidFill>
                <a:effectLst/>
                <a:latin typeface="+mn-lt"/>
                <a:ea typeface="+mn-ea"/>
                <a:cs typeface="+mn-cs"/>
              </a:rPr>
              <a:t>Agendo dall’interno i peptidi di Verisol svolgono un’azione diretta e mirata sul metabolismo del collagene nella pelle, favorendo la sua idratazione, aumentando il suo turgore e la sua elasticità e rallentando la formazione delle rughe. </a:t>
            </a:r>
          </a:p>
          <a:p>
            <a:r>
              <a:rPr lang="it-IT" sz="1200" b="1" kern="1200" dirty="0" smtClean="0">
                <a:solidFill>
                  <a:schemeClr val="tx1"/>
                </a:solidFill>
                <a:effectLst/>
                <a:latin typeface="+mn-lt"/>
                <a:ea typeface="+mn-ea"/>
                <a:cs typeface="+mn-cs"/>
              </a:rPr>
              <a:t>Il collagene idrolizzato Verisol </a:t>
            </a:r>
            <a:r>
              <a:rPr lang="it-IT" sz="1200" kern="1200" dirty="0" smtClean="0">
                <a:solidFill>
                  <a:schemeClr val="tx1"/>
                </a:solidFill>
                <a:effectLst/>
                <a:latin typeface="+mn-lt"/>
                <a:ea typeface="+mn-ea"/>
                <a:cs typeface="+mn-cs"/>
              </a:rPr>
              <a:t>è una forma di collagene altamente efficace composta di tre peptidi (aminoacidi): la lisina, la prolina e l’</a:t>
            </a:r>
            <a:r>
              <a:rPr lang="it-IT" sz="1200" kern="1200" dirty="0" err="1" smtClean="0">
                <a:solidFill>
                  <a:schemeClr val="tx1"/>
                </a:solidFill>
                <a:effectLst/>
                <a:latin typeface="+mn-lt"/>
                <a:ea typeface="+mn-ea"/>
                <a:cs typeface="+mn-cs"/>
              </a:rPr>
              <a:t>idrossiprolina</a:t>
            </a:r>
            <a:r>
              <a:rPr lang="it-IT" sz="1200" kern="1200" dirty="0" smtClean="0">
                <a:solidFill>
                  <a:schemeClr val="tx1"/>
                </a:solidFill>
                <a:effectLst/>
                <a:latin typeface="+mn-lt"/>
                <a:ea typeface="+mn-ea"/>
                <a:cs typeface="+mn-cs"/>
              </a:rPr>
              <a:t>. Grazie alla loro ridotta massa molecolare essi sono rapidamente e facilmente assimilati dall’organismo, dopo possono iniziare ad agire.</a:t>
            </a:r>
          </a:p>
          <a:p>
            <a:r>
              <a:rPr lang="it-IT" sz="1200" kern="1200" dirty="0" smtClean="0">
                <a:solidFill>
                  <a:schemeClr val="tx1"/>
                </a:solidFill>
                <a:effectLst/>
                <a:latin typeface="+mn-lt"/>
                <a:ea typeface="+mn-ea"/>
                <a:cs typeface="+mn-cs"/>
              </a:rPr>
              <a:t>Un ruolo particolarmente importante è svolto dalla lisina, che permette la formazione di collagene – la proteina principale per la formazione dei tessuti connettivi dei muscoli, delle cartilagini, dei legamenti e della pelle – e favorisce inoltre una rapida rigenerazione dei tessuti muscolari, indispensabile per l’assorbimento di altri importanti aminoacidi. La lisina è molto importante per il regolare funzionamento del muscolo cardiaco, importantissimo quindi per gli sportivi e per chiunque svolga una vita molto attiva. Se c’è carenza di lisina si sbilancia tutto il metabolismo proteico. Ad esempio, negli atleti, specialmente in chi corre lunghe distanze, la carenza di lisina può condurre ad uno stato di infiammazione cronica dei tendini e a un logoramento dei muscoli. </a:t>
            </a:r>
          </a:p>
          <a:p>
            <a:r>
              <a:rPr lang="it-IT" sz="1200" kern="1200" dirty="0" smtClean="0">
                <a:solidFill>
                  <a:schemeClr val="tx1"/>
                </a:solidFill>
                <a:effectLst/>
                <a:latin typeface="+mn-lt"/>
                <a:ea typeface="+mn-ea"/>
                <a:cs typeface="+mn-cs"/>
              </a:rPr>
              <a:t>I peptidi del collagene sono fonti universale di proteine. Essi possono essere combinati benissimo con altri alimenti e rimanendo di facile assorbimento. Non contengono grassi, carboidrati, glutine, purine, colesterolo </a:t>
            </a:r>
            <a:r>
              <a:rPr lang="it-IT" sz="1200" kern="1200" dirty="0" err="1" smtClean="0">
                <a:solidFill>
                  <a:schemeClr val="tx1"/>
                </a:solidFill>
                <a:effectLst/>
                <a:latin typeface="+mn-lt"/>
                <a:ea typeface="+mn-ea"/>
                <a:cs typeface="+mn-cs"/>
              </a:rPr>
              <a:t>nè</a:t>
            </a:r>
            <a:r>
              <a:rPr lang="it-IT" sz="1200" kern="1200" dirty="0" smtClean="0">
                <a:solidFill>
                  <a:schemeClr val="tx1"/>
                </a:solidFill>
                <a:effectLst/>
                <a:latin typeface="+mn-lt"/>
                <a:ea typeface="+mn-ea"/>
                <a:cs typeface="+mn-cs"/>
              </a:rPr>
              <a:t> sostanze ipoallergeniche. </a:t>
            </a:r>
          </a:p>
          <a:p>
            <a:r>
              <a:rPr lang="it-IT" sz="1200" kern="1200" dirty="0" smtClean="0">
                <a:solidFill>
                  <a:schemeClr val="tx1"/>
                </a:solidFill>
                <a:effectLst/>
                <a:latin typeface="+mn-lt"/>
                <a:ea typeface="+mn-ea"/>
                <a:cs typeface="+mn-cs"/>
              </a:rPr>
              <a:t>I peptidi del collagene sono di grande importanza per il mantenimento della necessaria elasticità e solidità del tessuto connettivo delle cartilagini, delle articolazioni e delle pelle. Essi assicurano un ottimo nutrimento alla pelle, grazie al quale il suo turgore e la sua elasticità aumentano e si rallentano i processi di invecchiamento precoce. </a:t>
            </a:r>
          </a:p>
          <a:p>
            <a:r>
              <a:rPr lang="it-IT" sz="1200" kern="1200" dirty="0" smtClean="0">
                <a:solidFill>
                  <a:schemeClr val="tx1"/>
                </a:solidFill>
                <a:effectLst/>
                <a:latin typeface="+mn-lt"/>
                <a:ea typeface="+mn-ea"/>
                <a:cs typeface="+mn-cs"/>
              </a:rPr>
              <a:t>La vitamina C agisce in sinergia con il collagene idrolizzato. Questa vitamina antiossidante interviene nella produzione endogena di collagene e ciò significa che fornisce una protezione antiossidante alla pelle, ai muscoli e ai legamenti e sostiene inoltre le proprietà elastiche della pelle. </a:t>
            </a:r>
          </a:p>
          <a:p>
            <a:r>
              <a:rPr lang="it-IT" sz="1200" kern="1200" dirty="0" smtClean="0">
                <a:solidFill>
                  <a:schemeClr val="tx1"/>
                </a:solidFill>
                <a:effectLst/>
                <a:latin typeface="+mn-lt"/>
                <a:ea typeface="+mn-ea"/>
                <a:cs typeface="+mn-cs"/>
              </a:rPr>
              <a:t>Il collagene Verisol è combinabile senza alcun problema ad altri alimenti, è facilmente assorbito dall’organismo ed è altamente biodisponibile.</a:t>
            </a:r>
          </a:p>
          <a:p>
            <a:r>
              <a:rPr lang="it-IT" sz="1200" kern="1200" dirty="0" smtClean="0">
                <a:solidFill>
                  <a:schemeClr val="tx1"/>
                </a:solidFill>
                <a:effectLst/>
                <a:latin typeface="+mn-lt"/>
                <a:ea typeface="+mn-ea"/>
                <a:cs typeface="+mn-cs"/>
              </a:rPr>
              <a:t>Agendo dall’interno i peptidi di Verisol svolgono un’azione diretta e mirata sul metabolismo del collagene nella pelle, favorendo la sua idratazione, aumentando il suo turgore e la sua elasticità e rallentando la formazione delle rughe. </a:t>
            </a:r>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11</a:t>
            </a:fld>
            <a:endParaRPr lang="ru-RU"/>
          </a:p>
        </p:txBody>
      </p:sp>
    </p:spTree>
    <p:extLst>
      <p:ext uri="{BB962C8B-B14F-4D97-AF65-F5344CB8AC3E}">
        <p14:creationId xmlns="" xmlns:p14="http://schemas.microsoft.com/office/powerpoint/2010/main" val="105762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L’ingrediente “elisir di giovinezza”, ovvero il collagene, è la proteina principale del tessuto connettivo (80%), il tessuto cioè che compone la nostra pelle, i muscoli, i capelli, le unghie e le cartilagini; per di più il 40% del collagene è contenuto nella pelle, garantendo la sua elasticità. Con l’avanzare dell’età la sintesi di collagene da parte dell’organismo si riduce, cosi che capelli e unghie iniziano ad assottigliarsi, le articolazioni e le cartilagini si vanno deteriorando. La pelle si fa secca, opaca e flaccida, compaiono le prime rughe. Pertanto mantenere un certo livello di collagene nel nostro organismo è estremamente importante sia per la salute che per l’aspetto fisico. </a:t>
            </a:r>
          </a:p>
          <a:p>
            <a:r>
              <a:rPr lang="it-IT" sz="1200" kern="1200" dirty="0" smtClean="0">
                <a:solidFill>
                  <a:schemeClr val="tx1"/>
                </a:solidFill>
                <a:effectLst/>
                <a:latin typeface="+mn-lt"/>
                <a:ea typeface="+mn-ea"/>
                <a:cs typeface="+mn-cs"/>
              </a:rPr>
              <a:t>Il collagene è per l’appunto quell’elemento di cui hanno particolarmente bisogno i muscoli indeboliti, le cartilagini, le articolazioni e la pelle  per poter permanere in una condizione di salute. Nei Beauty Shake è impiegato collagene di origine animale (di bovino).</a:t>
            </a:r>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12</a:t>
            </a:fld>
            <a:endParaRPr lang="ru-RU"/>
          </a:p>
        </p:txBody>
      </p:sp>
    </p:spTree>
    <p:extLst>
      <p:ext uri="{BB962C8B-B14F-4D97-AF65-F5344CB8AC3E}">
        <p14:creationId xmlns="" xmlns:p14="http://schemas.microsoft.com/office/powerpoint/2010/main" val="382051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Nei nostri shake troverete un gusto veramente naturale. </a:t>
            </a:r>
          </a:p>
          <a:p>
            <a:r>
              <a:rPr lang="it-IT" sz="1200" kern="1200" dirty="0" smtClean="0">
                <a:solidFill>
                  <a:schemeClr val="tx1"/>
                </a:solidFill>
                <a:effectLst/>
                <a:latin typeface="+mn-lt"/>
                <a:ea typeface="+mn-ea"/>
                <a:cs typeface="+mn-cs"/>
              </a:rPr>
              <a:t>Ci sono voluti circa un anno e mezzo di studi per ottenere capacità organolettica ideali: una consistenza spumosa e un gusto veramente naturale. </a:t>
            </a:r>
          </a:p>
          <a:p>
            <a:r>
              <a:rPr lang="it-IT" sz="1200" kern="1200" dirty="0" smtClean="0">
                <a:solidFill>
                  <a:schemeClr val="tx1"/>
                </a:solidFill>
                <a:effectLst/>
                <a:latin typeface="+mn-lt"/>
                <a:ea typeface="+mn-ea"/>
                <a:cs typeface="+mn-cs"/>
              </a:rPr>
              <a:t>Sono tre i gusti, i più classici e amati in tutto il mondo:</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Vaniglia (un gusto di gelato che si scioglie dolcemente in bocca, delicato e leggermente speziato; riscuote sempre un ampio successo)</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Lampone (Il delicato sapore del lampone con la sua tipica nota asprigna farà innamorare i golosi di ogni età)</a:t>
            </a:r>
          </a:p>
          <a:p>
            <a:pPr marL="171450" indent="-171450">
              <a:buFont typeface="Arial" panose="020B0604020202020204" pitchFamily="34" charset="0"/>
              <a:buChar char="•"/>
            </a:pPr>
            <a:r>
              <a:rPr lang="it-IT" sz="1200" kern="1200" dirty="0" smtClean="0">
                <a:solidFill>
                  <a:schemeClr val="tx1"/>
                </a:solidFill>
                <a:effectLst/>
                <a:latin typeface="+mn-lt"/>
                <a:ea typeface="+mn-ea"/>
                <a:cs typeface="+mn-cs"/>
              </a:rPr>
              <a:t>Cioccolato (Il gusto morbido del cioccolato dei ricordi d’infanzia con la delicata nota di gelato alla vaniglia fanno di questo cocktail un goloso ma leggero dessert</a:t>
            </a:r>
            <a:r>
              <a:rPr lang="it-IT"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it-IT" sz="1200" b="0" strike="noStrike" spc="-1" dirty="0" err="1" smtClean="0">
                <a:latin typeface="Arial"/>
              </a:rPr>
              <a:t>Arancia-mango</a:t>
            </a:r>
            <a:r>
              <a:rPr lang="it-IT" sz="1200" b="0" strike="noStrike" spc="-1" dirty="0" smtClean="0">
                <a:latin typeface="Arial"/>
              </a:rPr>
              <a:t> (La freschezza dell’arancia si rivela particolarmente vivace sullo sfondo di note esotiche del mango dolce)</a:t>
            </a:r>
          </a:p>
          <a:p>
            <a:pPr marL="171450" indent="-171450">
              <a:buFont typeface="Arial" panose="020B0604020202020204" pitchFamily="34" charset="0"/>
              <a:buChar char="•"/>
            </a:pPr>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Siamo riusciti a creare un dessert che sia buono al palato ma anche salutare, un prodotto che può sostituirsi a qualsiasi pasto! Ed è proprio questo che lo rende unico.</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pPr/>
              <a:t>13</a:t>
            </a:fld>
            <a:endParaRPr lang="ru-RU"/>
          </a:p>
        </p:txBody>
      </p:sp>
    </p:spTree>
    <p:extLst>
      <p:ext uri="{BB962C8B-B14F-4D97-AF65-F5344CB8AC3E}">
        <p14:creationId xmlns="" xmlns:p14="http://schemas.microsoft.com/office/powerpoint/2010/main" val="3304208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Se hai deciso di limitare l’uso degli alimenti contenenti zucchero ciò non significa che dovrai definitivamente dire addio al gusto dolce.</a:t>
            </a:r>
          </a:p>
          <a:p>
            <a:r>
              <a:rPr lang="it-IT" sz="1200" kern="1200" dirty="0" smtClean="0">
                <a:solidFill>
                  <a:schemeClr val="tx1"/>
                </a:solidFill>
                <a:effectLst/>
                <a:latin typeface="+mn-lt"/>
                <a:ea typeface="+mn-ea"/>
                <a:cs typeface="+mn-cs"/>
              </a:rPr>
              <a:t>Per questa ragione la ricerca del “surrogato ideale” dello zucchero è una delle sfide più attuali per la scienza dell’alimentazione. Anche noi abbiamo affrontato il problema e dopo averlo studiato a fondo abbia optato per il dolcificante naturale che al momento si quota tra i migliori, l’eritritolo. </a:t>
            </a:r>
          </a:p>
          <a:p>
            <a:r>
              <a:rPr lang="it-IT" sz="1200" b="1" kern="1200" dirty="0" smtClean="0">
                <a:solidFill>
                  <a:schemeClr val="tx1"/>
                </a:solidFill>
                <a:effectLst/>
                <a:latin typeface="+mn-lt"/>
                <a:ea typeface="+mn-ea"/>
                <a:cs typeface="+mn-cs"/>
              </a:rPr>
              <a:t>In che cosa si distingue l’eritritolo rispetto agli altri </a:t>
            </a:r>
            <a:r>
              <a:rPr lang="it-IT" sz="1200" b="1" kern="1200" dirty="0" err="1" smtClean="0">
                <a:solidFill>
                  <a:schemeClr val="tx1"/>
                </a:solidFill>
                <a:effectLst/>
                <a:latin typeface="+mn-lt"/>
                <a:ea typeface="+mn-ea"/>
                <a:cs typeface="+mn-cs"/>
              </a:rPr>
              <a:t>polialcoli</a:t>
            </a:r>
            <a:r>
              <a:rPr lang="it-IT" sz="1200" b="1"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Innanzitutto il suo profilo dolcificante è molto simile a quello del saccarosio, raggiungendo una capacità dolcificante di circa il 60-70% del saccarosio.</a:t>
            </a:r>
          </a:p>
          <a:p>
            <a:r>
              <a:rPr lang="it-IT" sz="1200" kern="1200" dirty="0" smtClean="0">
                <a:solidFill>
                  <a:schemeClr val="tx1"/>
                </a:solidFill>
                <a:effectLst/>
                <a:latin typeface="+mn-lt"/>
                <a:ea typeface="+mn-ea"/>
                <a:cs typeface="+mn-cs"/>
              </a:rPr>
              <a:t>In secondo luogo possiede molte meno calorie. A seconda del sistema di misurazione contiene da 0 a 0,2 calorie per grammo.</a:t>
            </a:r>
          </a:p>
          <a:p>
            <a:r>
              <a:rPr lang="it-IT" sz="1200" kern="1200" dirty="0" smtClean="0">
                <a:solidFill>
                  <a:schemeClr val="tx1"/>
                </a:solidFill>
                <a:effectLst/>
                <a:latin typeface="+mn-lt"/>
                <a:ea typeface="+mn-ea"/>
                <a:cs typeface="+mn-cs"/>
              </a:rPr>
              <a:t>In terzo luogo presenta un indice glicemico nullo, cioè non influisce in alcun modo sul livello di zucchero nel sangue.</a:t>
            </a:r>
          </a:p>
          <a:p>
            <a:r>
              <a:rPr lang="it-IT" sz="1200" kern="1200" dirty="0" smtClean="0">
                <a:solidFill>
                  <a:schemeClr val="tx1"/>
                </a:solidFill>
                <a:effectLst/>
                <a:latin typeface="+mn-lt"/>
                <a:ea typeface="+mn-ea"/>
                <a:cs typeface="+mn-cs"/>
              </a:rPr>
              <a:t>Presenta inoltre un indice insulinico estremamente basso. Non causa alcun effetto di rilievo  sulla produzione di insulina, non influenza in alcun modo il livello di colesterolo, trigliceridi ed altri </a:t>
            </a:r>
            <a:r>
              <a:rPr lang="it-IT" sz="1200" kern="1200" dirty="0" err="1" smtClean="0">
                <a:solidFill>
                  <a:schemeClr val="tx1"/>
                </a:solidFill>
                <a:effectLst/>
                <a:latin typeface="+mn-lt"/>
                <a:ea typeface="+mn-ea"/>
                <a:cs typeface="+mn-cs"/>
              </a:rPr>
              <a:t>biomarcatori</a:t>
            </a:r>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L’eritritolo è metabolizzato dall’organismo in modo totalmente differente e sta in questo il suo punto di forza rispetto agli altri dolcificanti. Il 90% dell’eritritolo è assorbito dal sangue dalle pareti dell’intestino tenue e dopo poco tempo lascia l’organismo attraverso l’urina. Solo il 10% arriva in quella parte dell’intestino sono abitano i batteri, ma l’eritritolo non fermenta e non viene digerito, ma viene evacuato così com’è dall’organismo. Inoltre l’eritritolo non funge da cibo per i batteri della cavità orale. Uno studio triennale dimostra addirittura che al contrari difende i denti dalla carie persino meglio dello xilitolo e del sorbitolo. </a:t>
            </a:r>
          </a:p>
          <a:p>
            <a:r>
              <a:rPr lang="it-IT" sz="1200" b="1" kern="1200" dirty="0" smtClean="0">
                <a:solidFill>
                  <a:schemeClr val="tx1"/>
                </a:solidFill>
                <a:effectLst/>
                <a:latin typeface="+mn-lt"/>
                <a:ea typeface="+mn-ea"/>
                <a:cs typeface="+mn-cs"/>
              </a:rPr>
              <a:t>E’ l’unico polialcol totalmente naturale. </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L’eritritolo esiste in natura ed è presente in piccole percentuali in molti frutti (ad esempio la pera, il melone, l’uva) e funghi. Questo aspetto lo distingue radicalmente da tutta una serie di dolcificanti sintetici come l’aspartame e il </a:t>
            </a:r>
            <a:r>
              <a:rPr lang="it-IT" sz="1200" kern="1200" dirty="0" err="1" smtClean="0">
                <a:solidFill>
                  <a:schemeClr val="tx1"/>
                </a:solidFill>
                <a:effectLst/>
                <a:latin typeface="+mn-lt"/>
                <a:ea typeface="+mn-ea"/>
                <a:cs typeface="+mn-cs"/>
              </a:rPr>
              <a:t>sucralosio</a:t>
            </a:r>
            <a:r>
              <a:rPr lang="it-IT" sz="1200" kern="1200" dirty="0" smtClean="0">
                <a:solidFill>
                  <a:schemeClr val="tx1"/>
                </a:solidFill>
                <a:effectLst/>
                <a:latin typeface="+mn-lt"/>
                <a:ea typeface="+mn-ea"/>
                <a:cs typeface="+mn-cs"/>
              </a:rPr>
              <a:t>. D’altra parte, i cristalli di eritritolo non crescono certamente sugli alberi. Essi sono prodotti industrialmente attraverso la fermentazione del mais. </a:t>
            </a:r>
          </a:p>
          <a:p>
            <a:r>
              <a:rPr lang="it-IT" sz="1200" b="1" kern="1200" dirty="0" smtClean="0">
                <a:solidFill>
                  <a:schemeClr val="tx1"/>
                </a:solidFill>
                <a:effectLst/>
                <a:latin typeface="+mn-lt"/>
                <a:ea typeface="+mn-ea"/>
                <a:cs typeface="+mn-cs"/>
              </a:rPr>
              <a:t>Dov’è dunque il “lato oscuro” dell’eritritolo? </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Sono stati condotti numerosi studi che non hanno riscontrato alcuna controindicazioni di sorta nell’impiego di questo dolcificante. In tutti i principali paesi del mondo è riconosciuto come additivo alimentare innocuo ed è codificato con il codice E968. Tuttavia occorre tenere presente che in grosse quantità (più di 50 grammi in una sola volta) l’eritritolo può agire da lassativo. Il produttori solitamente indicano la quantità di 30 grammi come limite massimo di assunzione in una sola volta, cioè 5 cucchiaini da tè, i quali, a dire il vero, dovrebbero bastare per qualsiasi dessert che si rispetti. Ancora un altro aspetto positivo dell’eritritolo è che non provoca assuefazione e dipendenza, come invece succede con lo zucchero. </a:t>
            </a:r>
          </a:p>
          <a:p>
            <a:r>
              <a:rPr lang="it-IT" sz="1200" b="1" kern="1200" dirty="0" smtClean="0">
                <a:solidFill>
                  <a:schemeClr val="tx1"/>
                </a:solidFill>
                <a:effectLst/>
                <a:latin typeface="+mn-lt"/>
                <a:ea typeface="+mn-ea"/>
                <a:cs typeface="+mn-cs"/>
              </a:rPr>
              <a:t>Lo </a:t>
            </a:r>
            <a:r>
              <a:rPr lang="it-IT" sz="1200" b="1" kern="1200" dirty="0" err="1" smtClean="0">
                <a:solidFill>
                  <a:schemeClr val="tx1"/>
                </a:solidFill>
                <a:effectLst/>
                <a:latin typeface="+mn-lt"/>
                <a:ea typeface="+mn-ea"/>
                <a:cs typeface="+mn-cs"/>
              </a:rPr>
              <a:t>stevioside</a:t>
            </a:r>
            <a:r>
              <a:rPr lang="it-IT" sz="1200" b="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è un dolcificante naturale che occupa a ragione  una posizione leader nel mondo tra i suoi concorrenti. Lo </a:t>
            </a:r>
            <a:r>
              <a:rPr lang="it-IT" sz="1200" kern="1200" dirty="0" err="1" smtClean="0">
                <a:solidFill>
                  <a:schemeClr val="tx1"/>
                </a:solidFill>
                <a:effectLst/>
                <a:latin typeface="+mn-lt"/>
                <a:ea typeface="+mn-ea"/>
                <a:cs typeface="+mn-cs"/>
              </a:rPr>
              <a:t>stevioside</a:t>
            </a:r>
            <a:r>
              <a:rPr lang="it-IT" sz="1200" kern="1200" dirty="0" smtClean="0">
                <a:solidFill>
                  <a:schemeClr val="tx1"/>
                </a:solidFill>
                <a:effectLst/>
                <a:latin typeface="+mn-lt"/>
                <a:ea typeface="+mn-ea"/>
                <a:cs typeface="+mn-cs"/>
              </a:rPr>
              <a:t> offre a coloro che soffrono di diabete o che devono dimagrire per via del sovrappeso la rara possibilità di escludere totalmente dalla loro dieta gli zuccheri e ciò nonostante di poter continuare a godere di un tè addolcito, o di un biscotto, una marmellate e altre delizie. </a:t>
            </a:r>
          </a:p>
          <a:p>
            <a:r>
              <a:rPr lang="it-IT" sz="1200" kern="1200" dirty="0" smtClean="0">
                <a:solidFill>
                  <a:schemeClr val="tx1"/>
                </a:solidFill>
                <a:effectLst/>
                <a:latin typeface="+mn-lt"/>
                <a:ea typeface="+mn-ea"/>
                <a:cs typeface="+mn-cs"/>
              </a:rPr>
              <a:t>Come si ottiene lo </a:t>
            </a:r>
            <a:r>
              <a:rPr lang="it-IT" sz="1200" kern="1200" dirty="0" err="1" smtClean="0">
                <a:solidFill>
                  <a:schemeClr val="tx1"/>
                </a:solidFill>
                <a:effectLst/>
                <a:latin typeface="+mn-lt"/>
                <a:ea typeface="+mn-ea"/>
                <a:cs typeface="+mn-cs"/>
              </a:rPr>
              <a:t>stevioside</a:t>
            </a:r>
            <a:r>
              <a:rPr lang="it-IT" sz="1200" kern="1200" dirty="0" smtClean="0">
                <a:solidFill>
                  <a:schemeClr val="tx1"/>
                </a:solidFill>
                <a:effectLst/>
                <a:latin typeface="+mn-lt"/>
                <a:ea typeface="+mn-ea"/>
                <a:cs typeface="+mn-cs"/>
              </a:rPr>
              <a:t>? Lo </a:t>
            </a:r>
            <a:r>
              <a:rPr lang="it-IT" sz="1200" kern="1200" dirty="0" err="1" smtClean="0">
                <a:solidFill>
                  <a:schemeClr val="tx1"/>
                </a:solidFill>
                <a:effectLst/>
                <a:latin typeface="+mn-lt"/>
                <a:ea typeface="+mn-ea"/>
                <a:cs typeface="+mn-cs"/>
              </a:rPr>
              <a:t>stevioside</a:t>
            </a:r>
            <a:r>
              <a:rPr lang="it-IT" sz="1200" kern="1200" dirty="0" smtClean="0">
                <a:solidFill>
                  <a:schemeClr val="tx1"/>
                </a:solidFill>
                <a:effectLst/>
                <a:latin typeface="+mn-lt"/>
                <a:ea typeface="+mn-ea"/>
                <a:cs typeface="+mn-cs"/>
              </a:rPr>
              <a:t> è un glicoside ricavato dalle foglie della </a:t>
            </a:r>
            <a:r>
              <a:rPr lang="it-IT" sz="1200" kern="1200" dirty="0" err="1" smtClean="0">
                <a:solidFill>
                  <a:schemeClr val="tx1"/>
                </a:solidFill>
                <a:effectLst/>
                <a:latin typeface="+mn-lt"/>
                <a:ea typeface="+mn-ea"/>
                <a:cs typeface="+mn-cs"/>
              </a:rPr>
              <a:t>stevia</a:t>
            </a:r>
            <a:r>
              <a:rPr lang="it-IT" sz="1200" kern="1200" dirty="0" smtClean="0">
                <a:solidFill>
                  <a:schemeClr val="tx1"/>
                </a:solidFill>
                <a:effectLst/>
                <a:latin typeface="+mn-lt"/>
                <a:ea typeface="+mn-ea"/>
                <a:cs typeface="+mn-cs"/>
              </a:rPr>
              <a:t>. La pianta è originaria del Sud America, ma già da più di mezzo secolo è coltivata con successo negli Stati Uniti, in Giappone, Cina, Canada, India e persino in alcune regioni della Russia. A proposito: è possibile coltivarla anche in casa poiché è una pianta perenne in grado di resistere facilmente su di un davanzale alle rigidità dell’inverno e che in estate offre un generoso raccolto. </a:t>
            </a:r>
          </a:p>
          <a:p>
            <a:r>
              <a:rPr lang="it-IT" sz="1200" kern="1200" dirty="0" smtClean="0">
                <a:solidFill>
                  <a:schemeClr val="tx1"/>
                </a:solidFill>
                <a:effectLst/>
                <a:latin typeface="+mn-lt"/>
                <a:ea typeface="+mn-ea"/>
                <a:cs typeface="+mn-cs"/>
              </a:rPr>
              <a:t>La popolarità dello </a:t>
            </a:r>
            <a:r>
              <a:rPr lang="it-IT" sz="1200" kern="1200" dirty="0" err="1" smtClean="0">
                <a:solidFill>
                  <a:schemeClr val="tx1"/>
                </a:solidFill>
                <a:effectLst/>
                <a:latin typeface="+mn-lt"/>
                <a:ea typeface="+mn-ea"/>
                <a:cs typeface="+mn-cs"/>
              </a:rPr>
              <a:t>stevioside</a:t>
            </a:r>
            <a:r>
              <a:rPr lang="it-IT" sz="1200" kern="1200" dirty="0" smtClean="0">
                <a:solidFill>
                  <a:schemeClr val="tx1"/>
                </a:solidFill>
                <a:effectLst/>
                <a:latin typeface="+mn-lt"/>
                <a:ea typeface="+mn-ea"/>
                <a:cs typeface="+mn-cs"/>
              </a:rPr>
              <a:t> come dolcificante naturale è facilmente spiegabile: non soltanto dolcifica a meraviglia ma è anche salutare per l’organismo. Le dolci foglie di </a:t>
            </a:r>
            <a:r>
              <a:rPr lang="it-IT" sz="1200" kern="1200" dirty="0" err="1" smtClean="0">
                <a:solidFill>
                  <a:schemeClr val="tx1"/>
                </a:solidFill>
                <a:effectLst/>
                <a:latin typeface="+mn-lt"/>
                <a:ea typeface="+mn-ea"/>
                <a:cs typeface="+mn-cs"/>
              </a:rPr>
              <a:t>stevia</a:t>
            </a:r>
            <a:r>
              <a:rPr lang="it-IT" sz="1200" kern="1200" dirty="0" smtClean="0">
                <a:solidFill>
                  <a:schemeClr val="tx1"/>
                </a:solidFill>
                <a:effectLst/>
                <a:latin typeface="+mn-lt"/>
                <a:ea typeface="+mn-ea"/>
                <a:cs typeface="+mn-cs"/>
              </a:rPr>
              <a:t> sono ricche di glicosidi  (è proprio a loro che la piante deve il suo gusto dolce) e di vitamine: C, E, B1, B2, D, di aminoacidi, di oli essenziali, carotenoidi , flavonoidi, saponine, manganese, potassio, zinco, magnesio, cromo, fosforo, ferro, calcio ed altri microelementi. </a:t>
            </a:r>
          </a:p>
          <a:p>
            <a:r>
              <a:rPr lang="it-IT" sz="1200" b="1" kern="1200" dirty="0" smtClean="0">
                <a:solidFill>
                  <a:schemeClr val="tx1"/>
                </a:solidFill>
                <a:effectLst/>
                <a:latin typeface="+mn-lt"/>
                <a:ea typeface="+mn-ea"/>
                <a:cs typeface="+mn-cs"/>
              </a:rPr>
              <a:t>Le proprietà benefiche della </a:t>
            </a:r>
            <a:r>
              <a:rPr lang="it-IT" sz="1200" b="1" kern="1200" dirty="0" err="1" smtClean="0">
                <a:solidFill>
                  <a:schemeClr val="tx1"/>
                </a:solidFill>
                <a:effectLst/>
                <a:latin typeface="+mn-lt"/>
                <a:ea typeface="+mn-ea"/>
                <a:cs typeface="+mn-cs"/>
              </a:rPr>
              <a:t>stevia</a:t>
            </a:r>
            <a:r>
              <a:rPr lang="it-IT" sz="1200" b="1"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Numerosi studi di laboratorio portati a termine in diversi paesi del mondo hanno dimostrato che l’impiego regolare dello </a:t>
            </a:r>
            <a:r>
              <a:rPr lang="it-IT" sz="1200" kern="1200" dirty="0" err="1" smtClean="0">
                <a:solidFill>
                  <a:schemeClr val="tx1"/>
                </a:solidFill>
                <a:effectLst/>
                <a:latin typeface="+mn-lt"/>
                <a:ea typeface="+mn-ea"/>
                <a:cs typeface="+mn-cs"/>
              </a:rPr>
              <a:t>stevioside</a:t>
            </a:r>
            <a:r>
              <a:rPr lang="it-IT" sz="1200" kern="1200" dirty="0" smtClean="0">
                <a:solidFill>
                  <a:schemeClr val="tx1"/>
                </a:solidFill>
                <a:effectLst/>
                <a:latin typeface="+mn-lt"/>
                <a:ea typeface="+mn-ea"/>
                <a:cs typeface="+mn-cs"/>
              </a:rPr>
              <a:t> ha un effetto benefico sull’organismo.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pPr/>
              <a:t>14</a:t>
            </a:fld>
            <a:endParaRPr lang="ru-RU"/>
          </a:p>
        </p:txBody>
      </p:sp>
    </p:spTree>
    <p:extLst>
      <p:ext uri="{BB962C8B-B14F-4D97-AF65-F5344CB8AC3E}">
        <p14:creationId xmlns="" xmlns:p14="http://schemas.microsoft.com/office/powerpoint/2010/main" val="1798107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15</a:t>
            </a:fld>
            <a:endParaRPr lang="ru-RU"/>
          </a:p>
        </p:txBody>
      </p:sp>
    </p:spTree>
    <p:extLst>
      <p:ext uri="{BB962C8B-B14F-4D97-AF65-F5344CB8AC3E}">
        <p14:creationId xmlns="" xmlns:p14="http://schemas.microsoft.com/office/powerpoint/2010/main" val="3387810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Gli </a:t>
            </a:r>
            <a:r>
              <a:rPr lang="it-IT" sz="1200" kern="1200" dirty="0" err="1" smtClean="0">
                <a:solidFill>
                  <a:schemeClr val="tx1"/>
                </a:solidFill>
                <a:effectLst/>
                <a:latin typeface="+mn-lt"/>
                <a:ea typeface="+mn-ea"/>
                <a:cs typeface="+mn-cs"/>
              </a:rPr>
              <a:t>Smarshaker</a:t>
            </a:r>
            <a:r>
              <a:rPr lang="it-IT" sz="1200" kern="1200" dirty="0" smtClean="0">
                <a:solidFill>
                  <a:schemeClr val="tx1"/>
                </a:solidFill>
                <a:effectLst/>
                <a:latin typeface="+mn-lt"/>
                <a:ea typeface="+mn-ea"/>
                <a:cs typeface="+mn-cs"/>
              </a:rPr>
              <a:t> CCI sono una soluzione ottimale per la preparazione dei cocktail proteici e non soltanto. </a:t>
            </a:r>
          </a:p>
          <a:p>
            <a:r>
              <a:rPr lang="it-IT" sz="1200" kern="1200" dirty="0" smtClean="0">
                <a:solidFill>
                  <a:schemeClr val="tx1"/>
                </a:solidFill>
                <a:effectLst/>
                <a:latin typeface="+mn-lt"/>
                <a:ea typeface="+mn-ea"/>
                <a:cs typeface="+mn-cs"/>
              </a:rPr>
              <a:t>Lo </a:t>
            </a:r>
            <a:r>
              <a:rPr lang="it-IT" sz="1200" kern="1200" dirty="0" err="1" smtClean="0">
                <a:solidFill>
                  <a:schemeClr val="tx1"/>
                </a:solidFill>
                <a:effectLst/>
                <a:latin typeface="+mn-lt"/>
                <a:ea typeface="+mn-ea"/>
                <a:cs typeface="+mn-cs"/>
              </a:rPr>
              <a:t>Smartshaker</a:t>
            </a:r>
            <a:r>
              <a:rPr lang="it-IT" sz="1200" kern="1200" dirty="0" smtClean="0">
                <a:solidFill>
                  <a:schemeClr val="tx1"/>
                </a:solidFill>
                <a:effectLst/>
                <a:latin typeface="+mn-lt"/>
                <a:ea typeface="+mn-ea"/>
                <a:cs typeface="+mn-cs"/>
              </a:rPr>
              <a:t> è uno strumento universale per la preparazione di ogni tipo di miscela, che sia un cocktail </a:t>
            </a:r>
            <a:r>
              <a:rPr lang="it-IT" sz="1200" kern="1200" dirty="0" err="1" smtClean="0">
                <a:solidFill>
                  <a:schemeClr val="tx1"/>
                </a:solidFill>
                <a:effectLst/>
                <a:latin typeface="+mn-lt"/>
                <a:ea typeface="+mn-ea"/>
                <a:cs typeface="+mn-cs"/>
              </a:rPr>
              <a:t>CoralShake</a:t>
            </a:r>
            <a:r>
              <a:rPr lang="it-IT" sz="1200" kern="1200" dirty="0" smtClean="0">
                <a:solidFill>
                  <a:schemeClr val="tx1"/>
                </a:solidFill>
                <a:effectLst/>
                <a:latin typeface="+mn-lt"/>
                <a:ea typeface="+mn-ea"/>
                <a:cs typeface="+mn-cs"/>
              </a:rPr>
              <a:t> oppure il mix </a:t>
            </a:r>
            <a:r>
              <a:rPr lang="it-IT" sz="1200" kern="1200" dirty="0" err="1" smtClean="0">
                <a:solidFill>
                  <a:schemeClr val="tx1"/>
                </a:solidFill>
                <a:effectLst/>
                <a:latin typeface="+mn-lt"/>
                <a:ea typeface="+mn-ea"/>
                <a:cs typeface="+mn-cs"/>
              </a:rPr>
              <a:t>Kolo</a:t>
            </a:r>
            <a:r>
              <a:rPr lang="it-IT" sz="1200" kern="1200" dirty="0" smtClean="0">
                <a:solidFill>
                  <a:schemeClr val="tx1"/>
                </a:solidFill>
                <a:effectLst/>
                <a:latin typeface="+mn-lt"/>
                <a:ea typeface="+mn-ea"/>
                <a:cs typeface="+mn-cs"/>
              </a:rPr>
              <a:t>-Vada, non facile da sciogliere e amalgamare, come ben sappiamo, oppure la preparazione di una classica omelette. Grazie allo </a:t>
            </a:r>
            <a:r>
              <a:rPr lang="it-IT" sz="1200" kern="1200" dirty="0" err="1" smtClean="0">
                <a:solidFill>
                  <a:schemeClr val="tx1"/>
                </a:solidFill>
                <a:effectLst/>
                <a:latin typeface="+mn-lt"/>
                <a:ea typeface="+mn-ea"/>
                <a:cs typeface="+mn-cs"/>
              </a:rPr>
              <a:t>Smartshaker</a:t>
            </a:r>
            <a:r>
              <a:rPr lang="it-IT" sz="1200" kern="1200" dirty="0" smtClean="0">
                <a:solidFill>
                  <a:schemeClr val="tx1"/>
                </a:solidFill>
                <a:effectLst/>
                <a:latin typeface="+mn-lt"/>
                <a:ea typeface="+mn-ea"/>
                <a:cs typeface="+mn-cs"/>
              </a:rPr>
              <a:t> potrete preparare una porzione di DDBS in pochi secondi e con il minimo sforzo.</a:t>
            </a:r>
          </a:p>
          <a:p>
            <a:r>
              <a:rPr lang="it-IT" sz="1200" kern="1200" dirty="0" smtClean="0">
                <a:solidFill>
                  <a:schemeClr val="tx1"/>
                </a:solidFill>
                <a:effectLst/>
                <a:latin typeface="+mn-lt"/>
                <a:ea typeface="+mn-ea"/>
                <a:cs typeface="+mn-cs"/>
              </a:rPr>
              <a:t>Basta aggiungere un misurino di miscela DDBS, agitare, e la bevanda è pronta! Compatto e leggero, è un accessorio che si può portare con sé ovunque senza bisogno di altre stoviglie, visto che è predisposto per potere bere comodamente. </a:t>
            </a:r>
          </a:p>
          <a:p>
            <a:r>
              <a:rPr lang="ru-RU" sz="1200" kern="1200" dirty="0" smtClean="0">
                <a:solidFill>
                  <a:schemeClr val="tx1"/>
                </a:solidFill>
                <a:effectLst/>
                <a:latin typeface="+mn-lt"/>
                <a:ea typeface="+mn-ea"/>
                <a:cs typeface="+mn-cs"/>
              </a:rPr>
              <a:t>I</a:t>
            </a:r>
            <a:r>
              <a:rPr lang="it-IT" sz="1200" kern="1200" dirty="0" err="1" smtClean="0">
                <a:solidFill>
                  <a:schemeClr val="tx1"/>
                </a:solidFill>
                <a:effectLst/>
                <a:latin typeface="+mn-lt"/>
                <a:ea typeface="+mn-ea"/>
                <a:cs typeface="+mn-cs"/>
              </a:rPr>
              <a:t>noltre</a:t>
            </a:r>
            <a:r>
              <a:rPr lang="it-IT" sz="1200" kern="1200" dirty="0" smtClean="0">
                <a:solidFill>
                  <a:schemeClr val="tx1"/>
                </a:solidFill>
                <a:effectLst/>
                <a:latin typeface="+mn-lt"/>
                <a:ea typeface="+mn-ea"/>
                <a:cs typeface="+mn-cs"/>
              </a:rPr>
              <a:t>, a differenza dei mixer elettrici e dei robot da cucina, lo </a:t>
            </a:r>
            <a:r>
              <a:rPr lang="it-IT" sz="1200" kern="1200" dirty="0" err="1" smtClean="0">
                <a:solidFill>
                  <a:schemeClr val="tx1"/>
                </a:solidFill>
                <a:effectLst/>
                <a:latin typeface="+mn-lt"/>
                <a:ea typeface="+mn-ea"/>
                <a:cs typeface="+mn-cs"/>
              </a:rPr>
              <a:t>Smartshaker</a:t>
            </a:r>
            <a:r>
              <a:rPr lang="it-IT" sz="1200" kern="1200" dirty="0" smtClean="0">
                <a:solidFill>
                  <a:schemeClr val="tx1"/>
                </a:solidFill>
                <a:effectLst/>
                <a:latin typeface="+mn-lt"/>
                <a:ea typeface="+mn-ea"/>
                <a:cs typeface="+mn-cs"/>
              </a:rPr>
              <a:t> è molto facile e rapido da lavare. </a:t>
            </a:r>
          </a:p>
          <a:p>
            <a:r>
              <a:rPr lang="it-IT" sz="1200" kern="1200" dirty="0" smtClean="0">
                <a:solidFill>
                  <a:schemeClr val="tx1"/>
                </a:solidFill>
                <a:effectLst/>
                <a:latin typeface="+mn-lt"/>
                <a:ea typeface="+mn-ea"/>
                <a:cs typeface="+mn-cs"/>
              </a:rPr>
              <a:t>Lo </a:t>
            </a:r>
            <a:r>
              <a:rPr lang="it-IT" sz="1200" kern="1200" dirty="0" err="1" smtClean="0">
                <a:solidFill>
                  <a:schemeClr val="tx1"/>
                </a:solidFill>
                <a:effectLst/>
                <a:latin typeface="+mn-lt"/>
                <a:ea typeface="+mn-ea"/>
                <a:cs typeface="+mn-cs"/>
              </a:rPr>
              <a:t>Smartshaker</a:t>
            </a:r>
            <a:r>
              <a:rPr lang="it-IT" sz="1200" kern="1200" dirty="0" smtClean="0">
                <a:solidFill>
                  <a:schemeClr val="tx1"/>
                </a:solidFill>
                <a:effectLst/>
                <a:latin typeface="+mn-lt"/>
                <a:ea typeface="+mn-ea"/>
                <a:cs typeface="+mn-cs"/>
              </a:rPr>
              <a:t> CCI è realizzato in plastica di alta qualità priva di </a:t>
            </a:r>
            <a:r>
              <a:rPr lang="it-IT" sz="1200" kern="1200" dirty="0" err="1" smtClean="0">
                <a:solidFill>
                  <a:schemeClr val="tx1"/>
                </a:solidFill>
                <a:effectLst/>
                <a:latin typeface="+mn-lt"/>
                <a:ea typeface="+mn-ea"/>
                <a:cs typeface="+mn-cs"/>
              </a:rPr>
              <a:t>Bisfenolo</a:t>
            </a:r>
            <a:r>
              <a:rPr lang="it-IT" sz="1200" kern="1200" dirty="0" smtClean="0">
                <a:solidFill>
                  <a:schemeClr val="tx1"/>
                </a:solidFill>
                <a:effectLst/>
                <a:latin typeface="+mn-lt"/>
                <a:ea typeface="+mn-ea"/>
                <a:cs typeface="+mn-cs"/>
              </a:rPr>
              <a:t> A che ne garantisce l’assoluta sicurezza. </a:t>
            </a:r>
          </a:p>
          <a:p>
            <a:r>
              <a:rPr lang="it-IT" sz="1200" kern="1200" dirty="0" smtClean="0">
                <a:solidFill>
                  <a:schemeClr val="tx1"/>
                </a:solidFill>
                <a:effectLst/>
                <a:latin typeface="+mn-lt"/>
                <a:ea typeface="+mn-ea"/>
                <a:cs typeface="+mn-cs"/>
              </a:rPr>
              <a:t>La frusta dalla speciale forma a sfera in acciaio chirurgico permette di mescolare i cocktail o altre miscele più rapidamente e con un risultato migliore di quello ottenuto con le normali retine impiegate negli shaker tradizionali. </a:t>
            </a:r>
          </a:p>
          <a:p>
            <a:r>
              <a:rPr lang="it-IT" sz="1200" kern="1200" dirty="0" smtClean="0">
                <a:solidFill>
                  <a:schemeClr val="tx1"/>
                </a:solidFill>
                <a:effectLst/>
                <a:latin typeface="+mn-lt"/>
                <a:ea typeface="+mn-ea"/>
                <a:cs typeface="+mn-cs"/>
              </a:rPr>
              <a:t> </a:t>
            </a:r>
          </a:p>
          <a:p>
            <a:pPr lvl="0"/>
            <a:r>
              <a:rPr lang="it-IT" sz="1200" kern="1200" dirty="0" smtClean="0">
                <a:solidFill>
                  <a:schemeClr val="tx1"/>
                </a:solidFill>
                <a:effectLst/>
                <a:latin typeface="+mn-lt"/>
                <a:ea typeface="+mn-ea"/>
                <a:cs typeface="+mn-cs"/>
              </a:rPr>
              <a:t>Ecco i vantaggi che siamo orgogliosi di elencare:</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Composto di plastica di alta qualità priva di BPA (</a:t>
            </a:r>
            <a:r>
              <a:rPr lang="it-IT" sz="1200" kern="1200" dirty="0" err="1" smtClean="0">
                <a:solidFill>
                  <a:schemeClr val="tx1"/>
                </a:solidFill>
                <a:effectLst/>
                <a:latin typeface="+mn-lt"/>
                <a:ea typeface="+mn-ea"/>
                <a:cs typeface="+mn-cs"/>
              </a:rPr>
              <a:t>bisfenolo</a:t>
            </a:r>
            <a:r>
              <a:rPr lang="it-IT" sz="1200" kern="1200" dirty="0" smtClean="0">
                <a:solidFill>
                  <a:schemeClr val="tx1"/>
                </a:solidFill>
                <a:effectLst/>
                <a:latin typeface="+mn-lt"/>
                <a:ea typeface="+mn-ea"/>
                <a:cs typeface="+mn-cs"/>
              </a:rPr>
              <a:t> A)</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Chiusura ermetica a vite</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Pulsante a scatto</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Ampia apertura per versare gli ingredienti comodamente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Speciale frusta a sfera in acciaio chirurgico </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Scala graduata per controllare la quantità di</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cocktail nello shaker</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Volume ideale per le tue esigenze – 400 o 600 ml.</a:t>
            </a:r>
          </a:p>
          <a:p>
            <a:r>
              <a:rPr lang="it-IT" sz="1200" kern="1200" dirty="0" err="1" smtClean="0">
                <a:solidFill>
                  <a:schemeClr val="tx1"/>
                </a:solidFill>
                <a:effectLst/>
                <a:latin typeface="+mn-lt"/>
                <a:ea typeface="+mn-ea"/>
                <a:cs typeface="+mn-cs"/>
              </a:rPr>
              <a:t>Smartshaker</a:t>
            </a:r>
            <a:r>
              <a:rPr lang="it-IT" sz="1200" kern="1200" dirty="0" smtClean="0">
                <a:solidFill>
                  <a:schemeClr val="tx1"/>
                </a:solidFill>
                <a:effectLst/>
                <a:latin typeface="+mn-lt"/>
                <a:ea typeface="+mn-ea"/>
                <a:cs typeface="+mn-cs"/>
              </a:rPr>
              <a:t> Cora Club…e addio ai grumi!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16</a:t>
            </a:fld>
            <a:endParaRPr lang="ru-RU"/>
          </a:p>
        </p:txBody>
      </p:sp>
    </p:spTree>
    <p:extLst>
      <p:ext uri="{BB962C8B-B14F-4D97-AF65-F5344CB8AC3E}">
        <p14:creationId xmlns="" xmlns:p14="http://schemas.microsoft.com/office/powerpoint/2010/main" val="3554952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Capita spesso che mentre si è a dieta si incorra in carenze di vitamine o di minerali, per le quali possono manifestarsi sintomi come il pallore del viso, la fragilità dei capelli e delle unghie e altri spiacevoli fenomeni. </a:t>
            </a:r>
            <a:endParaRPr lang="it-IT" sz="1200" kern="1200" dirty="0" smtClean="0">
              <a:solidFill>
                <a:schemeClr val="tx1"/>
              </a:solidFill>
              <a:effectLst/>
              <a:latin typeface="+mn-lt"/>
              <a:ea typeface="+mn-ea"/>
              <a:cs typeface="+mn-cs"/>
            </a:endParaRPr>
          </a:p>
          <a:p>
            <a:r>
              <a:rPr lang="it-IT" sz="1200" kern="1200" dirty="0" err="1" smtClean="0">
                <a:solidFill>
                  <a:schemeClr val="tx1"/>
                </a:solidFill>
                <a:effectLst/>
                <a:latin typeface="+mn-lt"/>
                <a:ea typeface="+mn-ea"/>
                <a:cs typeface="+mn-cs"/>
              </a:rPr>
              <a:t>Daily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Delicious</a:t>
            </a:r>
            <a:r>
              <a:rPr lang="it-IT" sz="1200" kern="1200" dirty="0" smtClean="0">
                <a:solidFill>
                  <a:schemeClr val="tx1"/>
                </a:solidFill>
                <a:effectLst/>
                <a:latin typeface="+mn-lt"/>
                <a:ea typeface="+mn-ea"/>
                <a:cs typeface="+mn-cs"/>
              </a:rPr>
              <a:t> Beauty Shake </a:t>
            </a:r>
            <a:r>
              <a:rPr lang="ru-RU" sz="1200" kern="1200" dirty="0" smtClean="0">
                <a:solidFill>
                  <a:schemeClr val="tx1"/>
                </a:solidFill>
                <a:effectLst/>
                <a:latin typeface="+mn-lt"/>
                <a:ea typeface="+mn-ea"/>
                <a:cs typeface="+mn-cs"/>
              </a:rPr>
              <a:t>ti aiuter</a:t>
            </a:r>
            <a:r>
              <a:rPr lang="it-IT" sz="1200" kern="1200" dirty="0" smtClean="0">
                <a:solidFill>
                  <a:schemeClr val="tx1"/>
                </a:solidFill>
                <a:effectLst/>
                <a:latin typeface="+mn-lt"/>
                <a:ea typeface="+mn-ea"/>
                <a:cs typeface="+mn-cs"/>
              </a:rPr>
              <a:t>à</a:t>
            </a:r>
            <a:r>
              <a:rPr lang="ru-RU" sz="1200" kern="1200" dirty="0" smtClean="0">
                <a:solidFill>
                  <a:schemeClr val="tx1"/>
                </a:solidFill>
                <a:effectLst/>
                <a:latin typeface="+mn-lt"/>
                <a:ea typeface="+mn-ea"/>
                <a:cs typeface="+mn-cs"/>
              </a:rPr>
              <a:t> a perdere peso senza però arrecare alcun danno al tuo organismo. </a:t>
            </a:r>
            <a:r>
              <a:rPr lang="it-IT" sz="1200" kern="1200" dirty="0" smtClean="0">
                <a:solidFill>
                  <a:schemeClr val="tx1"/>
                </a:solidFill>
                <a:effectLst/>
                <a:latin typeface="+mn-lt"/>
                <a:ea typeface="+mn-ea"/>
                <a:cs typeface="+mn-cs"/>
              </a:rPr>
              <a:t> Normalizzerà il tuo metabolismo, ridurrà il colesterolo e innescherà i meccanismi brucia-grassi. L</a:t>
            </a:r>
            <a:r>
              <a:rPr lang="ru-RU" sz="1200" kern="1200" dirty="0" smtClean="0">
                <a:solidFill>
                  <a:schemeClr val="tx1"/>
                </a:solidFill>
                <a:effectLst/>
                <a:latin typeface="+mn-lt"/>
                <a:ea typeface="+mn-ea"/>
                <a:cs typeface="+mn-cs"/>
              </a:rPr>
              <a:t>’abbinamento dei diversi tipi di proteine ti permetterà di provare a lungo senso di sazietà aiutandoti a ridurre le porzioni dei pasti e quindi la quantità di calorie giornaliere. Tutto ciò che devi fare è introdurre il cocktail nella tua alimentazione quotidiana sostituendo uno dei pasti.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pPr/>
              <a:t>17</a:t>
            </a:fld>
            <a:endParaRPr lang="ru-RU"/>
          </a:p>
        </p:txBody>
      </p:sp>
    </p:spTree>
    <p:extLst>
      <p:ext uri="{BB962C8B-B14F-4D97-AF65-F5344CB8AC3E}">
        <p14:creationId xmlns="" xmlns:p14="http://schemas.microsoft.com/office/powerpoint/2010/main" val="745312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Un corpo snello con una muscolatura ben sviluppata è sempre bello da vedere. Ma non a tutti riesce di scolpire il proprio fisico limitandosi </a:t>
            </a:r>
            <a:r>
              <a:rPr lang="it-IT" sz="1200" kern="1200" dirty="0" smtClean="0">
                <a:solidFill>
                  <a:schemeClr val="tx1"/>
                </a:solidFill>
                <a:effectLst/>
                <a:latin typeface="+mn-lt"/>
                <a:ea typeface="+mn-ea"/>
                <a:cs typeface="+mn-cs"/>
              </a:rPr>
              <a:t>ad intervenire sull’</a:t>
            </a:r>
            <a:r>
              <a:rPr lang="ru-RU" sz="1200" kern="1200" dirty="0" smtClean="0">
                <a:solidFill>
                  <a:schemeClr val="tx1"/>
                </a:solidFill>
                <a:effectLst/>
                <a:latin typeface="+mn-lt"/>
                <a:ea typeface="+mn-ea"/>
                <a:cs typeface="+mn-cs"/>
              </a:rPr>
              <a:t>alimentazione. Se abbiniamo l’impiego dei cocktail con l’intenso esercizio fisico, è possibile aumentare la massa muscolare. </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L’impiego dei cocktail va quindi combinato all’intenso esercizio fisico (pesi) per stimolare un efficace sviluppo della muscolatura.  </a:t>
            </a:r>
          </a:p>
          <a:p>
            <a:r>
              <a:rPr lang="ru-RU" sz="1200" kern="1200" dirty="0" smtClean="0">
                <a:solidFill>
                  <a:schemeClr val="tx1"/>
                </a:solidFill>
                <a:effectLst/>
                <a:latin typeface="+mn-lt"/>
                <a:ea typeface="+mn-ea"/>
                <a:cs typeface="+mn-cs"/>
              </a:rPr>
              <a:t>Il cocktail rifornisce i muscoli di tutte le sostanze nutritive necessarie per la sua crescita; in più procura all’organismo una carica di energia extra per affrontare l’intensa attività fisica e favorisce la rigenerazione del tessuto muscolare durante il recupero che segue l’allenamento.  </a:t>
            </a:r>
            <a:endParaRPr lang="it-IT"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Il cocktail va introdotto nell’alimentazione come fonte supplementare di proteine in abbinamento con uno dei pasti</a:t>
            </a:r>
            <a:r>
              <a:rPr lang="it-IT" sz="1200" kern="1200" dirty="0" smtClean="0">
                <a:solidFill>
                  <a:schemeClr val="tx1"/>
                </a:solidFill>
                <a:effectLst/>
                <a:latin typeface="+mn-lt"/>
                <a:ea typeface="+mn-ea"/>
                <a:cs typeface="+mn-cs"/>
              </a:rPr>
              <a:t>.</a:t>
            </a:r>
          </a:p>
          <a:p>
            <a:r>
              <a:rPr lang="it-IT" sz="1200" kern="1200" dirty="0" smtClean="0">
                <a:solidFill>
                  <a:schemeClr val="tx1"/>
                </a:solidFill>
                <a:effectLst/>
                <a:latin typeface="+mn-lt"/>
                <a:ea typeface="+mn-ea"/>
                <a:cs typeface="+mn-cs"/>
              </a:rPr>
              <a:t>Usate </a:t>
            </a:r>
            <a:r>
              <a:rPr lang="it-IT" sz="1200" kern="1200" dirty="0" err="1" smtClean="0">
                <a:solidFill>
                  <a:schemeClr val="tx1"/>
                </a:solidFill>
                <a:effectLst/>
                <a:latin typeface="+mn-lt"/>
                <a:ea typeface="+mn-ea"/>
                <a:cs typeface="+mn-cs"/>
              </a:rPr>
              <a:t>Daily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Delicious</a:t>
            </a:r>
            <a:r>
              <a:rPr lang="it-IT" sz="1200" kern="1200" dirty="0" smtClean="0">
                <a:solidFill>
                  <a:schemeClr val="tx1"/>
                </a:solidFill>
                <a:effectLst/>
                <a:latin typeface="+mn-lt"/>
                <a:ea typeface="+mn-ea"/>
                <a:cs typeface="+mn-cs"/>
              </a:rPr>
              <a:t> Beauty Shake </a:t>
            </a:r>
            <a:r>
              <a:rPr lang="ru-RU" sz="1200" kern="1200" dirty="0" smtClean="0">
                <a:solidFill>
                  <a:schemeClr val="tx1"/>
                </a:solidFill>
                <a:effectLst/>
                <a:latin typeface="+mn-lt"/>
                <a:ea typeface="+mn-ea"/>
                <a:cs typeface="+mn-cs"/>
              </a:rPr>
              <a:t>20 minuti prima dell’allenamento o entro un’ora dopo </a:t>
            </a:r>
            <a:r>
              <a:rPr lang="it-IT" sz="1200" kern="1200" dirty="0" smtClean="0">
                <a:solidFill>
                  <a:schemeClr val="tx1"/>
                </a:solidFill>
                <a:effectLst/>
                <a:latin typeface="+mn-lt"/>
                <a:ea typeface="+mn-ea"/>
                <a:cs typeface="+mn-cs"/>
              </a:rPr>
              <a:t>i vostri allenamenti. Sono i momenti in cui il vostro corpo ha più bisogno di proteine. </a:t>
            </a:r>
          </a:p>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18</a:t>
            </a:fld>
            <a:endParaRPr lang="ru-RU"/>
          </a:p>
        </p:txBody>
      </p:sp>
    </p:spTree>
    <p:extLst>
      <p:ext uri="{BB962C8B-B14F-4D97-AF65-F5344CB8AC3E}">
        <p14:creationId xmlns="" xmlns:p14="http://schemas.microsoft.com/office/powerpoint/2010/main" val="2599249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I ritmi della vita odierna molto spesso non ci lasciano lo spazio necessario per nutrirci bene e veramente. Alcuni specialisti sostengono che occorre compiere cinque pasti al giorno, altri che invece tre pasti sono più che sufficienti. Con i cocktail potrete rimanere sempre in movimento e rimanere energici e in salute. Questo perché i cocktail offrono la possibilità di ricevere tutto il complesso di sostanze nutritive necessarie per mantenere l’organismo in piena funzionalità e per un’intensa attività intellettiva. L’abbinamento di proteine vegetali e animali conferisce una senso di sazietà duraturo grazie alla diversa velocità di assimilazione delle diverse proteine. L’uso regolare dei cocktail assicura all’organismo tutti i nutrienti indispensabili per sostenere le sue barriere difensive. La composizione bilanciata della miscela ottimizza la digestione e rifornisce il corpo di energia da spendere.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pPr/>
              <a:t>19</a:t>
            </a:fld>
            <a:endParaRPr lang="ru-RU"/>
          </a:p>
        </p:txBody>
      </p:sp>
    </p:spTree>
    <p:extLst>
      <p:ext uri="{BB962C8B-B14F-4D97-AF65-F5344CB8AC3E}">
        <p14:creationId xmlns="" xmlns:p14="http://schemas.microsoft.com/office/powerpoint/2010/main" val="1567036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D</a:t>
            </a:r>
            <a:r>
              <a:rPr lang="ru-RU" sz="1200" kern="1200" dirty="0" smtClean="0">
                <a:solidFill>
                  <a:schemeClr val="tx1"/>
                </a:solidFill>
                <a:effectLst/>
                <a:latin typeface="+mn-lt"/>
                <a:ea typeface="+mn-ea"/>
                <a:cs typeface="+mn-cs"/>
              </a:rPr>
              <a:t>DBSI sarà apprezzato da chi:</a:t>
            </a:r>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desidera risparmiare tempo</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ama ciò che è buone e naturale</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si ciba in modo corretto</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si cura del proprio aspetto</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fa sport</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ama le vacanze movimentate e attive</a:t>
            </a:r>
            <a:endParaRPr lang="it-IT" sz="1200" kern="1200" dirty="0" smtClean="0">
              <a:solidFill>
                <a:schemeClr val="tx1"/>
              </a:solidFill>
              <a:effectLst/>
              <a:latin typeface="+mn-lt"/>
              <a:ea typeface="+mn-ea"/>
              <a:cs typeface="+mn-cs"/>
            </a:endParaRPr>
          </a:p>
          <a:p>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Ma anche da</a:t>
            </a:r>
            <a:r>
              <a:rPr lang="it-IT" sz="1200" kern="1200" baseline="0" dirty="0" smtClean="0">
                <a:solidFill>
                  <a:schemeClr val="tx1"/>
                </a:solidFill>
                <a:effectLst/>
                <a:latin typeface="+mn-lt"/>
                <a:ea typeface="+mn-ea"/>
                <a:cs typeface="+mn-cs"/>
              </a:rPr>
              <a:t> chi:</a:t>
            </a:r>
          </a:p>
          <a:p>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fa sforzi lunghi e prolungati nella vita quotidiana</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ha problemi di digestione</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deve riprendersi dopo un trauma o un’operazione</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vuole mantenere un peso forma</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ha problemi di digestione</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si prende cura della propria pelle, dei capelli e delle unghie</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vuole vivere attivamente la terza età</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pPr/>
              <a:t>20</a:t>
            </a:fld>
            <a:endParaRPr lang="ru-RU"/>
          </a:p>
        </p:txBody>
      </p:sp>
    </p:spTree>
    <p:extLst>
      <p:ext uri="{BB962C8B-B14F-4D97-AF65-F5344CB8AC3E}">
        <p14:creationId xmlns="" xmlns:p14="http://schemas.microsoft.com/office/powerpoint/2010/main" val="312701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Viviamo in una condizione di perenne mancanza di tempo e costante occupazione. </a:t>
            </a:r>
          </a:p>
          <a:p>
            <a:r>
              <a:rPr lang="it-IT" sz="1200" kern="1200" dirty="0" smtClean="0">
                <a:solidFill>
                  <a:schemeClr val="tx1"/>
                </a:solidFill>
                <a:effectLst/>
                <a:latin typeface="+mn-lt"/>
                <a:ea typeface="+mn-ea"/>
                <a:cs typeface="+mn-cs"/>
              </a:rPr>
              <a:t>Siete d’accordo su questo?</a:t>
            </a:r>
          </a:p>
          <a:p>
            <a:r>
              <a:rPr lang="it-IT" sz="1200" kern="1200" dirty="0" smtClean="0">
                <a:solidFill>
                  <a:schemeClr val="tx1"/>
                </a:solidFill>
                <a:effectLst/>
                <a:latin typeface="+mn-lt"/>
                <a:ea typeface="+mn-ea"/>
                <a:cs typeface="+mn-cs"/>
              </a:rPr>
              <a:t>Di conseguenze abbiamo nei confronti del cibo delle considerevoli esigenze!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Per rispondere alle esigenze della società odierna i cibi devono essere:</a:t>
            </a:r>
          </a:p>
          <a:p>
            <a:pPr lvl="0"/>
            <a:r>
              <a:rPr lang="it-IT" sz="1200" kern="1200" dirty="0" smtClean="0">
                <a:solidFill>
                  <a:schemeClr val="tx1"/>
                </a:solidFill>
                <a:effectLst/>
                <a:latin typeface="+mn-lt"/>
                <a:ea typeface="+mn-ea"/>
                <a:cs typeface="+mn-cs"/>
              </a:rPr>
              <a:t>Rapidi da preparare. Gli alimenti devono permettere di risparmiare tempo nella preparazione e nel consumo.</a:t>
            </a:r>
          </a:p>
          <a:p>
            <a:pPr lvl="0"/>
            <a:r>
              <a:rPr lang="it-IT" sz="1200" kern="1200" dirty="0" smtClean="0">
                <a:solidFill>
                  <a:schemeClr val="tx1"/>
                </a:solidFill>
                <a:effectLst/>
                <a:latin typeface="+mn-lt"/>
                <a:ea typeface="+mn-ea"/>
                <a:cs typeface="+mn-cs"/>
              </a:rPr>
              <a:t>Nutrienti</a:t>
            </a:r>
          </a:p>
          <a:p>
            <a:pPr lvl="0"/>
            <a:r>
              <a:rPr lang="it-IT" sz="1200" kern="1200" dirty="0" smtClean="0">
                <a:solidFill>
                  <a:schemeClr val="tx1"/>
                </a:solidFill>
                <a:effectLst/>
                <a:latin typeface="+mn-lt"/>
                <a:ea typeface="+mn-ea"/>
                <a:cs typeface="+mn-cs"/>
              </a:rPr>
              <a:t>Sani</a:t>
            </a:r>
          </a:p>
          <a:p>
            <a:pPr lvl="0"/>
            <a:r>
              <a:rPr lang="it-IT" sz="1200" kern="1200" dirty="0" smtClean="0">
                <a:solidFill>
                  <a:schemeClr val="tx1"/>
                </a:solidFill>
                <a:effectLst/>
                <a:latin typeface="+mn-lt"/>
                <a:ea typeface="+mn-ea"/>
                <a:cs typeface="+mn-cs"/>
              </a:rPr>
              <a:t>Sicuri</a:t>
            </a:r>
          </a:p>
          <a:p>
            <a:pPr lvl="0"/>
            <a:r>
              <a:rPr lang="it-IT" sz="1200" kern="1200" dirty="0" smtClean="0">
                <a:solidFill>
                  <a:schemeClr val="tx1"/>
                </a:solidFill>
                <a:effectLst/>
                <a:latin typeface="+mn-lt"/>
                <a:ea typeface="+mn-ea"/>
                <a:cs typeface="+mn-cs"/>
              </a:rPr>
              <a:t>Infine, certamente, devono essere appetibili. </a:t>
            </a:r>
          </a:p>
          <a:p>
            <a:r>
              <a:rPr lang="it-IT" sz="1200" kern="1200" dirty="0" smtClean="0">
                <a:solidFill>
                  <a:schemeClr val="tx1"/>
                </a:solidFill>
                <a:effectLst/>
                <a:latin typeface="+mn-lt"/>
                <a:ea typeface="+mn-ea"/>
                <a:cs typeface="+mn-cs"/>
              </a:rPr>
              <a:t>Tutto ciò è possibile?</a:t>
            </a:r>
          </a:p>
          <a:p>
            <a:r>
              <a:rPr lang="it-IT" sz="1200" kern="1200" dirty="0" smtClean="0">
                <a:solidFill>
                  <a:schemeClr val="tx1"/>
                </a:solidFill>
                <a:effectLst/>
                <a:latin typeface="+mn-lt"/>
                <a:ea typeface="+mn-ea"/>
                <a:cs typeface="+mn-cs"/>
              </a:rPr>
              <a:t>L’esperienza , e la cultura dell’alimentazione venutasi a creare in paesi come Il Giappone, gli Stati Uniti e l’Europa, dimostrano proprio che questa combinazione di caratteristiche è possibile! Allora andiamo a conoscere questo tipo di alimenti!</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3</a:t>
            </a:fld>
            <a:endParaRPr lang="ru-RU"/>
          </a:p>
        </p:txBody>
      </p:sp>
    </p:spTree>
    <p:extLst>
      <p:ext uri="{BB962C8B-B14F-4D97-AF65-F5344CB8AC3E}">
        <p14:creationId xmlns="" xmlns:p14="http://schemas.microsoft.com/office/powerpoint/2010/main" val="2408224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it-IT" spc="-1" dirty="0" smtClean="0">
                <a:solidFill>
                  <a:srgbClr val="404040"/>
                </a:solidFill>
                <a:latin typeface="Arial"/>
              </a:rPr>
              <a:t>Prendilo  in ufficio</a:t>
            </a:r>
            <a:endParaRPr lang="ru-RU" spc="-1" dirty="0" smtClean="0">
              <a:latin typeface="Arial"/>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it-IT" spc="-1" dirty="0" smtClean="0">
                <a:solidFill>
                  <a:srgbClr val="404040"/>
                </a:solidFill>
                <a:latin typeface="Arial"/>
              </a:rPr>
              <a:t>Caricati di energia</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it-IT" spc="-1" dirty="0" smtClean="0">
                <a:solidFill>
                  <a:srgbClr val="404040"/>
                </a:solidFill>
                <a:latin typeface="Arial"/>
              </a:rPr>
              <a:t>Portalo con te in viaggio</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it-IT" spc="-1" dirty="0" smtClean="0">
                <a:solidFill>
                  <a:srgbClr val="404040"/>
                </a:solidFill>
                <a:latin typeface="Arial"/>
              </a:rPr>
              <a:t>Sentiti speciale</a:t>
            </a:r>
            <a:endParaRPr lang="ru-RU" spc="-1" dirty="0" smtClean="0">
              <a:latin typeface="Arial"/>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it-IT" spc="-1" dirty="0" smtClean="0">
                <a:solidFill>
                  <a:srgbClr val="404040"/>
                </a:solidFill>
                <a:latin typeface="Arial"/>
              </a:rPr>
              <a:t>Preparalo in vacanza</a:t>
            </a:r>
            <a:endParaRPr lang="ru-RU" spc="-1" dirty="0" smtClean="0">
              <a:latin typeface="Arial"/>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it-IT" spc="-1" dirty="0" smtClean="0">
                <a:solidFill>
                  <a:srgbClr val="404040"/>
                </a:solidFill>
                <a:latin typeface="Arial"/>
              </a:rPr>
              <a:t>Portalo con te mentre fai jogging </a:t>
            </a:r>
            <a:endParaRPr lang="ru-RU" spc="-1" dirty="0" smtClean="0">
              <a:latin typeface="Arial"/>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it-IT" spc="-1" dirty="0" smtClean="0">
                <a:solidFill>
                  <a:srgbClr val="404040"/>
                </a:solidFill>
                <a:latin typeface="Arial"/>
              </a:rPr>
              <a:t>Uno spuntino a portata di mano</a:t>
            </a:r>
            <a:endParaRPr lang="ru-RU" spc="-1" dirty="0" smtClean="0">
              <a:latin typeface="Arial"/>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it-IT" dirty="0" smtClean="0">
                <a:latin typeface="Arial" pitchFamily="34" charset="0"/>
                <a:cs typeface="Arial" pitchFamily="34" charset="0"/>
              </a:rPr>
              <a:t>Mettiti in pausa e coccolati</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it-IT" dirty="0" smtClean="0">
                <a:latin typeface="Arial" pitchFamily="34" charset="0"/>
                <a:cs typeface="Arial" pitchFamily="34" charset="0"/>
              </a:rPr>
              <a:t>Ottimo dopo l’allenamento</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it-IT" dirty="0" smtClean="0">
                <a:latin typeface="Arial" pitchFamily="34" charset="0"/>
                <a:cs typeface="Arial" pitchFamily="34" charset="0"/>
              </a:rPr>
              <a:t>Goditi il tuo gusto preferito, ovunque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it-IT"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it-IT"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ru-RU" spc="-1" dirty="0" smtClean="0">
              <a:latin typeface="Arial"/>
            </a:endParaRPr>
          </a:p>
          <a:p>
            <a:endParaRPr lang="it-IT" dirty="0" smtClean="0"/>
          </a:p>
          <a:p>
            <a:r>
              <a:rPr lang="it-IT" dirty="0" smtClean="0"/>
              <a:t>Ottimo spuntino o sostituzione di uno dei piatti ovunque!</a:t>
            </a:r>
            <a:endParaRPr lang="it-IT" dirty="0"/>
          </a:p>
        </p:txBody>
      </p:sp>
      <p:sp>
        <p:nvSpPr>
          <p:cNvPr id="4" name="Segnaposto numero diapositiva 3"/>
          <p:cNvSpPr>
            <a:spLocks noGrp="1"/>
          </p:cNvSpPr>
          <p:nvPr>
            <p:ph type="sldNum" sz="quarter" idx="10"/>
          </p:nvPr>
        </p:nvSpPr>
        <p:spPr/>
        <p:txBody>
          <a:bodyPr/>
          <a:lstStyle/>
          <a:p>
            <a:fld id="{8C4D3A0E-9FFD-4498-9051-1B5CE16836BD}" type="slidenum">
              <a:rPr lang="ru-RU" smtClean="0"/>
              <a:pPr/>
              <a:t>22</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23</a:t>
            </a:fld>
            <a:endParaRPr lang="ru-RU"/>
          </a:p>
        </p:txBody>
      </p:sp>
    </p:spTree>
    <p:extLst>
      <p:ext uri="{BB962C8B-B14F-4D97-AF65-F5344CB8AC3E}">
        <p14:creationId xmlns="" xmlns:p14="http://schemas.microsoft.com/office/powerpoint/2010/main" val="82974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Cosa possiamo fare allora se gli alimenti a nostra disposizione non ci assicurano tutte quelle sostanze vitali necessarie al nostro organismo, cioè le vitamine e i minerali?</a:t>
            </a:r>
          </a:p>
          <a:p>
            <a:r>
              <a:rPr lang="it-IT" sz="1200" kern="1200" dirty="0" smtClean="0">
                <a:solidFill>
                  <a:schemeClr val="tx1"/>
                </a:solidFill>
                <a:effectLst/>
                <a:latin typeface="+mn-lt"/>
                <a:ea typeface="+mn-ea"/>
                <a:cs typeface="+mn-cs"/>
              </a:rPr>
              <a:t>A titolo di esempio iniziamo andando a vedere come i Giapponesi si occupati del problema. Il paese dove sorge il sole è un ottimo esempio di atteggiamento attento da parte dei cittadini nei confronti della propria salute. Sapevate che in questo paese vivono già più di 50.000 persone che hanno superato i 100 anni?</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La medicina del Giappone potrebbe sembrarci alquanto strana. È cosa piuttosto frequente e naturale che il medico prescriva passeggiate quotidiane al parco di 40 minuti. I giapponesi sono molto diligenti ed eseguono sempre e scrupolosamente  le prescrizioni.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Ma allora qual è il segreto di percentuali così alte di longevità tra i giapponesi?</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Innanzitutto un’alimentazione sana regolare e l’attività fisica.</a:t>
            </a:r>
          </a:p>
          <a:p>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a:t>
            </a:r>
            <a:r>
              <a:rPr lang="it-IT" sz="1200" kern="1200" dirty="0" smtClean="0">
                <a:solidFill>
                  <a:schemeClr val="tx1"/>
                </a:solidFill>
                <a:effectLst/>
                <a:latin typeface="+mn-lt"/>
                <a:ea typeface="+mn-ea"/>
                <a:cs typeface="+mn-cs"/>
              </a:rPr>
              <a:t>In secondo luogo, un regolare monitoraggio medico della salute.</a:t>
            </a:r>
          </a:p>
          <a:p>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Inoltre, l’alto livello di qualità di vita e i valori record di salute a livello nazionale sono il risultato di un programma statale mirato al recupero della salute della popolazione.</a:t>
            </a:r>
          </a:p>
          <a:p>
            <a:r>
              <a:rPr lang="it-IT" sz="1200" kern="1200" dirty="0" smtClean="0">
                <a:solidFill>
                  <a:schemeClr val="tx1"/>
                </a:solidFill>
                <a:effectLst/>
                <a:latin typeface="+mn-lt"/>
                <a:ea typeface="+mn-ea"/>
                <a:cs typeface="+mn-cs"/>
              </a:rPr>
              <a:t>La decisione fu presa già 50 anni or sono e consisteva nella correzione dell’alimentazione attraverso l’impiego di integratori. Oggi circa il 90% degli abitanti del Giappone assume integratori alimentari quotidianamente.  Persino nei prestampati di domanda di lavoro c’è sempre uno spazio dedicato agli integratori di cui fa uso il richiedente. Questo perché è un dato indicativo di come la tal persona di prende cura della propria salute e quindi di come si pone nei confronti del lavoro. Le aziende giapponesi apprezzano sempre i collaboratori in salute, pieni di energia e idee. </a:t>
            </a:r>
          </a:p>
          <a:p>
            <a:r>
              <a:rPr lang="it-IT" sz="1200" kern="1200" dirty="0" smtClean="0">
                <a:solidFill>
                  <a:schemeClr val="tx1"/>
                </a:solidFill>
                <a:effectLst/>
                <a:latin typeface="+mn-lt"/>
                <a:ea typeface="+mn-ea"/>
                <a:cs typeface="+mn-cs"/>
              </a:rPr>
              <a:t>Grazie a questo approccio verso gli integratori alimentari i giapponesi hanno sempre questo aspetto giovane che non denuncia l’età anagrafica e inoltre svolgono attività fisica in ogni età.</a:t>
            </a:r>
          </a:p>
          <a:p>
            <a:r>
              <a:rPr lang="it-IT" sz="1200" kern="1200" dirty="0" smtClean="0">
                <a:solidFill>
                  <a:schemeClr val="tx1"/>
                </a:solidFill>
                <a:effectLst/>
                <a:latin typeface="+mn-lt"/>
                <a:ea typeface="+mn-ea"/>
                <a:cs typeface="+mn-cs"/>
              </a:rPr>
              <a:t>La situazione odierna è la seguente. Oggi la correzione dell’alimentazione e i prodotti nutraceutici sono impiegati:</a:t>
            </a:r>
          </a:p>
          <a:p>
            <a:r>
              <a:rPr lang="it-IT" sz="1200" kern="1200" dirty="0" smtClean="0">
                <a:solidFill>
                  <a:schemeClr val="tx1"/>
                </a:solidFill>
                <a:effectLst/>
                <a:latin typeface="+mn-lt"/>
                <a:ea typeface="+mn-ea"/>
                <a:cs typeface="+mn-cs"/>
              </a:rPr>
              <a:t>in Giappone – dal 90% della popolazione</a:t>
            </a:r>
          </a:p>
          <a:p>
            <a:r>
              <a:rPr lang="it-IT" sz="1200" kern="1200" dirty="0" smtClean="0">
                <a:solidFill>
                  <a:schemeClr val="tx1"/>
                </a:solidFill>
                <a:effectLst/>
                <a:latin typeface="+mn-lt"/>
                <a:ea typeface="+mn-ea"/>
                <a:cs typeface="+mn-cs"/>
              </a:rPr>
              <a:t>in USA – dal 70% della popolazione</a:t>
            </a:r>
          </a:p>
          <a:p>
            <a:r>
              <a:rPr lang="it-IT" sz="1200" kern="1200" dirty="0" smtClean="0">
                <a:solidFill>
                  <a:schemeClr val="tx1"/>
                </a:solidFill>
                <a:effectLst/>
                <a:latin typeface="+mn-lt"/>
                <a:ea typeface="+mn-ea"/>
                <a:cs typeface="+mn-cs"/>
              </a:rPr>
              <a:t>in Europa – dal 50% della popolazione</a:t>
            </a:r>
          </a:p>
          <a:p>
            <a:r>
              <a:rPr lang="it-IT" sz="1200" kern="1200" dirty="0" smtClean="0">
                <a:solidFill>
                  <a:schemeClr val="tx1"/>
                </a:solidFill>
                <a:effectLst/>
                <a:latin typeface="+mn-lt"/>
                <a:ea typeface="+mn-ea"/>
                <a:cs typeface="+mn-cs"/>
              </a:rPr>
              <a:t>In Russia gli integratori sono impiegati invece solo dal 3% circa,  che arriva un 8% se si considera la media dei paesi della CSI (Comunità degli Stati Indipendenti).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pPr/>
              <a:t>4</a:t>
            </a:fld>
            <a:endParaRPr lang="ru-RU"/>
          </a:p>
        </p:txBody>
      </p:sp>
    </p:spTree>
    <p:extLst>
      <p:ext uri="{BB962C8B-B14F-4D97-AF65-F5344CB8AC3E}">
        <p14:creationId xmlns="" xmlns:p14="http://schemas.microsoft.com/office/powerpoint/2010/main" val="377968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La linea di prodotti salutistici per la sana nutrizione dell’organismo: </a:t>
            </a:r>
            <a:r>
              <a:rPr lang="it-IT" sz="1200" kern="1200" dirty="0" err="1" smtClean="0">
                <a:solidFill>
                  <a:schemeClr val="tx1"/>
                </a:solidFill>
                <a:effectLst/>
                <a:latin typeface="+mn-lt"/>
                <a:ea typeface="+mn-ea"/>
                <a:cs typeface="+mn-cs"/>
              </a:rPr>
              <a:t>Daily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Delicious</a:t>
            </a:r>
            <a:r>
              <a:rPr lang="it-IT" sz="1200" kern="1200" dirty="0" smtClean="0">
                <a:solidFill>
                  <a:schemeClr val="tx1"/>
                </a:solidFill>
                <a:effectLst/>
                <a:latin typeface="+mn-lt"/>
                <a:ea typeface="+mn-ea"/>
                <a:cs typeface="+mn-cs"/>
              </a:rPr>
              <a:t> “”Bontà ogni giorno” e il primo del suo genere Beauty Shake “Delizie dell’essere belli”. </a:t>
            </a:r>
          </a:p>
          <a:p>
            <a:r>
              <a:rPr lang="it-IT" sz="1200" kern="1200" dirty="0" smtClean="0">
                <a:solidFill>
                  <a:schemeClr val="tx1"/>
                </a:solidFill>
                <a:effectLst/>
                <a:latin typeface="+mn-lt"/>
                <a:ea typeface="+mn-ea"/>
                <a:cs typeface="+mn-cs"/>
              </a:rPr>
              <a:t>Concorderete che molto spesso cioè che è buono non è sano, e ciò che è sano non sempre è buono….</a:t>
            </a:r>
          </a:p>
          <a:p>
            <a:r>
              <a:rPr lang="it-IT" sz="1200" kern="1200" dirty="0" smtClean="0">
                <a:solidFill>
                  <a:schemeClr val="tx1"/>
                </a:solidFill>
                <a:effectLst/>
                <a:latin typeface="+mn-lt"/>
                <a:ea typeface="+mn-ea"/>
                <a:cs typeface="+mn-cs"/>
              </a:rPr>
              <a:t>Lo studio del nuovo prodotto che rispondesse al requisito principale: “buono e sano” è durato più di 1 anno e mezzo.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Il nostro </a:t>
            </a:r>
            <a:r>
              <a:rPr lang="it-IT" sz="1200" kern="1200" dirty="0" err="1" smtClean="0">
                <a:solidFill>
                  <a:schemeClr val="tx1"/>
                </a:solidFill>
                <a:effectLst/>
                <a:latin typeface="+mn-lt"/>
                <a:ea typeface="+mn-ea"/>
                <a:cs typeface="+mn-cs"/>
              </a:rPr>
              <a:t>Daily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Delicious</a:t>
            </a:r>
            <a:r>
              <a:rPr lang="it-IT" sz="1200" kern="1200" dirty="0" smtClean="0">
                <a:solidFill>
                  <a:schemeClr val="tx1"/>
                </a:solidFill>
                <a:effectLst/>
                <a:latin typeface="+mn-lt"/>
                <a:ea typeface="+mn-ea"/>
                <a:cs typeface="+mn-cs"/>
              </a:rPr>
              <a:t> non è soltanto un prodotto per la salute, ma è anche squisito! Una fonte bilanciata di proteine animali e vegetali arricchito collagene e un complesso minerale e vitaminico per mantenersi ogni giorno tonici ed energici e sostenere l’attività fisica. </a:t>
            </a:r>
          </a:p>
          <a:p>
            <a:r>
              <a:rPr lang="it-IT" sz="1200" kern="1200" dirty="0" smtClean="0">
                <a:solidFill>
                  <a:schemeClr val="tx1"/>
                </a:solidFill>
                <a:effectLst/>
                <a:latin typeface="+mn-lt"/>
                <a:ea typeface="+mn-ea"/>
                <a:cs typeface="+mn-cs"/>
              </a:rPr>
              <a:t>I cocktail non contengono OGM e nella loro produzione non sono coinvolti elementi ottenuti da ingredienti modificati geneticamente. </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5</a:t>
            </a:fld>
            <a:endParaRPr lang="ru-RU"/>
          </a:p>
        </p:txBody>
      </p:sp>
    </p:spTree>
    <p:extLst>
      <p:ext uri="{BB962C8B-B14F-4D97-AF65-F5344CB8AC3E}">
        <p14:creationId xmlns="" xmlns:p14="http://schemas.microsoft.com/office/powerpoint/2010/main" val="37208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La specificità di questo nuovo prodotto sta nel suo contenuto:</a:t>
            </a:r>
          </a:p>
          <a:p>
            <a:r>
              <a:rPr lang="it-IT" sz="1200" kern="1200" dirty="0" smtClean="0">
                <a:solidFill>
                  <a:schemeClr val="tx1"/>
                </a:solidFill>
                <a:effectLst/>
                <a:latin typeface="+mn-lt"/>
                <a:ea typeface="+mn-ea"/>
                <a:cs typeface="+mn-cs"/>
              </a:rPr>
              <a:t>1.  Valore nutrizionale, assicurato dalla formula proteica bilanciata composta delle tre fonti di proteine più nobili: le proteine del latte, un concentrato di proteine del siero del latte e le proteine isolate della soia.</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2. Complesso bilanciato di vitamine e minerali scelti per prendersi cura della pelle, dei capelli e nelle unghie.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3. Il super ingrediente  – il collagene peptidico – l’ingrediente dell’eterna giovinezza. A proposito, sapevate che le bevande arricchite di collagene sono molto diffuse in Giappone?</a:t>
            </a:r>
          </a:p>
          <a:p>
            <a:r>
              <a:rPr lang="it-IT" sz="1200" kern="1200" dirty="0" smtClean="0">
                <a:solidFill>
                  <a:schemeClr val="tx1"/>
                </a:solidFill>
                <a:effectLst/>
                <a:latin typeface="+mn-lt"/>
                <a:ea typeface="+mn-ea"/>
                <a:cs typeface="+mn-cs"/>
              </a:rPr>
              <a:t>4. Un gusto naturale! Tre fantastici e amatissimi gusti che si possono abbinare, alternare o tra cui semplicemente scegliere in base ai propri gusti.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L’alta qualità del prodotto è garantita dai suoi componenti:</a:t>
            </a:r>
          </a:p>
          <a:p>
            <a:pPr lvl="0"/>
            <a:r>
              <a:rPr lang="it-IT" sz="1200" kern="1200" dirty="0" smtClean="0">
                <a:solidFill>
                  <a:schemeClr val="tx1"/>
                </a:solidFill>
                <a:effectLst/>
                <a:latin typeface="+mn-lt"/>
                <a:ea typeface="+mn-ea"/>
                <a:cs typeface="+mn-cs"/>
              </a:rPr>
              <a:t>Impieghiamo proteine del siero pregiate e di alta qualità</a:t>
            </a:r>
          </a:p>
          <a:p>
            <a:pPr lvl="0"/>
            <a:r>
              <a:rPr lang="it-IT" sz="1200" kern="1200" dirty="0" smtClean="0">
                <a:solidFill>
                  <a:schemeClr val="tx1"/>
                </a:solidFill>
                <a:effectLst/>
                <a:latin typeface="+mn-lt"/>
                <a:ea typeface="+mn-ea"/>
                <a:cs typeface="+mn-cs"/>
              </a:rPr>
              <a:t>Solo aromi naturali di vaniglia, lampone e cioccolato. </a:t>
            </a:r>
          </a:p>
          <a:p>
            <a:r>
              <a:rPr lang="it-IT" sz="1200" kern="1200" dirty="0" smtClean="0">
                <a:solidFill>
                  <a:schemeClr val="tx1"/>
                </a:solidFill>
                <a:effectLst/>
                <a:latin typeface="+mn-lt"/>
                <a:ea typeface="+mn-ea"/>
                <a:cs typeface="+mn-cs"/>
              </a:rPr>
              <a:t>Abbiamo scelto l’eritritolo per dolcificare, un dolcificante naturale</a:t>
            </a:r>
            <a:endParaRPr lang="ru-RU" b="0"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6</a:t>
            </a:fld>
            <a:endParaRPr lang="ru-RU"/>
          </a:p>
        </p:txBody>
      </p:sp>
    </p:spTree>
    <p:extLst>
      <p:ext uri="{BB962C8B-B14F-4D97-AF65-F5344CB8AC3E}">
        <p14:creationId xmlns="" xmlns:p14="http://schemas.microsoft.com/office/powerpoint/2010/main" val="260077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La specificità di questo nuovo prodotto sta nel suo contenuto:</a:t>
            </a:r>
          </a:p>
          <a:p>
            <a:r>
              <a:rPr lang="it-IT" sz="1200" kern="1200" dirty="0" smtClean="0">
                <a:solidFill>
                  <a:schemeClr val="tx1"/>
                </a:solidFill>
                <a:effectLst/>
                <a:latin typeface="+mn-lt"/>
                <a:ea typeface="+mn-ea"/>
                <a:cs typeface="+mn-cs"/>
              </a:rPr>
              <a:t>Valore nutrizionale, assicurato dalla formula proteica bilanciata composta delle tre fonti di proteine più nobili: le proteine del latte, un concentrato di proteine del siero del latte e le proteine isolate della soia.</a:t>
            </a:r>
          </a:p>
          <a:p>
            <a:r>
              <a:rPr lang="it-IT" sz="1200" kern="1200" dirty="0" smtClean="0">
                <a:solidFill>
                  <a:schemeClr val="tx1"/>
                </a:solidFill>
                <a:effectLst/>
                <a:latin typeface="+mn-lt"/>
                <a:ea typeface="+mn-ea"/>
                <a:cs typeface="+mn-cs"/>
              </a:rPr>
              <a:t>Complesso bilanciato di vitamine e minerali scelti per prendersi cura della pelle, dei capelli e nelle unghie. </a:t>
            </a:r>
          </a:p>
          <a:p>
            <a:r>
              <a:rPr lang="it-IT" sz="1200" kern="1200" dirty="0" smtClean="0">
                <a:solidFill>
                  <a:schemeClr val="tx1"/>
                </a:solidFill>
                <a:effectLst/>
                <a:latin typeface="+mn-lt"/>
                <a:ea typeface="+mn-ea"/>
                <a:cs typeface="+mn-cs"/>
              </a:rPr>
              <a:t>Il super ingrediente  – il collagene peptidico – l’ingrediente dell’eterna giovinezza. A proposito, sapevate che le bevande arricchite di collagene sono molto diffuse in Giappone?</a:t>
            </a:r>
          </a:p>
          <a:p>
            <a:r>
              <a:rPr lang="it-IT" sz="1200" kern="1200" dirty="0" smtClean="0">
                <a:solidFill>
                  <a:schemeClr val="tx1"/>
                </a:solidFill>
                <a:effectLst/>
                <a:latin typeface="+mn-lt"/>
                <a:ea typeface="+mn-ea"/>
                <a:cs typeface="+mn-cs"/>
              </a:rPr>
              <a:t>Un gusto naturale! Tre fantastici e amatissimi gusti che si possono abbinare, alternare o tra cui semplicemente scegliere in base ai propri gusti.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L’alta qualità del prodotto è garantita dai suoi componenti:</a:t>
            </a:r>
          </a:p>
          <a:p>
            <a:pPr lvl="0"/>
            <a:r>
              <a:rPr lang="it-IT" sz="1200" kern="1200" dirty="0" smtClean="0">
                <a:solidFill>
                  <a:schemeClr val="tx1"/>
                </a:solidFill>
                <a:effectLst/>
                <a:latin typeface="+mn-lt"/>
                <a:ea typeface="+mn-ea"/>
                <a:cs typeface="+mn-cs"/>
              </a:rPr>
              <a:t>Impieghiamo proteine del siero pregiate e di alta qualità</a:t>
            </a:r>
          </a:p>
          <a:p>
            <a:pPr lvl="0"/>
            <a:r>
              <a:rPr lang="it-IT" sz="1200" kern="1200" dirty="0" smtClean="0">
                <a:solidFill>
                  <a:schemeClr val="tx1"/>
                </a:solidFill>
                <a:effectLst/>
                <a:latin typeface="+mn-lt"/>
                <a:ea typeface="+mn-ea"/>
                <a:cs typeface="+mn-cs"/>
              </a:rPr>
              <a:t>Solo aromi naturali di vaniglia, lampone e cioccolato. </a:t>
            </a:r>
          </a:p>
          <a:p>
            <a:r>
              <a:rPr lang="it-IT" sz="1200" kern="1200" dirty="0" smtClean="0">
                <a:solidFill>
                  <a:schemeClr val="tx1"/>
                </a:solidFill>
                <a:effectLst/>
                <a:latin typeface="+mn-lt"/>
                <a:ea typeface="+mn-ea"/>
                <a:cs typeface="+mn-cs"/>
              </a:rPr>
              <a:t>Abbiamo scelto l’eritritolo per dolcificare, un dolcificante naturale</a:t>
            </a:r>
            <a:endParaRPr lang="ru-RU" b="0"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pPr/>
              <a:t>7</a:t>
            </a:fld>
            <a:endParaRPr lang="ru-RU"/>
          </a:p>
        </p:txBody>
      </p:sp>
    </p:spTree>
    <p:extLst>
      <p:ext uri="{BB962C8B-B14F-4D97-AF65-F5344CB8AC3E}">
        <p14:creationId xmlns="" xmlns:p14="http://schemas.microsoft.com/office/powerpoint/2010/main" val="365332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it-IT" sz="1200" kern="1200" dirty="0" smtClean="0">
                <a:solidFill>
                  <a:schemeClr val="tx1"/>
                </a:solidFill>
                <a:effectLst/>
                <a:latin typeface="+mn-lt"/>
                <a:ea typeface="+mn-ea"/>
                <a:cs typeface="+mn-cs"/>
              </a:rPr>
              <a:t>Base proteica</a:t>
            </a:r>
          </a:p>
          <a:p>
            <a:r>
              <a:rPr lang="it-IT" sz="1200" kern="1200" dirty="0" smtClean="0">
                <a:solidFill>
                  <a:schemeClr val="tx1"/>
                </a:solidFill>
                <a:effectLst/>
                <a:latin typeface="+mn-lt"/>
                <a:ea typeface="+mn-ea"/>
                <a:cs typeface="+mn-cs"/>
              </a:rPr>
              <a:t>Alla base dei Beauty Shake c’è una formula proteica bilanciata composta di tre tra le fonti di proteine più nobili: quelle del latte, un concentrato di proteine del siero e le proteine isolate della soia.</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A cosa servono le proteine nel nostro organismo? Ecco alcune delle funzioni principali svolte dalle proteine: </a:t>
            </a:r>
          </a:p>
          <a:p>
            <a:pPr lvl="0"/>
            <a:r>
              <a:rPr lang="it-IT" sz="1200" kern="1200" dirty="0" smtClean="0">
                <a:solidFill>
                  <a:schemeClr val="tx1"/>
                </a:solidFill>
                <a:effectLst/>
                <a:latin typeface="+mn-lt"/>
                <a:ea typeface="+mn-ea"/>
                <a:cs typeface="+mn-cs"/>
              </a:rPr>
              <a:t>Le proteine sono il materiale da costruzione di ogni tessuto. Compongono sangue, muscoli, capelli, unghie, pelle, organi e tessuti interni. Gli alimenti proteici sono impiegati dagli sportivi poiché permettono di aumentare rapidamente ed efficacemente la massa muscolare. </a:t>
            </a:r>
          </a:p>
          <a:p>
            <a:pPr lvl="0"/>
            <a:r>
              <a:rPr lang="it-IT" sz="1200" kern="1200" dirty="0" smtClean="0">
                <a:solidFill>
                  <a:schemeClr val="tx1"/>
                </a:solidFill>
                <a:effectLst/>
                <a:latin typeface="+mn-lt"/>
                <a:ea typeface="+mn-ea"/>
                <a:cs typeface="+mn-cs"/>
              </a:rPr>
              <a:t>Le proteine permettono di trasportare le sostanze nutritive alle cellule. Senza di loro questa funzione sarebbe impossibile nell’organismo. Le molecole delle proteine partecipano nella formazione delle cellule del sistema immunitario e rinforzano quindi le barriere immunitarie. </a:t>
            </a:r>
          </a:p>
          <a:p>
            <a:pPr lvl="0"/>
            <a:r>
              <a:rPr lang="it-IT" sz="1200" kern="1200" dirty="0" smtClean="0">
                <a:solidFill>
                  <a:schemeClr val="tx1"/>
                </a:solidFill>
                <a:effectLst/>
                <a:latin typeface="+mn-lt"/>
                <a:ea typeface="+mn-ea"/>
                <a:cs typeface="+mn-cs"/>
              </a:rPr>
              <a:t>Le proteine sono parti degli enzimi che accelerano alcuni importanti processi biochimici che avvengono continuamente nell’organismo.  Se c’è carenza di proteine il metabolismo rallenta. E quando il metabolismo rallenta irrimediabilmente si osserva un aumento di peso. Proprio per tale ragione i cibi proteici rientrano in diversi tipi di diete dimagranti. </a:t>
            </a:r>
          </a:p>
          <a:p>
            <a:pPr lvl="0"/>
            <a:r>
              <a:rPr lang="it-IT" sz="1200" kern="1200" dirty="0" smtClean="0">
                <a:solidFill>
                  <a:schemeClr val="tx1"/>
                </a:solidFill>
                <a:effectLst/>
                <a:latin typeface="+mn-lt"/>
                <a:ea typeface="+mn-ea"/>
                <a:cs typeface="+mn-cs"/>
              </a:rPr>
              <a:t>Le proteine rallentano l’assimilazione dei carboidrati. Ciò riduce l’indice glicemico complessivo del cibo ingerito e permette di mantenere piuttosto a lungo un livello costante di zuccheri nel sangue senza picchi insulinici. E ciò offre la possibilità di combattere efficacemente la sensazione della fame e controllare il proprio peso. </a:t>
            </a:r>
          </a:p>
          <a:p>
            <a:r>
              <a:rPr lang="it-IT" sz="1200" kern="1200" dirty="0" smtClean="0">
                <a:solidFill>
                  <a:schemeClr val="tx1"/>
                </a:solidFill>
                <a:effectLst/>
                <a:latin typeface="+mn-lt"/>
                <a:ea typeface="+mn-ea"/>
                <a:cs typeface="+mn-cs"/>
              </a:rPr>
              <a:t> </a:t>
            </a:r>
          </a:p>
          <a:p>
            <a:r>
              <a:rPr lang="it-IT" sz="1200" kern="1200" dirty="0" smtClean="0">
                <a:solidFill>
                  <a:schemeClr val="tx1"/>
                </a:solidFill>
                <a:effectLst/>
                <a:latin typeface="+mn-lt"/>
                <a:ea typeface="+mn-ea"/>
                <a:cs typeface="+mn-cs"/>
              </a:rPr>
              <a:t>Le proteine del latte sono un elemento nutritivo fondamentale. </a:t>
            </a:r>
          </a:p>
          <a:p>
            <a:r>
              <a:rPr lang="it-IT" sz="1200" kern="1200" dirty="0" smtClean="0">
                <a:solidFill>
                  <a:schemeClr val="tx1"/>
                </a:solidFill>
                <a:effectLst/>
                <a:latin typeface="+mn-lt"/>
                <a:ea typeface="+mn-ea"/>
                <a:cs typeface="+mn-cs"/>
              </a:rPr>
              <a:t>Le proteine delle cellule e dei tessuti di cui si compone il nostro organismo provengono esclusivamente dalle proteine che ingeriamo mangiando. Per il nostro organismo è importantissimo avere un apporto costante di proteine. Il fabbisogno di proteine è maggiore di mattino, appena dopo il risveglio, poiché il corpo deve recuperare le scorte dopo il digiuno della notte. Anche dopo uno sforzo fisico si ha bisogno di cibo proteico. </a:t>
            </a:r>
          </a:p>
          <a:p>
            <a:r>
              <a:rPr lang="ru-RU" sz="1200" b="1" i="1" kern="1200" dirty="0" smtClean="0">
                <a:solidFill>
                  <a:schemeClr val="tx1"/>
                </a:solidFill>
                <a:effectLst/>
                <a:latin typeface="+mn-lt"/>
                <a:ea typeface="+mn-ea"/>
                <a:cs typeface="+mn-cs"/>
              </a:rPr>
              <a:t>Le proteine ricavate dal latte fresco scremato contenute in Daily Delicious Beauty Shake sono concentrate al 93%. </a:t>
            </a:r>
            <a:r>
              <a:rPr lang="it-IT" sz="1200" b="1" i="1" kern="1200" dirty="0" smtClean="0">
                <a:solidFill>
                  <a:schemeClr val="tx1"/>
                </a:solidFill>
                <a:effectLst/>
                <a:latin typeface="+mn-lt"/>
                <a:ea typeface="+mn-ea"/>
                <a:cs typeface="+mn-cs"/>
              </a:rPr>
              <a:t>Fra le proteine di origine animale quelle del latte sono considerate tra le migliori insieme a quelle dell’albume. </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Innanzitutto le proteine del latte hanno un valore nutritivo molto alto. Sono più facilmente assimilate dall’organismo rispetto alle proteine provenienti dalla carne e persino più leggere dei quelle del pesce. </a:t>
            </a:r>
          </a:p>
          <a:p>
            <a:r>
              <a:rPr lang="it-IT" sz="1200" kern="1200" dirty="0" smtClean="0">
                <a:solidFill>
                  <a:schemeClr val="tx1"/>
                </a:solidFill>
                <a:effectLst/>
                <a:latin typeface="+mn-lt"/>
                <a:ea typeface="+mn-ea"/>
                <a:cs typeface="+mn-cs"/>
              </a:rPr>
              <a:t>Inoltre, a differenza delle proteine vegetali, la proteina del latte contiene in un migliore proporzione  tutti i 10 aminoacidi essenziali (non sintetizzabili dall’organismo). </a:t>
            </a:r>
          </a:p>
          <a:p>
            <a:r>
              <a:rPr lang="it-IT" sz="1200" kern="1200" dirty="0" smtClean="0">
                <a:solidFill>
                  <a:schemeClr val="tx1"/>
                </a:solidFill>
                <a:effectLst/>
                <a:latin typeface="+mn-lt"/>
                <a:ea typeface="+mn-ea"/>
                <a:cs typeface="+mn-cs"/>
              </a:rPr>
              <a:t>Il </a:t>
            </a:r>
            <a:r>
              <a:rPr lang="it-IT" sz="1200" b="1" kern="1200" dirty="0" smtClean="0">
                <a:solidFill>
                  <a:schemeClr val="tx1"/>
                </a:solidFill>
                <a:effectLst/>
                <a:latin typeface="+mn-lt"/>
                <a:ea typeface="+mn-ea"/>
                <a:cs typeface="+mn-cs"/>
              </a:rPr>
              <a:t>concentrato di proteine del siero è </a:t>
            </a:r>
            <a:r>
              <a:rPr lang="it-IT" sz="1200" kern="1200" dirty="0" smtClean="0">
                <a:solidFill>
                  <a:schemeClr val="tx1"/>
                </a:solidFill>
                <a:effectLst/>
                <a:latin typeface="+mn-lt"/>
                <a:ea typeface="+mn-ea"/>
                <a:cs typeface="+mn-cs"/>
              </a:rPr>
              <a:t>un altro prodotto alimentare molto salutare, ricavato dal siero del latte. </a:t>
            </a:r>
          </a:p>
          <a:p>
            <a:r>
              <a:rPr lang="it-IT" sz="1200" b="1" i="1" kern="1200" dirty="0" smtClean="0">
                <a:solidFill>
                  <a:schemeClr val="tx1"/>
                </a:solidFill>
                <a:effectLst/>
                <a:latin typeface="+mn-lt"/>
                <a:ea typeface="+mn-ea"/>
                <a:cs typeface="+mn-cs"/>
              </a:rPr>
              <a:t>Il concentrato di proteine del siero impiegato nel cocktail contiene fino all’81% di proteine. Se comparato con le proteine del siero intero sono completamente digeribili e sono una base nutritiva per i muscoli. </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Le proteine del siero forniscono “mattoncini” per ricostruire i nostri tessuti dopo traumi, stiramenti tendinei e strappi muscolari. Nella fase postoperatori, ad esempio, si ha maggiormente bisogno di una buona dose di proteine di facile assimilazione.  È ben noto a tutti che le nuove fibre muscolari non possono formarsi rapidamente se all’organismo non giunge una quantità sufficiente di aminoacidi. </a:t>
            </a:r>
          </a:p>
          <a:p>
            <a:r>
              <a:rPr lang="it-IT" sz="1200" b="1" i="1" kern="1200" dirty="0" smtClean="0">
                <a:solidFill>
                  <a:schemeClr val="tx1"/>
                </a:solidFill>
                <a:effectLst/>
                <a:latin typeface="+mn-lt"/>
                <a:ea typeface="+mn-ea"/>
                <a:cs typeface="+mn-cs"/>
              </a:rPr>
              <a:t>L’isolato delle proteine della soia utilizzato in DDBS è un prodotto alimentare di facile assimilazione concentrato al 90%.</a:t>
            </a:r>
            <a:r>
              <a:rPr lang="it-IT" sz="1200" b="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Nel processo di produzione l’isolato della soia subisce uno speciale processo di purificazione al termine del quale si ottiene un prodotto totalmente privo di grassi, carboidrati, </a:t>
            </a:r>
            <a:r>
              <a:rPr lang="it-IT" sz="1200" kern="1200" dirty="0" err="1" smtClean="0">
                <a:solidFill>
                  <a:schemeClr val="tx1"/>
                </a:solidFill>
                <a:effectLst/>
                <a:latin typeface="+mn-lt"/>
                <a:ea typeface="+mn-ea"/>
                <a:cs typeface="+mn-cs"/>
              </a:rPr>
              <a:t>isoflavoni</a:t>
            </a:r>
            <a:r>
              <a:rPr lang="it-IT" sz="1200" kern="1200" dirty="0" smtClean="0">
                <a:solidFill>
                  <a:schemeClr val="tx1"/>
                </a:solidFill>
                <a:effectLst/>
                <a:latin typeface="+mn-lt"/>
                <a:ea typeface="+mn-ea"/>
                <a:cs typeface="+mn-cs"/>
              </a:rPr>
              <a:t> ed altre sostanze: rimane esclusivamente la proteina. Pertanto tra tutte quelle vegetali le proteine isolate della soia sono considerate le più salutari. I dietologi consigliano l’isolato di soia soprattutto a chi ha difficoltà nella digestione della proteina caseina o non tollera il lattosio. </a:t>
            </a:r>
          </a:p>
          <a:p>
            <a:r>
              <a:rPr lang="it-IT" sz="1200" kern="1200" dirty="0" smtClean="0">
                <a:solidFill>
                  <a:schemeClr val="tx1"/>
                </a:solidFill>
                <a:effectLst/>
                <a:latin typeface="+mn-lt"/>
                <a:ea typeface="+mn-ea"/>
                <a:cs typeface="+mn-cs"/>
              </a:rPr>
              <a:t>Inoltre la scelta a favore dell’isolato di proteine della soia la compiono solitamente coloro che fanno molto sport e si attengono ad un sano stile di vita. È un prodotto molto utile per chi vuole perdere peso ed alla ricerca di un’alternativa valida ai tradizionali alimenti ricchi di proteine. La proteina della soia piace ai vegetariani come sostitutivo della carne, più pesante.  L’isolato di proteine della soia è ricco di diversi aminoacidi, essenziali  e non. </a:t>
            </a:r>
          </a:p>
          <a:p>
            <a:r>
              <a:rPr lang="it-IT" sz="1200" kern="1200" dirty="0" smtClean="0">
                <a:solidFill>
                  <a:schemeClr val="tx1"/>
                </a:solidFill>
                <a:effectLst/>
                <a:latin typeface="+mn-lt"/>
                <a:ea typeface="+mn-ea"/>
                <a:cs typeface="+mn-cs"/>
              </a:rPr>
              <a:t>Le proteine della soia si abbinano benissimo a quelle del latte. Insieme possono arricchire  magnificamente la dieta di persone nella terza età o di salute cagionevole, o sopperire alle carenze di buone proteine migliorando il benessere fisico generale. </a:t>
            </a:r>
            <a:endParaRPr lang="it-IT"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pPr/>
              <a:t>8</a:t>
            </a:fld>
            <a:endParaRPr lang="ru-RU"/>
          </a:p>
        </p:txBody>
      </p:sp>
    </p:spTree>
    <p:extLst>
      <p:ext uri="{BB962C8B-B14F-4D97-AF65-F5344CB8AC3E}">
        <p14:creationId xmlns="" xmlns:p14="http://schemas.microsoft.com/office/powerpoint/2010/main" val="2908924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Il cocktail è composto di </a:t>
            </a:r>
            <a:r>
              <a:rPr lang="ru-RU" sz="1200" kern="1200" dirty="0" smtClean="0">
                <a:solidFill>
                  <a:schemeClr val="tx1"/>
                </a:solidFill>
                <a:effectLst/>
                <a:latin typeface="+mn-lt"/>
                <a:ea typeface="+mn-ea"/>
                <a:cs typeface="+mn-cs"/>
              </a:rPr>
              <a:t>1</a:t>
            </a:r>
            <a:r>
              <a:rPr lang="it-IT" sz="1200" kern="1200" dirty="0" smtClean="0">
                <a:solidFill>
                  <a:schemeClr val="tx1"/>
                </a:solidFill>
                <a:effectLst/>
                <a:latin typeface="+mn-lt"/>
                <a:ea typeface="+mn-ea"/>
                <a:cs typeface="+mn-cs"/>
              </a:rPr>
              <a:t>1 nutrienti sapientemente scelti</a:t>
            </a:r>
            <a:r>
              <a:rPr lang="ru-RU" sz="1200"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vitamine e minerali</a:t>
            </a:r>
            <a:r>
              <a:rPr lang="ru-RU" sz="1200"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ciascuno dei quali è chiamato quotidianamente a prendersi cura della tua salute e della tua bellezza. Agendo sinergicamente i componenti della formula aiutano a conservare l’elasticità e il turgore della pelle, la lucentezza dei capelli e la resistenza delle unghie. </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pPr/>
              <a:t>9</a:t>
            </a:fld>
            <a:endParaRPr lang="ru-RU"/>
          </a:p>
        </p:txBody>
      </p:sp>
    </p:spTree>
    <p:extLst>
      <p:ext uri="{BB962C8B-B14F-4D97-AF65-F5344CB8AC3E}">
        <p14:creationId xmlns="" xmlns:p14="http://schemas.microsoft.com/office/powerpoint/2010/main" val="290892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Acido paraminobenzoico (B10) </a:t>
            </a:r>
            <a:r>
              <a:rPr lang="it-IT" sz="1200" kern="1200" dirty="0" smtClean="0">
                <a:solidFill>
                  <a:schemeClr val="tx1"/>
                </a:solidFill>
                <a:effectLst/>
                <a:latin typeface="+mn-lt"/>
                <a:ea typeface="+mn-ea"/>
                <a:cs typeface="+mn-cs"/>
              </a:rPr>
              <a:t>– 1 porzione di Shake 24 mg</a:t>
            </a:r>
          </a:p>
          <a:p>
            <a:pPr lvl="0"/>
            <a:r>
              <a:rPr lang="ru-RU" sz="1200" kern="1200" dirty="0" smtClean="0">
                <a:solidFill>
                  <a:schemeClr val="tx1"/>
                </a:solidFill>
                <a:effectLst/>
                <a:latin typeface="+mn-lt"/>
                <a:ea typeface="+mn-ea"/>
                <a:cs typeface="+mn-cs"/>
              </a:rPr>
              <a:t>difende la pelle dal sole</a:t>
            </a:r>
            <a:endParaRPr lang="it-IT"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normalizza la secrezione di melanina nella pelle</a:t>
            </a:r>
            <a:endParaRPr lang="it-IT"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previene la comparsa di macchie pigmentate</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Vitamina А </a:t>
            </a:r>
            <a:r>
              <a:rPr lang="it-IT" sz="1200" kern="1200" dirty="0" smtClean="0">
                <a:solidFill>
                  <a:schemeClr val="tx1"/>
                </a:solidFill>
                <a:effectLst/>
                <a:latin typeface="+mn-lt"/>
                <a:ea typeface="+mn-ea"/>
                <a:cs typeface="+mn-cs"/>
              </a:rPr>
              <a:t>– 1 porzione di Shake 0,4 mg</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previene la formazione d</a:t>
            </a:r>
            <a:r>
              <a:rPr lang="it-IT" sz="1200" kern="1200" dirty="0" smtClean="0">
                <a:solidFill>
                  <a:schemeClr val="tx1"/>
                </a:solidFill>
                <a:effectLst/>
                <a:latin typeface="+mn-lt"/>
                <a:ea typeface="+mn-ea"/>
                <a:cs typeface="+mn-cs"/>
              </a:rPr>
              <a:t>i</a:t>
            </a:r>
            <a:r>
              <a:rPr lang="ru-RU" sz="1200" kern="1200" dirty="0" smtClean="0">
                <a:solidFill>
                  <a:schemeClr val="tx1"/>
                </a:solidFill>
                <a:effectLst/>
                <a:latin typeface="+mn-lt"/>
                <a:ea typeface="+mn-ea"/>
                <a:cs typeface="+mn-cs"/>
              </a:rPr>
              <a:t> brufoli</a:t>
            </a:r>
            <a:r>
              <a:rPr lang="it-IT" sz="1200" kern="1200" dirty="0" smtClean="0">
                <a:solidFill>
                  <a:schemeClr val="tx1"/>
                </a:solidFill>
                <a:effectLst/>
                <a:latin typeface="+mn-lt"/>
                <a:ea typeface="+mn-ea"/>
                <a:cs typeface="+mn-cs"/>
              </a:rPr>
              <a:t> e acne</a:t>
            </a: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previene la formazione di smagliature  </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nutre la pelle</a:t>
            </a:r>
            <a:endParaRPr lang="it-IT"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Vitamina С </a:t>
            </a:r>
            <a:r>
              <a:rPr lang="it-IT" sz="1200" kern="1200" dirty="0" smtClean="0">
                <a:solidFill>
                  <a:schemeClr val="tx1"/>
                </a:solidFill>
                <a:effectLst/>
                <a:latin typeface="+mn-lt"/>
                <a:ea typeface="+mn-ea"/>
                <a:cs typeface="+mn-cs"/>
              </a:rPr>
              <a:t>– 1 porzione di Shake 5 mg</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stimola la produzione di collagene</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rinforza le pareti vascolari</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migliora l’elasticità della pelle</a:t>
            </a:r>
            <a:endParaRPr lang="it-IT"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Niacina (РР) </a:t>
            </a:r>
            <a:r>
              <a:rPr lang="it-IT" sz="1200" kern="1200" dirty="0" smtClean="0">
                <a:solidFill>
                  <a:schemeClr val="tx1"/>
                </a:solidFill>
                <a:effectLst/>
                <a:latin typeface="+mn-lt"/>
                <a:ea typeface="+mn-ea"/>
                <a:cs typeface="+mn-cs"/>
              </a:rPr>
              <a:t>– 1 porzione di Shake 5 mg</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svolge un’azione </a:t>
            </a:r>
            <a:r>
              <a:rPr lang="it-IT" sz="1200" kern="1200" dirty="0" smtClean="0">
                <a:solidFill>
                  <a:schemeClr val="tx1"/>
                </a:solidFill>
                <a:effectLst/>
                <a:latin typeface="+mn-lt"/>
                <a:ea typeface="+mn-ea"/>
                <a:cs typeface="+mn-cs"/>
              </a:rPr>
              <a:t>rigenerante </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previene le malattie della pelle</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previene la caduta dei capelli</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Vitamina Е </a:t>
            </a:r>
            <a:r>
              <a:rPr lang="it-IT" sz="1200" kern="1200" dirty="0" smtClean="0">
                <a:solidFill>
                  <a:schemeClr val="tx1"/>
                </a:solidFill>
                <a:effectLst/>
                <a:latin typeface="+mn-lt"/>
                <a:ea typeface="+mn-ea"/>
                <a:cs typeface="+mn-cs"/>
              </a:rPr>
              <a:t>– 1 porzione di Shake 5 mg</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potente antiossidante</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partecipa nel processo di rigenerazione della pelle</a:t>
            </a:r>
            <a:endParaRPr lang="it-I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dona alla pelle turgore ed elasticità</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Acido pantotenico (В5) </a:t>
            </a:r>
            <a:r>
              <a:rPr lang="it-IT" sz="1200" kern="1200" dirty="0" smtClean="0">
                <a:solidFill>
                  <a:schemeClr val="tx1"/>
                </a:solidFill>
                <a:effectLst/>
                <a:latin typeface="+mn-lt"/>
                <a:ea typeface="+mn-ea"/>
                <a:cs typeface="+mn-cs"/>
              </a:rPr>
              <a:t>-– 1 porzione di Shake 5 mg</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rafforza capelli e unghie</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rallenta i processi d’invecchiamento della pelle </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conferisce lucentezza </a:t>
            </a:r>
            <a:r>
              <a:rPr lang="it-IT" sz="1200" kern="1200" dirty="0" smtClean="0">
                <a:solidFill>
                  <a:schemeClr val="tx1"/>
                </a:solidFill>
                <a:effectLst/>
                <a:latin typeface="+mn-lt"/>
                <a:ea typeface="+mn-ea"/>
                <a:cs typeface="+mn-cs"/>
              </a:rPr>
              <a:t>ai capelli e li rende setosi</a:t>
            </a:r>
          </a:p>
          <a:p>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Acido folico (В9) </a:t>
            </a:r>
            <a:r>
              <a:rPr lang="it-IT" sz="1200" kern="1200" dirty="0" smtClean="0">
                <a:solidFill>
                  <a:schemeClr val="tx1"/>
                </a:solidFill>
                <a:effectLst/>
                <a:latin typeface="+mn-lt"/>
                <a:ea typeface="+mn-ea"/>
                <a:cs typeface="+mn-cs"/>
              </a:rPr>
              <a:t>– 1 porzione di Shake 0,14 mg</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favorisce una sana crescita dei capelli</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conferisce un aspetto sano alla pelle </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Biotina (Н) </a:t>
            </a:r>
            <a:r>
              <a:rPr lang="it-IT" sz="1200" kern="1200" dirty="0" smtClean="0">
                <a:solidFill>
                  <a:schemeClr val="tx1"/>
                </a:solidFill>
                <a:effectLst/>
                <a:latin typeface="+mn-lt"/>
                <a:ea typeface="+mn-ea"/>
                <a:cs typeface="+mn-cs"/>
              </a:rPr>
              <a:t>– 1 porzione di Shake 0,05 mg</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idrata i capelli</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ostacola lo sfaldamento delle unghie</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rinforza gli strati interni della pelle</a:t>
            </a:r>
            <a:endParaRPr lang="it-IT"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endParaRPr lang="it-IT"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Magnesio (Mg)</a:t>
            </a:r>
            <a:r>
              <a:rPr lang="it-IT" sz="1200" kern="1200" dirty="0" smtClean="0">
                <a:solidFill>
                  <a:schemeClr val="tx1"/>
                </a:solidFill>
                <a:effectLst/>
                <a:latin typeface="+mn-lt"/>
                <a:ea typeface="+mn-ea"/>
                <a:cs typeface="+mn-cs"/>
              </a:rPr>
              <a:t>– 1 porzione di Shake 87 mg</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appiana le rughe</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rinforza le unghie</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è responsabile della produzione di elastina</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it-IT"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Selenio (Se) </a:t>
            </a:r>
            <a:r>
              <a:rPr lang="it-IT" sz="1200" kern="1200" dirty="0" smtClean="0">
                <a:solidFill>
                  <a:schemeClr val="tx1"/>
                </a:solidFill>
                <a:effectLst/>
                <a:latin typeface="+mn-lt"/>
                <a:ea typeface="+mn-ea"/>
                <a:cs typeface="+mn-cs"/>
              </a:rPr>
              <a:t>– 1 porzione di Shake 0,062 mg</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rallenta l’invecchiamento della pelle</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previene la comparsa della forfora </a:t>
            </a:r>
            <a:endParaRPr lang="it-IT"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Rame (Cu)</a:t>
            </a:r>
            <a:r>
              <a:rPr lang="it-IT" sz="1200" kern="1200" dirty="0" smtClean="0">
                <a:solidFill>
                  <a:schemeClr val="tx1"/>
                </a:solidFill>
                <a:effectLst/>
                <a:latin typeface="+mn-lt"/>
                <a:ea typeface="+mn-ea"/>
                <a:cs typeface="+mn-cs"/>
              </a:rPr>
              <a:t>– 1 porzione di Shake 0,6 mg</a:t>
            </a:r>
          </a:p>
          <a:p>
            <a:pPr marL="171450" lvl="0" indent="-171450">
              <a:buFont typeface="Arial" panose="020B0604020202020204" pitchFamily="34" charset="0"/>
              <a:buChar char="•"/>
            </a:pPr>
            <a:r>
              <a:rPr lang="ru-RU" sz="1200" kern="1200" dirty="0" smtClean="0">
                <a:solidFill>
                  <a:schemeClr val="tx1"/>
                </a:solidFill>
                <a:effectLst/>
                <a:latin typeface="+mn-lt"/>
                <a:ea typeface="+mn-ea"/>
                <a:cs typeface="+mn-cs"/>
              </a:rPr>
              <a:t>permette la produzione di elastina</a:t>
            </a:r>
            <a:endParaRPr lang="it-I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smtClean="0">
                <a:solidFill>
                  <a:schemeClr val="tx1"/>
                </a:solidFill>
                <a:effectLst/>
                <a:latin typeface="+mn-lt"/>
                <a:ea typeface="+mn-ea"/>
                <a:cs typeface="+mn-cs"/>
              </a:rPr>
              <a:t>è responsabile della pigmentazione della pelle, dei capelli e degli occhi </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pPr/>
              <a:t>10</a:t>
            </a:fld>
            <a:endParaRPr lang="ru-RU"/>
          </a:p>
        </p:txBody>
      </p:sp>
    </p:spTree>
    <p:extLst>
      <p:ext uri="{BB962C8B-B14F-4D97-AF65-F5344CB8AC3E}">
        <p14:creationId xmlns="" xmlns:p14="http://schemas.microsoft.com/office/powerpoint/2010/main" val="167341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2898065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245880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336116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345705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314854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127576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18605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291650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40387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421081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pPr/>
              <a:t>14.12.2018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180323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E3005-55A6-4C69-97C4-9D82935C341C}" type="datetimeFigureOut">
              <a:rPr lang="ru-RU" smtClean="0"/>
              <a:pPr/>
              <a:t>14.12.2018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2E706-B18D-4A16-B2DE-CD44D1F37F6E}" type="slidenum">
              <a:rPr lang="ru-RU" smtClean="0"/>
              <a:pPr/>
              <a:t>‹N›</a:t>
            </a:fld>
            <a:endParaRPr lang="ru-RU"/>
          </a:p>
        </p:txBody>
      </p:sp>
    </p:spTree>
    <p:extLst>
      <p:ext uri="{BB962C8B-B14F-4D97-AF65-F5344CB8AC3E}">
        <p14:creationId xmlns="" xmlns:p14="http://schemas.microsoft.com/office/powerpoint/2010/main" val="2109774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PPT_COVER.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012" y="-9054"/>
            <a:ext cx="9189719" cy="6858000"/>
          </a:xfrm>
          <a:prstGeom prst="rect">
            <a:avLst/>
          </a:prstGeom>
        </p:spPr>
      </p:pic>
      <p:pic>
        <p:nvPicPr>
          <p:cNvPr id="8" name="Изображение 7"/>
          <p:cNvPicPr>
            <a:picLocks noChangeAspect="1"/>
          </p:cNvPicPr>
          <p:nvPr/>
        </p:nvPicPr>
        <p:blipFill>
          <a:blip r:embed="rId3" cstate="print"/>
          <a:stretch>
            <a:fillRect/>
          </a:stretch>
        </p:blipFill>
        <p:spPr>
          <a:xfrm>
            <a:off x="2627784" y="4931876"/>
            <a:ext cx="3747373" cy="720080"/>
          </a:xfrm>
          <a:prstGeom prst="rect">
            <a:avLst/>
          </a:prstGeom>
        </p:spPr>
      </p:pic>
      <p:sp>
        <p:nvSpPr>
          <p:cNvPr id="9" name="Прямоугольник 8"/>
          <p:cNvSpPr/>
          <p:nvPr/>
        </p:nvSpPr>
        <p:spPr>
          <a:xfrm>
            <a:off x="2699792" y="4901098"/>
            <a:ext cx="3888432" cy="400110"/>
          </a:xfrm>
          <a:prstGeom prst="rect">
            <a:avLst/>
          </a:prstGeom>
        </p:spPr>
        <p:txBody>
          <a:bodyPr wrap="square">
            <a:spAutoFit/>
          </a:bodyPr>
          <a:lstStyle/>
          <a:p>
            <a:pPr algn="ctr"/>
            <a:r>
              <a:rPr lang="it-IT" sz="2000" dirty="0" smtClean="0">
                <a:solidFill>
                  <a:schemeClr val="bg1"/>
                </a:solidFill>
                <a:latin typeface="Arial"/>
                <a:cs typeface="Arial"/>
              </a:rPr>
              <a:t>COCKTAIL PROTEICI </a:t>
            </a:r>
            <a:endParaRPr lang="ru-RU" sz="2000" dirty="0">
              <a:solidFill>
                <a:schemeClr val="bg1"/>
              </a:solidFill>
              <a:latin typeface="Arial"/>
              <a:cs typeface="Arial"/>
            </a:endParaRPr>
          </a:p>
        </p:txBody>
      </p:sp>
      <p:sp>
        <p:nvSpPr>
          <p:cNvPr id="10" name="Прямоугольник 9"/>
          <p:cNvSpPr/>
          <p:nvPr/>
        </p:nvSpPr>
        <p:spPr>
          <a:xfrm>
            <a:off x="2627784" y="5301208"/>
            <a:ext cx="3509294" cy="400110"/>
          </a:xfrm>
          <a:prstGeom prst="rect">
            <a:avLst/>
          </a:prstGeom>
        </p:spPr>
        <p:txBody>
          <a:bodyPr wrap="none">
            <a:spAutoFit/>
          </a:bodyPr>
          <a:lstStyle/>
          <a:p>
            <a:pPr algn="ctr"/>
            <a:r>
              <a:rPr lang="it-IT" sz="2000" dirty="0" smtClean="0">
                <a:solidFill>
                  <a:schemeClr val="bg1"/>
                </a:solidFill>
                <a:latin typeface="Arial"/>
                <a:cs typeface="Arial"/>
              </a:rPr>
              <a:t>PER ESSERE SANI E BELLI</a:t>
            </a:r>
            <a:endParaRPr lang="ru-RU" sz="2000" dirty="0">
              <a:solidFill>
                <a:schemeClr val="bg1"/>
              </a:solidFill>
              <a:latin typeface="Arial"/>
              <a:cs typeface="Arial"/>
            </a:endParaRPr>
          </a:p>
        </p:txBody>
      </p:sp>
    </p:spTree>
    <p:extLst>
      <p:ext uri="{BB962C8B-B14F-4D97-AF65-F5344CB8AC3E}">
        <p14:creationId xmlns="" xmlns:p14="http://schemas.microsoft.com/office/powerpoint/2010/main" val="3885667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nutrients.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505"/>
            <a:ext cx="9203796" cy="6868505"/>
          </a:xfrm>
          <a:prstGeom prst="rect">
            <a:avLst/>
          </a:prstGeom>
        </p:spPr>
      </p:pic>
      <p:sp>
        <p:nvSpPr>
          <p:cNvPr id="5" name="Заголовок 1"/>
          <p:cNvSpPr txBox="1">
            <a:spLocks/>
          </p:cNvSpPr>
          <p:nvPr/>
        </p:nvSpPr>
        <p:spPr>
          <a:xfrm>
            <a:off x="1619672"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chemeClr val="tx1">
                    <a:lumMod val="65000"/>
                    <a:lumOff val="35000"/>
                  </a:schemeClr>
                </a:solidFill>
                <a:latin typeface="Arial"/>
                <a:cs typeface="Arial"/>
              </a:rPr>
              <a:t>Acido </a:t>
            </a:r>
            <a:endParaRPr lang="ru-RU" sz="1600" dirty="0" smtClean="0">
              <a:solidFill>
                <a:schemeClr val="tx1">
                  <a:lumMod val="65000"/>
                  <a:lumOff val="35000"/>
                </a:schemeClr>
              </a:solidFill>
              <a:latin typeface="Arial"/>
              <a:cs typeface="Arial"/>
            </a:endParaRPr>
          </a:p>
          <a:p>
            <a:pPr algn="l"/>
            <a:r>
              <a:rPr lang="it-IT" sz="1600" dirty="0">
                <a:solidFill>
                  <a:schemeClr val="tx1">
                    <a:lumMod val="65000"/>
                    <a:lumOff val="35000"/>
                  </a:schemeClr>
                </a:solidFill>
                <a:latin typeface="Arial"/>
                <a:cs typeface="Arial"/>
              </a:rPr>
              <a:t>f</a:t>
            </a:r>
            <a:r>
              <a:rPr lang="it-IT" sz="1600" dirty="0" smtClean="0">
                <a:solidFill>
                  <a:schemeClr val="tx1">
                    <a:lumMod val="65000"/>
                    <a:lumOff val="35000"/>
                  </a:schemeClr>
                </a:solidFill>
                <a:latin typeface="Arial"/>
                <a:cs typeface="Arial"/>
              </a:rPr>
              <a:t>olico </a:t>
            </a:r>
            <a:endParaRPr lang="ru-RU" sz="1600" dirty="0">
              <a:solidFill>
                <a:schemeClr val="tx1">
                  <a:lumMod val="65000"/>
                  <a:lumOff val="35000"/>
                </a:schemeClr>
              </a:solidFill>
              <a:latin typeface="Arial"/>
              <a:cs typeface="Arial"/>
            </a:endParaRPr>
          </a:p>
        </p:txBody>
      </p:sp>
      <p:sp>
        <p:nvSpPr>
          <p:cNvPr id="6" name="Заголовок 1"/>
          <p:cNvSpPr txBox="1">
            <a:spLocks/>
          </p:cNvSpPr>
          <p:nvPr/>
        </p:nvSpPr>
        <p:spPr>
          <a:xfrm>
            <a:off x="457200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chemeClr val="tx1">
                    <a:lumMod val="65000"/>
                    <a:lumOff val="35000"/>
                  </a:schemeClr>
                </a:solidFill>
                <a:latin typeface="Arial"/>
                <a:cs typeface="Arial"/>
              </a:rPr>
              <a:t>Rame</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745232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chemeClr val="tx1">
                    <a:lumMod val="65000"/>
                    <a:lumOff val="35000"/>
                  </a:schemeClr>
                </a:solidFill>
                <a:latin typeface="Arial"/>
                <a:cs typeface="Arial"/>
              </a:rPr>
              <a:t>Magnesio</a:t>
            </a:r>
            <a:endParaRPr lang="ru-RU" sz="1600" dirty="0">
              <a:solidFill>
                <a:schemeClr val="tx1">
                  <a:lumMod val="65000"/>
                  <a:lumOff val="35000"/>
                </a:schemeClr>
              </a:solidFill>
              <a:latin typeface="Arial"/>
              <a:cs typeface="Arial"/>
            </a:endParaRPr>
          </a:p>
        </p:txBody>
      </p:sp>
      <p:sp>
        <p:nvSpPr>
          <p:cNvPr id="8" name="Заголовок 1"/>
          <p:cNvSpPr txBox="1">
            <a:spLocks/>
          </p:cNvSpPr>
          <p:nvPr/>
        </p:nvSpPr>
        <p:spPr>
          <a:xfrm>
            <a:off x="745232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a:solidFill>
                  <a:schemeClr val="tx1">
                    <a:lumMod val="65000"/>
                    <a:lumOff val="35000"/>
                  </a:schemeClr>
                </a:solidFill>
                <a:latin typeface="Arial"/>
                <a:cs typeface="Arial"/>
              </a:rPr>
              <a:t>Vitamina </a:t>
            </a:r>
            <a:r>
              <a:rPr lang="ru-RU" sz="1600" dirty="0" smtClean="0">
                <a:solidFill>
                  <a:schemeClr val="tx1">
                    <a:lumMod val="65000"/>
                    <a:lumOff val="35000"/>
                  </a:schemeClr>
                </a:solidFill>
                <a:latin typeface="Arial"/>
                <a:cs typeface="Arial"/>
              </a:rPr>
              <a:t>С</a:t>
            </a:r>
            <a:endParaRPr lang="ru-RU" sz="1600" dirty="0">
              <a:solidFill>
                <a:schemeClr val="tx1">
                  <a:lumMod val="65000"/>
                  <a:lumOff val="35000"/>
                </a:schemeClr>
              </a:solidFill>
              <a:latin typeface="Arial"/>
              <a:cs typeface="Arial"/>
            </a:endParaRPr>
          </a:p>
        </p:txBody>
      </p:sp>
      <p:sp>
        <p:nvSpPr>
          <p:cNvPr id="9" name="Заголовок 1"/>
          <p:cNvSpPr txBox="1">
            <a:spLocks/>
          </p:cNvSpPr>
          <p:nvPr/>
        </p:nvSpPr>
        <p:spPr>
          <a:xfrm>
            <a:off x="7452320" y="4005064"/>
            <a:ext cx="16196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a:solidFill>
                  <a:schemeClr val="tx1">
                    <a:lumMod val="65000"/>
                    <a:lumOff val="35000"/>
                  </a:schemeClr>
                </a:solidFill>
                <a:latin typeface="Arial"/>
                <a:cs typeface="Arial"/>
              </a:rPr>
              <a:t>Vitamina </a:t>
            </a:r>
            <a:r>
              <a:rPr lang="ru-RU" sz="1600" dirty="0" smtClean="0">
                <a:solidFill>
                  <a:schemeClr val="tx1">
                    <a:lumMod val="65000"/>
                    <a:lumOff val="35000"/>
                  </a:schemeClr>
                </a:solidFill>
                <a:latin typeface="Arial"/>
                <a:cs typeface="Arial"/>
              </a:rPr>
              <a:t>А</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1619672"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chemeClr val="tx1">
                    <a:lumMod val="65000"/>
                    <a:lumOff val="35000"/>
                  </a:schemeClr>
                </a:solidFill>
                <a:latin typeface="Arial"/>
                <a:cs typeface="Arial"/>
              </a:rPr>
              <a:t>Acido </a:t>
            </a:r>
            <a:endParaRPr lang="ru-RU" sz="1600" dirty="0" smtClean="0">
              <a:solidFill>
                <a:schemeClr val="tx1">
                  <a:lumMod val="65000"/>
                  <a:lumOff val="35000"/>
                </a:schemeClr>
              </a:solidFill>
              <a:latin typeface="Arial"/>
              <a:cs typeface="Arial"/>
            </a:endParaRPr>
          </a:p>
          <a:p>
            <a:pPr algn="l"/>
            <a:r>
              <a:rPr lang="it-IT" sz="1600" dirty="0" smtClean="0">
                <a:solidFill>
                  <a:schemeClr val="tx1">
                    <a:lumMod val="65000"/>
                    <a:lumOff val="35000"/>
                  </a:schemeClr>
                </a:solidFill>
                <a:latin typeface="Arial"/>
                <a:cs typeface="Arial"/>
              </a:rPr>
              <a:t>pantotenico </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1619672"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chemeClr val="tx1">
                    <a:lumMod val="65000"/>
                    <a:lumOff val="35000"/>
                  </a:schemeClr>
                </a:solidFill>
                <a:latin typeface="Arial"/>
                <a:cs typeface="Arial"/>
              </a:rPr>
              <a:t>Niacina</a:t>
            </a:r>
            <a:endParaRPr lang="ru-RU" sz="1600" dirty="0">
              <a:solidFill>
                <a:schemeClr val="tx1">
                  <a:lumMod val="65000"/>
                  <a:lumOff val="35000"/>
                </a:schemeClr>
              </a:solidFill>
              <a:latin typeface="Arial"/>
              <a:cs typeface="Arial"/>
            </a:endParaRPr>
          </a:p>
        </p:txBody>
      </p:sp>
      <p:sp>
        <p:nvSpPr>
          <p:cNvPr id="12" name="Заголовок 1"/>
          <p:cNvSpPr txBox="1">
            <a:spLocks/>
          </p:cNvSpPr>
          <p:nvPr/>
        </p:nvSpPr>
        <p:spPr>
          <a:xfrm>
            <a:off x="1619672" y="5517232"/>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chemeClr val="tx1">
                    <a:lumMod val="65000"/>
                    <a:lumOff val="35000"/>
                  </a:schemeClr>
                </a:solidFill>
                <a:latin typeface="Arial"/>
                <a:cs typeface="Arial"/>
              </a:rPr>
              <a:t>Biotina</a:t>
            </a:r>
            <a:endParaRPr lang="ru-RU" sz="1600" dirty="0">
              <a:solidFill>
                <a:schemeClr val="tx1">
                  <a:lumMod val="65000"/>
                  <a:lumOff val="35000"/>
                </a:schemeClr>
              </a:solidFill>
              <a:latin typeface="Arial"/>
              <a:cs typeface="Arial"/>
            </a:endParaRPr>
          </a:p>
        </p:txBody>
      </p:sp>
      <p:sp>
        <p:nvSpPr>
          <p:cNvPr id="13" name="Заголовок 1"/>
          <p:cNvSpPr txBox="1">
            <a:spLocks/>
          </p:cNvSpPr>
          <p:nvPr/>
        </p:nvSpPr>
        <p:spPr>
          <a:xfrm>
            <a:off x="4572000"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chemeClr val="tx1">
                    <a:lumMod val="65000"/>
                    <a:lumOff val="35000"/>
                  </a:schemeClr>
                </a:solidFill>
                <a:latin typeface="Arial"/>
                <a:cs typeface="Arial"/>
              </a:rPr>
              <a:t>Selenio</a:t>
            </a:r>
            <a:endParaRPr lang="ru-RU" sz="1600" dirty="0">
              <a:solidFill>
                <a:schemeClr val="tx1">
                  <a:lumMod val="65000"/>
                  <a:lumOff val="35000"/>
                </a:schemeClr>
              </a:solidFill>
              <a:latin typeface="Arial"/>
              <a:cs typeface="Arial"/>
            </a:endParaRPr>
          </a:p>
        </p:txBody>
      </p:sp>
      <p:sp>
        <p:nvSpPr>
          <p:cNvPr id="14" name="Заголовок 1"/>
          <p:cNvSpPr txBox="1">
            <a:spLocks/>
          </p:cNvSpPr>
          <p:nvPr/>
        </p:nvSpPr>
        <p:spPr>
          <a:xfrm>
            <a:off x="457200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chemeClr val="tx1">
                    <a:lumMod val="65000"/>
                    <a:lumOff val="35000"/>
                  </a:schemeClr>
                </a:solidFill>
                <a:latin typeface="Arial"/>
                <a:cs typeface="Arial"/>
              </a:rPr>
              <a:t>Vitamina </a:t>
            </a:r>
            <a:r>
              <a:rPr lang="ru-RU" sz="1600" dirty="0" smtClean="0">
                <a:solidFill>
                  <a:schemeClr val="tx1">
                    <a:lumMod val="65000"/>
                    <a:lumOff val="35000"/>
                  </a:schemeClr>
                </a:solidFill>
                <a:latin typeface="Arial"/>
                <a:cs typeface="Arial"/>
              </a:rPr>
              <a:t>Е</a:t>
            </a:r>
            <a:endParaRPr lang="ru-RU" sz="1600" dirty="0">
              <a:solidFill>
                <a:schemeClr val="tx1">
                  <a:lumMod val="65000"/>
                  <a:lumOff val="35000"/>
                </a:schemeClr>
              </a:solidFill>
              <a:latin typeface="Arial"/>
              <a:cs typeface="Arial"/>
            </a:endParaRPr>
          </a:p>
        </p:txBody>
      </p:sp>
      <p:sp>
        <p:nvSpPr>
          <p:cNvPr id="15" name="Заголовок 1"/>
          <p:cNvSpPr txBox="1">
            <a:spLocks/>
          </p:cNvSpPr>
          <p:nvPr/>
        </p:nvSpPr>
        <p:spPr>
          <a:xfrm>
            <a:off x="4572000" y="5517232"/>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chemeClr val="tx1">
                    <a:lumMod val="65000"/>
                    <a:lumOff val="35000"/>
                  </a:schemeClr>
                </a:solidFill>
                <a:latin typeface="Arial"/>
                <a:cs typeface="Arial"/>
              </a:rPr>
              <a:t>Acido paraminobenzoico</a:t>
            </a:r>
            <a:endParaRPr lang="ru-RU" sz="1600" dirty="0">
              <a:solidFill>
                <a:schemeClr val="tx1">
                  <a:lumMod val="65000"/>
                  <a:lumOff val="35000"/>
                </a:schemeClr>
              </a:solidFill>
              <a:latin typeface="Arial"/>
              <a:cs typeface="Arial"/>
            </a:endParaRPr>
          </a:p>
        </p:txBody>
      </p:sp>
    </p:spTree>
    <p:extLst>
      <p:ext uri="{BB962C8B-B14F-4D97-AF65-F5344CB8AC3E}">
        <p14:creationId xmlns="" xmlns:p14="http://schemas.microsoft.com/office/powerpoint/2010/main" val="1383227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Verisol_face.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27384"/>
            <a:ext cx="9189719" cy="6858000"/>
          </a:xfrm>
          <a:prstGeom prst="rect">
            <a:avLst/>
          </a:prstGeom>
        </p:spPr>
      </p:pic>
      <p:sp>
        <p:nvSpPr>
          <p:cNvPr id="4" name="Название 2"/>
          <p:cNvSpPr txBox="1">
            <a:spLocks/>
          </p:cNvSpPr>
          <p:nvPr/>
        </p:nvSpPr>
        <p:spPr>
          <a:xfrm>
            <a:off x="5544026" y="692696"/>
            <a:ext cx="3024336" cy="20162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200" dirty="0" smtClean="0">
                <a:solidFill>
                  <a:schemeClr val="bg1"/>
                </a:solidFill>
                <a:latin typeface="Arial"/>
                <a:cs typeface="Arial"/>
              </a:rPr>
              <a:t>IL SUPER </a:t>
            </a:r>
            <a:endParaRPr lang="ru-RU" sz="3200" dirty="0" smtClean="0">
              <a:solidFill>
                <a:schemeClr val="bg1"/>
              </a:solidFill>
              <a:latin typeface="Arial"/>
              <a:cs typeface="Arial"/>
            </a:endParaRPr>
          </a:p>
          <a:p>
            <a:pPr algn="l"/>
            <a:r>
              <a:rPr lang="it-IT" sz="3200" dirty="0" smtClean="0">
                <a:solidFill>
                  <a:schemeClr val="bg1"/>
                </a:solidFill>
                <a:latin typeface="Arial"/>
                <a:cs typeface="Arial"/>
              </a:rPr>
              <a:t>INGREDIENTE </a:t>
            </a:r>
          </a:p>
          <a:p>
            <a:pPr algn="l"/>
            <a:r>
              <a:rPr lang="it-IT" sz="3200" dirty="0" smtClean="0">
                <a:solidFill>
                  <a:schemeClr val="bg1"/>
                </a:solidFill>
                <a:latin typeface="Arial"/>
                <a:cs typeface="Arial"/>
              </a:rPr>
              <a:t>DELLA  </a:t>
            </a:r>
            <a:endParaRPr lang="ru-RU" sz="3200" dirty="0" smtClean="0">
              <a:solidFill>
                <a:schemeClr val="bg1"/>
              </a:solidFill>
              <a:latin typeface="Arial"/>
              <a:cs typeface="Arial"/>
            </a:endParaRPr>
          </a:p>
          <a:p>
            <a:pPr algn="l"/>
            <a:r>
              <a:rPr lang="it-IT" sz="3200" dirty="0" smtClean="0">
                <a:solidFill>
                  <a:schemeClr val="bg1"/>
                </a:solidFill>
                <a:latin typeface="Arial"/>
                <a:cs typeface="Arial"/>
              </a:rPr>
              <a:t>GIOVINEZZA</a:t>
            </a:r>
            <a:endParaRPr lang="ru-RU" sz="3200" dirty="0" smtClean="0">
              <a:solidFill>
                <a:schemeClr val="bg1"/>
              </a:solidFill>
              <a:latin typeface="Arial"/>
              <a:cs typeface="Arial"/>
            </a:endParaRPr>
          </a:p>
        </p:txBody>
      </p:sp>
      <p:sp>
        <p:nvSpPr>
          <p:cNvPr id="5" name="Название 2"/>
          <p:cNvSpPr txBox="1">
            <a:spLocks/>
          </p:cNvSpPr>
          <p:nvPr/>
        </p:nvSpPr>
        <p:spPr>
          <a:xfrm>
            <a:off x="5616034" y="2708920"/>
            <a:ext cx="295232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800" dirty="0" err="1" smtClean="0">
                <a:solidFill>
                  <a:srgbClr val="FCA400"/>
                </a:solidFill>
                <a:latin typeface="Arial"/>
                <a:cs typeface="Arial"/>
              </a:rPr>
              <a:t>Verisol</a:t>
            </a:r>
            <a:endParaRPr lang="ru-RU" sz="2000" dirty="0" smtClean="0">
              <a:solidFill>
                <a:srgbClr val="FCA400"/>
              </a:solidFill>
              <a:latin typeface="Arial"/>
              <a:cs typeface="Arial"/>
            </a:endParaRPr>
          </a:p>
        </p:txBody>
      </p:sp>
      <p:sp>
        <p:nvSpPr>
          <p:cNvPr id="8" name="Прямоугольник 7"/>
          <p:cNvSpPr/>
          <p:nvPr/>
        </p:nvSpPr>
        <p:spPr>
          <a:xfrm>
            <a:off x="8280330" y="2730986"/>
            <a:ext cx="468134" cy="553998"/>
          </a:xfrm>
          <a:prstGeom prst="rect">
            <a:avLst/>
          </a:prstGeom>
        </p:spPr>
        <p:txBody>
          <a:bodyPr wrap="none">
            <a:spAutoFit/>
          </a:bodyPr>
          <a:lstStyle/>
          <a:p>
            <a:r>
              <a:rPr lang="en-US" sz="3000" dirty="0">
                <a:solidFill>
                  <a:srgbClr val="FCA400"/>
                </a:solidFill>
                <a:latin typeface="Arial"/>
                <a:cs typeface="Arial"/>
              </a:rPr>
              <a:t>®</a:t>
            </a:r>
            <a:endParaRPr lang="ru-RU" sz="3000" dirty="0">
              <a:solidFill>
                <a:srgbClr val="FCA400"/>
              </a:solidFill>
              <a:latin typeface="Arial"/>
              <a:cs typeface="Arial"/>
            </a:endParaRPr>
          </a:p>
        </p:txBody>
      </p:sp>
    </p:spTree>
    <p:extLst>
      <p:ext uri="{BB962C8B-B14F-4D97-AF65-F5344CB8AC3E}">
        <p14:creationId xmlns="" xmlns:p14="http://schemas.microsoft.com/office/powerpoint/2010/main" val="3085723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азвание 2"/>
          <p:cNvSpPr>
            <a:spLocks noGrp="1"/>
          </p:cNvSpPr>
          <p:nvPr>
            <p:ph type="title"/>
          </p:nvPr>
        </p:nvSpPr>
        <p:spPr>
          <a:xfrm>
            <a:off x="446856" y="188640"/>
            <a:ext cx="8229600" cy="792088"/>
          </a:xfrm>
        </p:spPr>
        <p:txBody>
          <a:bodyPr>
            <a:noAutofit/>
          </a:bodyPr>
          <a:lstStyle/>
          <a:p>
            <a:r>
              <a:rPr lang="ru-RU" sz="3200" dirty="0" smtClean="0">
                <a:solidFill>
                  <a:schemeClr val="tx1">
                    <a:lumMod val="75000"/>
                    <a:lumOff val="25000"/>
                  </a:schemeClr>
                </a:solidFill>
                <a:latin typeface="Arial"/>
                <a:cs typeface="Arial"/>
              </a:rPr>
              <a:t>Действие коллагена на кожу</a:t>
            </a:r>
            <a:endParaRPr lang="ru-RU" sz="3200" dirty="0">
              <a:solidFill>
                <a:schemeClr val="tx1">
                  <a:lumMod val="75000"/>
                  <a:lumOff val="25000"/>
                </a:schemeClr>
              </a:solidFill>
              <a:latin typeface="Arial"/>
              <a:cs typeface="Arial"/>
            </a:endParaRPr>
          </a:p>
        </p:txBody>
      </p:sp>
      <p:pic>
        <p:nvPicPr>
          <p:cNvPr id="3" name="Picture 2"/>
          <p:cNvPicPr>
            <a:picLocks noChangeAspect="1"/>
          </p:cNvPicPr>
          <p:nvPr/>
        </p:nvPicPr>
        <p:blipFill>
          <a:blip r:embed="rId3" cstate="print"/>
          <a:stretch>
            <a:fillRect/>
          </a:stretch>
        </p:blipFill>
        <p:spPr>
          <a:xfrm>
            <a:off x="539552" y="2189707"/>
            <a:ext cx="8136904" cy="3327525"/>
          </a:xfrm>
          <a:prstGeom prst="rect">
            <a:avLst/>
          </a:prstGeom>
        </p:spPr>
      </p:pic>
      <p:sp>
        <p:nvSpPr>
          <p:cNvPr id="6" name="Заголовок 1"/>
          <p:cNvSpPr txBox="1">
            <a:spLocks/>
          </p:cNvSpPr>
          <p:nvPr/>
        </p:nvSpPr>
        <p:spPr>
          <a:xfrm>
            <a:off x="539552" y="5445224"/>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smtClean="0">
                <a:solidFill>
                  <a:schemeClr val="tx1">
                    <a:lumMod val="65000"/>
                    <a:lumOff val="35000"/>
                  </a:schemeClr>
                </a:solidFill>
                <a:latin typeface="Arial"/>
                <a:cs typeface="Arial"/>
              </a:rPr>
              <a:t>Pelle con carenza di collagene </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539552" y="1700808"/>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chemeClr val="tx1">
                    <a:lumMod val="50000"/>
                    <a:lumOff val="50000"/>
                  </a:schemeClr>
                </a:solidFill>
                <a:latin typeface="Arial"/>
                <a:cs typeface="Arial"/>
              </a:rPr>
              <a:t>Prima </a:t>
            </a:r>
            <a:endParaRPr lang="ru-RU" sz="2000" dirty="0">
              <a:solidFill>
                <a:schemeClr val="tx1">
                  <a:lumMod val="50000"/>
                  <a:lumOff val="50000"/>
                </a:schemeClr>
              </a:solidFill>
              <a:latin typeface="Arial"/>
              <a:cs typeface="Arial"/>
            </a:endParaRPr>
          </a:p>
        </p:txBody>
      </p:sp>
      <p:sp>
        <p:nvSpPr>
          <p:cNvPr id="8" name="Заголовок 1"/>
          <p:cNvSpPr txBox="1">
            <a:spLocks/>
          </p:cNvSpPr>
          <p:nvPr/>
        </p:nvSpPr>
        <p:spPr>
          <a:xfrm>
            <a:off x="4788024" y="1700808"/>
            <a:ext cx="381642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chemeClr val="tx1">
                    <a:lumMod val="50000"/>
                    <a:lumOff val="50000"/>
                  </a:schemeClr>
                </a:solidFill>
                <a:latin typeface="Arial"/>
                <a:cs typeface="Arial"/>
              </a:rPr>
              <a:t>Dopo</a:t>
            </a:r>
            <a:endParaRPr lang="ru-RU" sz="2000" dirty="0">
              <a:solidFill>
                <a:schemeClr val="tx1">
                  <a:lumMod val="50000"/>
                  <a:lumOff val="50000"/>
                </a:schemeClr>
              </a:solidFill>
              <a:latin typeface="Arial"/>
              <a:cs typeface="Arial"/>
            </a:endParaRPr>
          </a:p>
        </p:txBody>
      </p:sp>
      <p:sp>
        <p:nvSpPr>
          <p:cNvPr id="9" name="Заголовок 1"/>
          <p:cNvSpPr txBox="1">
            <a:spLocks/>
          </p:cNvSpPr>
          <p:nvPr/>
        </p:nvSpPr>
        <p:spPr>
          <a:xfrm>
            <a:off x="4716016" y="5445224"/>
            <a:ext cx="396044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smtClean="0">
                <a:solidFill>
                  <a:schemeClr val="tx1">
                    <a:lumMod val="65000"/>
                    <a:lumOff val="35000"/>
                  </a:schemeClr>
                </a:solidFill>
                <a:latin typeface="Arial"/>
                <a:cs typeface="Arial"/>
              </a:rPr>
              <a:t>Aumento del contenuto di collagene </a:t>
            </a:r>
            <a:endParaRPr lang="ru-RU" sz="1600" dirty="0">
              <a:solidFill>
                <a:schemeClr val="tx1">
                  <a:lumMod val="65000"/>
                  <a:lumOff val="35000"/>
                </a:schemeClr>
              </a:solidFill>
              <a:latin typeface="Arial"/>
              <a:cs typeface="Arial"/>
            </a:endParaRPr>
          </a:p>
        </p:txBody>
      </p:sp>
    </p:spTree>
    <p:extLst>
      <p:ext uri="{BB962C8B-B14F-4D97-AF65-F5344CB8AC3E}">
        <p14:creationId xmlns="" xmlns:p14="http://schemas.microsoft.com/office/powerpoint/2010/main" val="1607867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Изображение 9"/>
          <p:cNvPicPr>
            <a:picLocks noChangeAspect="1"/>
          </p:cNvPicPr>
          <p:nvPr/>
        </p:nvPicPr>
        <p:blipFill>
          <a:blip r:embed="rId3" cstate="print"/>
          <a:stretch>
            <a:fillRect/>
          </a:stretch>
        </p:blipFill>
        <p:spPr>
          <a:xfrm>
            <a:off x="-36512" y="620687"/>
            <a:ext cx="2880320" cy="792089"/>
          </a:xfrm>
          <a:prstGeom prst="rect">
            <a:avLst/>
          </a:prstGeom>
        </p:spPr>
      </p:pic>
      <p:sp>
        <p:nvSpPr>
          <p:cNvPr id="11" name="Название 2"/>
          <p:cNvSpPr txBox="1">
            <a:spLocks/>
          </p:cNvSpPr>
          <p:nvPr/>
        </p:nvSpPr>
        <p:spPr>
          <a:xfrm>
            <a:off x="107504" y="620688"/>
            <a:ext cx="2627784"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500" dirty="0" smtClean="0">
                <a:solidFill>
                  <a:srgbClr val="FFFFFF"/>
                </a:solidFill>
                <a:latin typeface="Arial"/>
                <a:cs typeface="Arial"/>
              </a:rPr>
              <a:t>BUONO</a:t>
            </a:r>
            <a:endParaRPr lang="ru-RU" sz="3500" dirty="0">
              <a:solidFill>
                <a:srgbClr val="FFFFFF"/>
              </a:solidFill>
              <a:latin typeface="Arial"/>
              <a:cs typeface="Arial"/>
            </a:endParaRPr>
          </a:p>
        </p:txBody>
      </p:sp>
      <p:sp>
        <p:nvSpPr>
          <p:cNvPr id="9" name="Заголовок 1"/>
          <p:cNvSpPr txBox="1">
            <a:spLocks/>
          </p:cNvSpPr>
          <p:nvPr/>
        </p:nvSpPr>
        <p:spPr>
          <a:xfrm>
            <a:off x="2500298" y="2281432"/>
            <a:ext cx="3888432"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300" dirty="0" smtClean="0">
                <a:solidFill>
                  <a:schemeClr val="tx1">
                    <a:lumMod val="65000"/>
                    <a:lumOff val="35000"/>
                  </a:schemeClr>
                </a:solidFill>
                <a:latin typeface="Arial"/>
                <a:cs typeface="Arial"/>
              </a:rPr>
              <a:t>Il gusto delicato e soffice dei nostri ricordi d’infanzia </a:t>
            </a:r>
            <a:endParaRPr lang="ru-RU" sz="2300" dirty="0">
              <a:solidFill>
                <a:schemeClr val="tx1">
                  <a:lumMod val="65000"/>
                  <a:lumOff val="35000"/>
                </a:schemeClr>
              </a:solidFill>
              <a:latin typeface="Arial"/>
              <a:cs typeface="Arial"/>
            </a:endParaRPr>
          </a:p>
        </p:txBody>
      </p:sp>
      <p:pic>
        <p:nvPicPr>
          <p:cNvPr id="13" name="Изображение 12"/>
          <p:cNvPicPr>
            <a:picLocks noChangeAspect="1"/>
          </p:cNvPicPr>
          <p:nvPr/>
        </p:nvPicPr>
        <p:blipFill>
          <a:blip r:embed="rId4" cstate="print"/>
          <a:stretch>
            <a:fillRect/>
          </a:stretch>
        </p:blipFill>
        <p:spPr>
          <a:xfrm>
            <a:off x="2000232" y="2285992"/>
            <a:ext cx="325760" cy="325760"/>
          </a:xfrm>
          <a:prstGeom prst="rect">
            <a:avLst/>
          </a:prstGeom>
        </p:spPr>
      </p:pic>
      <p:pic>
        <p:nvPicPr>
          <p:cNvPr id="7" name="Picture 2" descr="C:\Users\alena.karchebanova\Downloads\vkusno (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3427125"/>
            <a:ext cx="9144000" cy="33594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939006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Image_08.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512" y="1"/>
            <a:ext cx="9189719" cy="6858000"/>
          </a:xfrm>
          <a:prstGeom prst="rect">
            <a:avLst/>
          </a:prstGeom>
        </p:spPr>
      </p:pic>
      <p:sp>
        <p:nvSpPr>
          <p:cNvPr id="7" name="Название 2"/>
          <p:cNvSpPr>
            <a:spLocks noGrp="1"/>
          </p:cNvSpPr>
          <p:nvPr>
            <p:ph type="title"/>
          </p:nvPr>
        </p:nvSpPr>
        <p:spPr>
          <a:xfrm>
            <a:off x="467544" y="2862064"/>
            <a:ext cx="8229600" cy="1143000"/>
          </a:xfrm>
        </p:spPr>
        <p:txBody>
          <a:bodyPr>
            <a:noAutofit/>
          </a:bodyPr>
          <a:lstStyle/>
          <a:p>
            <a:r>
              <a:rPr lang="it-IT" sz="4000" dirty="0" smtClean="0">
                <a:solidFill>
                  <a:srgbClr val="DC1F59"/>
                </a:solidFill>
                <a:latin typeface="Arial"/>
                <a:cs typeface="Arial"/>
              </a:rPr>
              <a:t>Eritritolo e </a:t>
            </a:r>
            <a:r>
              <a:rPr lang="it-IT" sz="4000" dirty="0" err="1" smtClean="0">
                <a:solidFill>
                  <a:srgbClr val="DC1F59"/>
                </a:solidFill>
                <a:latin typeface="Arial"/>
                <a:cs typeface="Arial"/>
              </a:rPr>
              <a:t>stevioside</a:t>
            </a:r>
            <a:endParaRPr lang="ru-RU" sz="4000" dirty="0">
              <a:solidFill>
                <a:srgbClr val="DC1F59"/>
              </a:solidFill>
              <a:latin typeface="Arial"/>
              <a:cs typeface="Arial"/>
            </a:endParaRPr>
          </a:p>
        </p:txBody>
      </p:sp>
      <p:sp>
        <p:nvSpPr>
          <p:cNvPr id="8" name="Название 2"/>
          <p:cNvSpPr txBox="1">
            <a:spLocks/>
          </p:cNvSpPr>
          <p:nvPr/>
        </p:nvSpPr>
        <p:spPr>
          <a:xfrm>
            <a:off x="899592" y="235800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500" dirty="0" smtClean="0">
                <a:solidFill>
                  <a:schemeClr val="tx1">
                    <a:lumMod val="75000"/>
                    <a:lumOff val="25000"/>
                  </a:schemeClr>
                </a:solidFill>
                <a:latin typeface="Arial"/>
                <a:cs typeface="Arial"/>
              </a:rPr>
              <a:t>Dolcificanti naturali</a:t>
            </a:r>
            <a:endParaRPr lang="ru-RU" sz="3500" dirty="0" smtClean="0">
              <a:solidFill>
                <a:schemeClr val="tx1">
                  <a:lumMod val="75000"/>
                  <a:lumOff val="25000"/>
                </a:schemeClr>
              </a:solidFill>
              <a:latin typeface="Arial"/>
              <a:cs typeface="Arial"/>
            </a:endParaRPr>
          </a:p>
        </p:txBody>
      </p:sp>
    </p:spTree>
    <p:extLst>
      <p:ext uri="{BB962C8B-B14F-4D97-AF65-F5344CB8AC3E}">
        <p14:creationId xmlns="" xmlns:p14="http://schemas.microsoft.com/office/powerpoint/2010/main" val="3850472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shake_bootle.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1"/>
            <a:ext cx="9162289" cy="6858000"/>
          </a:xfrm>
          <a:prstGeom prst="rect">
            <a:avLst/>
          </a:prstGeom>
        </p:spPr>
      </p:pic>
      <p:pic>
        <p:nvPicPr>
          <p:cNvPr id="8" name="Изображение 7"/>
          <p:cNvPicPr>
            <a:picLocks noChangeAspect="1"/>
          </p:cNvPicPr>
          <p:nvPr/>
        </p:nvPicPr>
        <p:blipFill>
          <a:blip r:embed="rId4" cstate="print"/>
          <a:stretch>
            <a:fillRect/>
          </a:stretch>
        </p:blipFill>
        <p:spPr>
          <a:xfrm>
            <a:off x="-36512" y="764704"/>
            <a:ext cx="2808312" cy="792088"/>
          </a:xfrm>
          <a:prstGeom prst="rect">
            <a:avLst/>
          </a:prstGeom>
        </p:spPr>
      </p:pic>
      <p:sp>
        <p:nvSpPr>
          <p:cNvPr id="9" name="Название 2"/>
          <p:cNvSpPr txBox="1">
            <a:spLocks/>
          </p:cNvSpPr>
          <p:nvPr/>
        </p:nvSpPr>
        <p:spPr>
          <a:xfrm>
            <a:off x="10750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500" dirty="0" smtClean="0">
                <a:solidFill>
                  <a:srgbClr val="FFFFFF"/>
                </a:solidFill>
                <a:latin typeface="Arial"/>
                <a:cs typeface="Arial"/>
              </a:rPr>
              <a:t>COMODO</a:t>
            </a:r>
            <a:endParaRPr lang="ru-RU" sz="3500" dirty="0">
              <a:solidFill>
                <a:srgbClr val="FFFFFF"/>
              </a:solidFill>
              <a:latin typeface="Arial"/>
              <a:cs typeface="Arial"/>
            </a:endParaRPr>
          </a:p>
        </p:txBody>
      </p:sp>
      <p:sp>
        <p:nvSpPr>
          <p:cNvPr id="5" name="Заголовок 1"/>
          <p:cNvSpPr txBox="1">
            <a:spLocks/>
          </p:cNvSpPr>
          <p:nvPr/>
        </p:nvSpPr>
        <p:spPr>
          <a:xfrm>
            <a:off x="899592" y="2564904"/>
            <a:ext cx="3384376"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300" dirty="0" smtClean="0">
                <a:solidFill>
                  <a:schemeClr val="tx1">
                    <a:lumMod val="65000"/>
                    <a:lumOff val="35000"/>
                  </a:schemeClr>
                </a:solidFill>
                <a:latin typeface="Arial"/>
                <a:cs typeface="Arial"/>
              </a:rPr>
              <a:t>Lo prepari in 2 minuti</a:t>
            </a:r>
          </a:p>
        </p:txBody>
      </p:sp>
      <p:pic>
        <p:nvPicPr>
          <p:cNvPr id="10" name="Изображение 9"/>
          <p:cNvPicPr>
            <a:picLocks noChangeAspect="1"/>
          </p:cNvPicPr>
          <p:nvPr/>
        </p:nvPicPr>
        <p:blipFill>
          <a:blip r:embed="rId5" cstate="print"/>
          <a:stretch>
            <a:fillRect/>
          </a:stretch>
        </p:blipFill>
        <p:spPr>
          <a:xfrm>
            <a:off x="467544" y="2636912"/>
            <a:ext cx="325760" cy="325760"/>
          </a:xfrm>
          <a:prstGeom prst="rect">
            <a:avLst/>
          </a:prstGeom>
        </p:spPr>
      </p:pic>
    </p:spTree>
    <p:extLst>
      <p:ext uri="{BB962C8B-B14F-4D97-AF65-F5344CB8AC3E}">
        <p14:creationId xmlns="" xmlns:p14="http://schemas.microsoft.com/office/powerpoint/2010/main" val="116689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Изображение 20" descr="SmartShaker-2.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19" y="0"/>
            <a:ext cx="9189719" cy="6858000"/>
          </a:xfrm>
          <a:prstGeom prst="rect">
            <a:avLst/>
          </a:prstGeom>
        </p:spPr>
      </p:pic>
      <p:sp>
        <p:nvSpPr>
          <p:cNvPr id="7" name="Название 2"/>
          <p:cNvSpPr txBox="1">
            <a:spLocks/>
          </p:cNvSpPr>
          <p:nvPr/>
        </p:nvSpPr>
        <p:spPr>
          <a:xfrm>
            <a:off x="899592" y="26064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500" dirty="0" err="1" smtClean="0">
                <a:solidFill>
                  <a:schemeClr val="tx1">
                    <a:lumMod val="75000"/>
                    <a:lumOff val="25000"/>
                  </a:schemeClr>
                </a:solidFill>
                <a:latin typeface="Arial"/>
                <a:cs typeface="Arial"/>
              </a:rPr>
              <a:t>Smartshaker</a:t>
            </a:r>
            <a:endParaRPr lang="ru-RU" sz="3500" dirty="0">
              <a:solidFill>
                <a:schemeClr val="tx1">
                  <a:lumMod val="75000"/>
                  <a:lumOff val="25000"/>
                </a:schemeClr>
              </a:solidFill>
              <a:latin typeface="Arial"/>
              <a:cs typeface="Arial"/>
            </a:endParaRPr>
          </a:p>
        </p:txBody>
      </p:sp>
      <p:pic>
        <p:nvPicPr>
          <p:cNvPr id="4" name="Изображение 3"/>
          <p:cNvPicPr>
            <a:picLocks noChangeAspect="1"/>
          </p:cNvPicPr>
          <p:nvPr/>
        </p:nvPicPr>
        <p:blipFill>
          <a:blip r:embed="rId4" cstate="print"/>
          <a:stretch>
            <a:fillRect/>
          </a:stretch>
        </p:blipFill>
        <p:spPr>
          <a:xfrm>
            <a:off x="5004048" y="1844824"/>
            <a:ext cx="432048" cy="432048"/>
          </a:xfrm>
          <a:prstGeom prst="rect">
            <a:avLst/>
          </a:prstGeom>
        </p:spPr>
      </p:pic>
      <p:pic>
        <p:nvPicPr>
          <p:cNvPr id="6" name="Изображение 5"/>
          <p:cNvPicPr>
            <a:picLocks noChangeAspect="1"/>
          </p:cNvPicPr>
          <p:nvPr/>
        </p:nvPicPr>
        <p:blipFill>
          <a:blip r:embed="rId4" cstate="print"/>
          <a:stretch>
            <a:fillRect/>
          </a:stretch>
        </p:blipFill>
        <p:spPr>
          <a:xfrm>
            <a:off x="5004048" y="2996952"/>
            <a:ext cx="432048" cy="432048"/>
          </a:xfrm>
          <a:prstGeom prst="rect">
            <a:avLst/>
          </a:prstGeom>
        </p:spPr>
      </p:pic>
      <p:pic>
        <p:nvPicPr>
          <p:cNvPr id="8" name="Изображение 7"/>
          <p:cNvPicPr>
            <a:picLocks noChangeAspect="1"/>
          </p:cNvPicPr>
          <p:nvPr/>
        </p:nvPicPr>
        <p:blipFill>
          <a:blip r:embed="rId4" cstate="print"/>
          <a:stretch>
            <a:fillRect/>
          </a:stretch>
        </p:blipFill>
        <p:spPr>
          <a:xfrm>
            <a:off x="5004048" y="4077072"/>
            <a:ext cx="432048" cy="432048"/>
          </a:xfrm>
          <a:prstGeom prst="rect">
            <a:avLst/>
          </a:prstGeom>
        </p:spPr>
      </p:pic>
      <p:pic>
        <p:nvPicPr>
          <p:cNvPr id="9" name="Изображение 8"/>
          <p:cNvPicPr>
            <a:picLocks noChangeAspect="1"/>
          </p:cNvPicPr>
          <p:nvPr/>
        </p:nvPicPr>
        <p:blipFill>
          <a:blip r:embed="rId4" cstate="print"/>
          <a:stretch>
            <a:fillRect/>
          </a:stretch>
        </p:blipFill>
        <p:spPr>
          <a:xfrm>
            <a:off x="5004048" y="5229200"/>
            <a:ext cx="432048" cy="432048"/>
          </a:xfrm>
          <a:prstGeom prst="rect">
            <a:avLst/>
          </a:prstGeom>
        </p:spPr>
      </p:pic>
      <p:sp>
        <p:nvSpPr>
          <p:cNvPr id="10" name="Заголовок 1"/>
          <p:cNvSpPr txBox="1">
            <a:spLocks/>
          </p:cNvSpPr>
          <p:nvPr/>
        </p:nvSpPr>
        <p:spPr>
          <a:xfrm>
            <a:off x="5580112" y="1844824"/>
            <a:ext cx="2016224"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it-IT" sz="1600" dirty="0">
                <a:solidFill>
                  <a:schemeClr val="tx1">
                    <a:lumMod val="75000"/>
                    <a:lumOff val="25000"/>
                  </a:schemeClr>
                </a:solidFill>
                <a:latin typeface="Arial"/>
                <a:cs typeface="Arial"/>
              </a:rPr>
              <a:t>chiusura ermetica </a:t>
            </a:r>
          </a:p>
          <a:p>
            <a:pPr lvl="0" algn="l"/>
            <a:r>
              <a:rPr lang="it-IT" sz="1600" dirty="0" smtClean="0">
                <a:solidFill>
                  <a:schemeClr val="tx1">
                    <a:lumMod val="75000"/>
                    <a:lumOff val="25000"/>
                  </a:schemeClr>
                </a:solidFill>
                <a:latin typeface="Arial"/>
                <a:cs typeface="Arial"/>
              </a:rPr>
              <a:t>a </a:t>
            </a:r>
            <a:r>
              <a:rPr lang="it-IT" sz="1600" dirty="0">
                <a:solidFill>
                  <a:schemeClr val="tx1">
                    <a:lumMod val="75000"/>
                    <a:lumOff val="25000"/>
                  </a:schemeClr>
                </a:solidFill>
                <a:latin typeface="Arial"/>
                <a:cs typeface="Arial"/>
              </a:rPr>
              <a:t>vite</a:t>
            </a:r>
          </a:p>
        </p:txBody>
      </p:sp>
      <p:sp>
        <p:nvSpPr>
          <p:cNvPr id="11" name="Заголовок 1"/>
          <p:cNvSpPr txBox="1">
            <a:spLocks/>
          </p:cNvSpPr>
          <p:nvPr/>
        </p:nvSpPr>
        <p:spPr>
          <a:xfrm>
            <a:off x="5580112" y="299695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it-IT" sz="1600" dirty="0">
                <a:solidFill>
                  <a:schemeClr val="tx1">
                    <a:lumMod val="75000"/>
                    <a:lumOff val="25000"/>
                  </a:schemeClr>
                </a:solidFill>
                <a:latin typeface="Arial"/>
                <a:cs typeface="Arial"/>
              </a:rPr>
              <a:t>s</a:t>
            </a:r>
            <a:r>
              <a:rPr lang="it-IT" sz="1600" dirty="0" smtClean="0">
                <a:solidFill>
                  <a:schemeClr val="tx1">
                    <a:lumMod val="75000"/>
                    <a:lumOff val="25000"/>
                  </a:schemeClr>
                </a:solidFill>
                <a:latin typeface="Arial"/>
                <a:cs typeface="Arial"/>
              </a:rPr>
              <a:t>peciale </a:t>
            </a:r>
            <a:r>
              <a:rPr lang="it-IT" sz="1600" dirty="0">
                <a:solidFill>
                  <a:schemeClr val="tx1">
                    <a:lumMod val="75000"/>
                    <a:lumOff val="25000"/>
                  </a:schemeClr>
                </a:solidFill>
                <a:latin typeface="Arial"/>
                <a:cs typeface="Arial"/>
              </a:rPr>
              <a:t>frusta a sfera in acciaio chirurgico </a:t>
            </a:r>
          </a:p>
        </p:txBody>
      </p:sp>
      <p:sp>
        <p:nvSpPr>
          <p:cNvPr id="12" name="Заголовок 1"/>
          <p:cNvSpPr txBox="1">
            <a:spLocks/>
          </p:cNvSpPr>
          <p:nvPr/>
        </p:nvSpPr>
        <p:spPr>
          <a:xfrm>
            <a:off x="5652120" y="407707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it-IT" sz="1600" dirty="0">
                <a:solidFill>
                  <a:schemeClr val="tx1">
                    <a:lumMod val="75000"/>
                    <a:lumOff val="25000"/>
                  </a:schemeClr>
                </a:solidFill>
                <a:latin typeface="Arial"/>
                <a:cs typeface="Arial"/>
              </a:rPr>
              <a:t>a</a:t>
            </a:r>
            <a:r>
              <a:rPr lang="it-IT" sz="1600" dirty="0" smtClean="0">
                <a:solidFill>
                  <a:schemeClr val="tx1">
                    <a:lumMod val="75000"/>
                    <a:lumOff val="25000"/>
                  </a:schemeClr>
                </a:solidFill>
                <a:latin typeface="Arial"/>
                <a:cs typeface="Arial"/>
              </a:rPr>
              <a:t>mpia </a:t>
            </a:r>
            <a:r>
              <a:rPr lang="it-IT" sz="1600" dirty="0">
                <a:solidFill>
                  <a:schemeClr val="tx1">
                    <a:lumMod val="75000"/>
                    <a:lumOff val="25000"/>
                  </a:schemeClr>
                </a:solidFill>
                <a:latin typeface="Arial"/>
                <a:cs typeface="Arial"/>
              </a:rPr>
              <a:t>apertura </a:t>
            </a:r>
            <a:r>
              <a:rPr lang="it-IT" sz="1600" dirty="0" smtClean="0">
                <a:solidFill>
                  <a:schemeClr val="tx1">
                    <a:lumMod val="75000"/>
                    <a:lumOff val="25000"/>
                  </a:schemeClr>
                </a:solidFill>
                <a:latin typeface="Arial"/>
                <a:cs typeface="Arial"/>
              </a:rPr>
              <a:t>per versare </a:t>
            </a:r>
            <a:r>
              <a:rPr lang="it-IT" sz="1600" dirty="0">
                <a:solidFill>
                  <a:schemeClr val="tx1">
                    <a:lumMod val="75000"/>
                    <a:lumOff val="25000"/>
                  </a:schemeClr>
                </a:solidFill>
                <a:latin typeface="Arial"/>
                <a:cs typeface="Arial"/>
              </a:rPr>
              <a:t>gli ingredienti comodamente </a:t>
            </a:r>
          </a:p>
        </p:txBody>
      </p:sp>
      <p:sp>
        <p:nvSpPr>
          <p:cNvPr id="13" name="Заголовок 1"/>
          <p:cNvSpPr txBox="1">
            <a:spLocks/>
          </p:cNvSpPr>
          <p:nvPr/>
        </p:nvSpPr>
        <p:spPr>
          <a:xfrm>
            <a:off x="5688632" y="515719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chemeClr val="tx1">
                    <a:lumMod val="75000"/>
                    <a:lumOff val="25000"/>
                  </a:schemeClr>
                </a:solidFill>
                <a:latin typeface="Arial"/>
                <a:cs typeface="Arial"/>
              </a:rPr>
              <a:t>plastica di alta qualità</a:t>
            </a:r>
            <a:endParaRPr lang="ru-RU" sz="1600" dirty="0">
              <a:solidFill>
                <a:schemeClr val="tx1">
                  <a:lumMod val="75000"/>
                  <a:lumOff val="25000"/>
                </a:schemeClr>
              </a:solidFill>
              <a:latin typeface="Arial"/>
              <a:cs typeface="Arial"/>
            </a:endParaRPr>
          </a:p>
          <a:p>
            <a:pPr algn="l"/>
            <a:r>
              <a:rPr lang="it-IT" sz="1600" dirty="0" smtClean="0">
                <a:solidFill>
                  <a:schemeClr val="tx1">
                    <a:lumMod val="75000"/>
                    <a:lumOff val="25000"/>
                  </a:schemeClr>
                </a:solidFill>
                <a:latin typeface="Arial"/>
                <a:cs typeface="Arial"/>
              </a:rPr>
              <a:t>e sicura</a:t>
            </a:r>
            <a:r>
              <a:rPr lang="ru-RU" sz="1600" dirty="0" smtClean="0">
                <a:solidFill>
                  <a:schemeClr val="tx1">
                    <a:lumMod val="75000"/>
                    <a:lumOff val="25000"/>
                  </a:schemeClr>
                </a:solidFill>
                <a:latin typeface="Arial"/>
                <a:cs typeface="Arial"/>
              </a:rPr>
              <a:t>, </a:t>
            </a:r>
            <a:r>
              <a:rPr lang="it-IT" sz="1600" dirty="0" smtClean="0">
                <a:solidFill>
                  <a:schemeClr val="tx1">
                    <a:lumMod val="75000"/>
                    <a:lumOff val="25000"/>
                  </a:schemeClr>
                </a:solidFill>
                <a:latin typeface="Arial"/>
                <a:cs typeface="Arial"/>
              </a:rPr>
              <a:t>non contiene </a:t>
            </a:r>
            <a:r>
              <a:rPr lang="ru-RU" sz="1600" dirty="0" smtClean="0">
                <a:solidFill>
                  <a:schemeClr val="tx1">
                    <a:lumMod val="75000"/>
                    <a:lumOff val="25000"/>
                  </a:schemeClr>
                </a:solidFill>
                <a:latin typeface="Arial"/>
                <a:cs typeface="Arial"/>
              </a:rPr>
              <a:t> </a:t>
            </a:r>
            <a:r>
              <a:rPr lang="it-IT" sz="1600" dirty="0" err="1">
                <a:solidFill>
                  <a:schemeClr val="tx1">
                    <a:lumMod val="75000"/>
                    <a:lumOff val="25000"/>
                  </a:schemeClr>
                </a:solidFill>
                <a:latin typeface="Arial"/>
                <a:cs typeface="Arial"/>
              </a:rPr>
              <a:t>b</a:t>
            </a:r>
            <a:r>
              <a:rPr lang="it-IT" sz="1600" dirty="0" err="1" smtClean="0">
                <a:solidFill>
                  <a:schemeClr val="tx1">
                    <a:lumMod val="75000"/>
                    <a:lumOff val="25000"/>
                  </a:schemeClr>
                </a:solidFill>
                <a:latin typeface="Arial"/>
                <a:cs typeface="Arial"/>
              </a:rPr>
              <a:t>isfenolo</a:t>
            </a:r>
            <a:r>
              <a:rPr lang="it-IT" sz="1600" dirty="0" smtClean="0">
                <a:solidFill>
                  <a:schemeClr val="tx1">
                    <a:lumMod val="75000"/>
                    <a:lumOff val="25000"/>
                  </a:schemeClr>
                </a:solidFill>
                <a:latin typeface="Arial"/>
                <a:cs typeface="Arial"/>
              </a:rPr>
              <a:t> A</a:t>
            </a:r>
            <a:endParaRPr lang="ru-RU" sz="1600" dirty="0">
              <a:solidFill>
                <a:schemeClr val="tx1">
                  <a:lumMod val="75000"/>
                  <a:lumOff val="25000"/>
                </a:schemeClr>
              </a:solidFill>
              <a:latin typeface="Arial"/>
              <a:cs typeface="Arial"/>
            </a:endParaRPr>
          </a:p>
        </p:txBody>
      </p:sp>
      <p:sp>
        <p:nvSpPr>
          <p:cNvPr id="14" name="Заголовок 1"/>
          <p:cNvSpPr txBox="1">
            <a:spLocks/>
          </p:cNvSpPr>
          <p:nvPr/>
        </p:nvSpPr>
        <p:spPr>
          <a:xfrm>
            <a:off x="5076056" y="1916832"/>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75000"/>
                    <a:lumOff val="25000"/>
                  </a:schemeClr>
                </a:solidFill>
                <a:latin typeface="Arial"/>
                <a:cs typeface="Arial"/>
              </a:rPr>
              <a:t>1</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076056" y="306896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2</a:t>
            </a:r>
          </a:p>
        </p:txBody>
      </p:sp>
      <p:sp>
        <p:nvSpPr>
          <p:cNvPr id="16" name="Заголовок 1"/>
          <p:cNvSpPr txBox="1">
            <a:spLocks/>
          </p:cNvSpPr>
          <p:nvPr/>
        </p:nvSpPr>
        <p:spPr>
          <a:xfrm>
            <a:off x="5076056" y="414908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3</a:t>
            </a:r>
          </a:p>
        </p:txBody>
      </p:sp>
      <p:sp>
        <p:nvSpPr>
          <p:cNvPr id="17" name="Заголовок 1"/>
          <p:cNvSpPr txBox="1">
            <a:spLocks/>
          </p:cNvSpPr>
          <p:nvPr/>
        </p:nvSpPr>
        <p:spPr>
          <a:xfrm>
            <a:off x="5076056" y="5301208"/>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4</a:t>
            </a:r>
          </a:p>
        </p:txBody>
      </p:sp>
    </p:spTree>
    <p:extLst>
      <p:ext uri="{BB962C8B-B14F-4D97-AF65-F5344CB8AC3E}">
        <p14:creationId xmlns="" xmlns:p14="http://schemas.microsoft.com/office/powerpoint/2010/main" val="1691006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descr="Body.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3639"/>
            <a:ext cx="9180512" cy="6871640"/>
          </a:xfrm>
          <a:prstGeom prst="rect">
            <a:avLst/>
          </a:prstGeom>
        </p:spPr>
      </p:pic>
      <p:pic>
        <p:nvPicPr>
          <p:cNvPr id="6" name="Изображение 5"/>
          <p:cNvPicPr>
            <a:picLocks noChangeAspect="1"/>
          </p:cNvPicPr>
          <p:nvPr/>
        </p:nvPicPr>
        <p:blipFill>
          <a:blip r:embed="rId4" cstate="print"/>
          <a:stretch>
            <a:fillRect/>
          </a:stretch>
        </p:blipFill>
        <p:spPr>
          <a:xfrm>
            <a:off x="16520" y="620688"/>
            <a:ext cx="3888432" cy="1152128"/>
          </a:xfrm>
          <a:prstGeom prst="rect">
            <a:avLst/>
          </a:prstGeom>
        </p:spPr>
      </p:pic>
      <p:sp>
        <p:nvSpPr>
          <p:cNvPr id="7" name="Название 2"/>
          <p:cNvSpPr txBox="1">
            <a:spLocks/>
          </p:cNvSpPr>
          <p:nvPr/>
        </p:nvSpPr>
        <p:spPr>
          <a:xfrm>
            <a:off x="76448" y="655851"/>
            <a:ext cx="3707904" cy="10576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200" dirty="0" smtClean="0">
                <a:solidFill>
                  <a:srgbClr val="FFFFFF"/>
                </a:solidFill>
                <a:latin typeface="Arial"/>
                <a:cs typeface="Arial"/>
              </a:rPr>
              <a:t>SUGGERIMENTI</a:t>
            </a:r>
          </a:p>
        </p:txBody>
      </p:sp>
      <p:sp>
        <p:nvSpPr>
          <p:cNvPr id="9" name="Заголовок 1"/>
          <p:cNvSpPr txBox="1">
            <a:spLocks/>
          </p:cNvSpPr>
          <p:nvPr/>
        </p:nvSpPr>
        <p:spPr>
          <a:xfrm>
            <a:off x="971600" y="2564904"/>
            <a:ext cx="403244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300" dirty="0" smtClean="0">
                <a:solidFill>
                  <a:schemeClr val="tx1">
                    <a:lumMod val="65000"/>
                    <a:lumOff val="35000"/>
                  </a:schemeClr>
                </a:solidFill>
                <a:latin typeface="Arial"/>
                <a:cs typeface="Arial"/>
              </a:rPr>
              <a:t>DIAMGRIAMO CON STILE</a:t>
            </a:r>
            <a:endParaRPr lang="ru-RU" sz="2300" dirty="0" smtClean="0">
              <a:solidFill>
                <a:schemeClr val="tx1">
                  <a:lumMod val="65000"/>
                  <a:lumOff val="35000"/>
                </a:schemeClr>
              </a:solidFill>
              <a:latin typeface="Arial"/>
              <a:cs typeface="Arial"/>
            </a:endParaRPr>
          </a:p>
        </p:txBody>
      </p:sp>
      <p:pic>
        <p:nvPicPr>
          <p:cNvPr id="11" name="Изображение 10"/>
          <p:cNvPicPr>
            <a:picLocks noChangeAspect="1"/>
          </p:cNvPicPr>
          <p:nvPr/>
        </p:nvPicPr>
        <p:blipFill>
          <a:blip r:embed="rId5" cstate="print"/>
          <a:stretch>
            <a:fillRect/>
          </a:stretch>
        </p:blipFill>
        <p:spPr>
          <a:xfrm>
            <a:off x="539552" y="2599184"/>
            <a:ext cx="325760" cy="325760"/>
          </a:xfrm>
          <a:prstGeom prst="rect">
            <a:avLst/>
          </a:prstGeom>
        </p:spPr>
      </p:pic>
      <p:sp>
        <p:nvSpPr>
          <p:cNvPr id="12" name="Заголовок 1"/>
          <p:cNvSpPr txBox="1">
            <a:spLocks/>
          </p:cNvSpPr>
          <p:nvPr/>
        </p:nvSpPr>
        <p:spPr>
          <a:xfrm>
            <a:off x="971600" y="3068960"/>
            <a:ext cx="403244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800" dirty="0" smtClean="0">
                <a:solidFill>
                  <a:schemeClr val="tx1">
                    <a:lumMod val="65000"/>
                    <a:lumOff val="35000"/>
                  </a:schemeClr>
                </a:solidFill>
                <a:latin typeface="Arial"/>
                <a:cs typeface="Arial"/>
              </a:rPr>
              <a:t>1 o 2 porzioni di cocktail al giorno sostituendo un pasto e/o uno spuntino</a:t>
            </a:r>
            <a:r>
              <a:rPr lang="ru-RU" sz="1800" dirty="0" smtClean="0">
                <a:solidFill>
                  <a:schemeClr val="tx1">
                    <a:lumMod val="65000"/>
                    <a:lumOff val="35000"/>
                  </a:schemeClr>
                </a:solidFill>
                <a:latin typeface="Arial"/>
                <a:cs typeface="Arial"/>
              </a:rPr>
              <a:t>.</a:t>
            </a:r>
            <a:endParaRPr lang="ru-RU" sz="1800" dirty="0">
              <a:solidFill>
                <a:schemeClr val="tx1">
                  <a:lumMod val="65000"/>
                  <a:lumOff val="35000"/>
                </a:schemeClr>
              </a:solidFill>
              <a:latin typeface="Arial"/>
              <a:cs typeface="Arial"/>
            </a:endParaRPr>
          </a:p>
        </p:txBody>
      </p:sp>
    </p:spTree>
    <p:extLst>
      <p:ext uri="{BB962C8B-B14F-4D97-AF65-F5344CB8AC3E}">
        <p14:creationId xmlns="" xmlns:p14="http://schemas.microsoft.com/office/powerpoint/2010/main" val="949855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Изображение 12" descr="Sport.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
            <a:ext cx="9244584" cy="6858000"/>
          </a:xfrm>
          <a:prstGeom prst="rect">
            <a:avLst/>
          </a:prstGeom>
        </p:spPr>
      </p:pic>
      <p:sp>
        <p:nvSpPr>
          <p:cNvPr id="9" name="Заголовок 1"/>
          <p:cNvSpPr txBox="1">
            <a:spLocks/>
          </p:cNvSpPr>
          <p:nvPr/>
        </p:nvSpPr>
        <p:spPr>
          <a:xfrm>
            <a:off x="5292080" y="2132856"/>
            <a:ext cx="338437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300" dirty="0" smtClean="0">
                <a:solidFill>
                  <a:schemeClr val="tx1">
                    <a:lumMod val="65000"/>
                    <a:lumOff val="35000"/>
                  </a:schemeClr>
                </a:solidFill>
                <a:latin typeface="Arial"/>
                <a:cs typeface="Arial"/>
              </a:rPr>
              <a:t>COSTRUIRE IL CORPO</a:t>
            </a:r>
            <a:endParaRPr lang="ru-RU" sz="2300" dirty="0" smtClean="0">
              <a:solidFill>
                <a:schemeClr val="tx1">
                  <a:lumMod val="65000"/>
                  <a:lumOff val="35000"/>
                </a:schemeClr>
              </a:solidFill>
              <a:latin typeface="Arial"/>
              <a:cs typeface="Arial"/>
            </a:endParaRPr>
          </a:p>
        </p:txBody>
      </p:sp>
      <p:pic>
        <p:nvPicPr>
          <p:cNvPr id="11" name="Изображение 10"/>
          <p:cNvPicPr>
            <a:picLocks noChangeAspect="1"/>
          </p:cNvPicPr>
          <p:nvPr/>
        </p:nvPicPr>
        <p:blipFill>
          <a:blip r:embed="rId4" cstate="print"/>
          <a:stretch>
            <a:fillRect/>
          </a:stretch>
        </p:blipFill>
        <p:spPr>
          <a:xfrm>
            <a:off x="4860032" y="2167136"/>
            <a:ext cx="325760" cy="325760"/>
          </a:xfrm>
          <a:prstGeom prst="rect">
            <a:avLst/>
          </a:prstGeom>
        </p:spPr>
      </p:pic>
      <p:sp>
        <p:nvSpPr>
          <p:cNvPr id="12" name="Заголовок 1"/>
          <p:cNvSpPr txBox="1">
            <a:spLocks/>
          </p:cNvSpPr>
          <p:nvPr/>
        </p:nvSpPr>
        <p:spPr>
          <a:xfrm>
            <a:off x="5220072" y="2708920"/>
            <a:ext cx="3851920"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800" dirty="0" smtClean="0">
                <a:solidFill>
                  <a:schemeClr val="tx1">
                    <a:lumMod val="65000"/>
                    <a:lumOff val="35000"/>
                  </a:schemeClr>
                </a:solidFill>
                <a:latin typeface="Arial"/>
                <a:cs typeface="Arial"/>
              </a:rPr>
              <a:t>Come fonte addizionale di proteine. Aggiungiamo una porzione al pasto principale. </a:t>
            </a:r>
            <a:endParaRPr lang="ru-RU" sz="1800" dirty="0" smtClean="0">
              <a:solidFill>
                <a:schemeClr val="tx1">
                  <a:lumMod val="65000"/>
                  <a:lumOff val="35000"/>
                </a:schemeClr>
              </a:solidFill>
              <a:latin typeface="Arial"/>
              <a:cs typeface="Arial"/>
            </a:endParaRPr>
          </a:p>
          <a:p>
            <a:pPr algn="l"/>
            <a:endParaRPr lang="ru-RU" sz="1800" dirty="0">
              <a:solidFill>
                <a:schemeClr val="tx1">
                  <a:lumMod val="65000"/>
                  <a:lumOff val="35000"/>
                </a:schemeClr>
              </a:solidFill>
              <a:latin typeface="Arial"/>
              <a:cs typeface="Arial"/>
            </a:endParaRPr>
          </a:p>
          <a:p>
            <a:pPr algn="l"/>
            <a:r>
              <a:rPr lang="ru-RU" sz="1800" dirty="0" smtClean="0">
                <a:solidFill>
                  <a:schemeClr val="tx1">
                    <a:lumMod val="65000"/>
                    <a:lumOff val="35000"/>
                  </a:schemeClr>
                </a:solidFill>
                <a:latin typeface="Arial"/>
                <a:cs typeface="Arial"/>
              </a:rPr>
              <a:t>+ </a:t>
            </a:r>
            <a:r>
              <a:rPr lang="it-IT" sz="1800" dirty="0">
                <a:solidFill>
                  <a:schemeClr val="tx1">
                    <a:lumMod val="65000"/>
                    <a:lumOff val="35000"/>
                  </a:schemeClr>
                </a:solidFill>
                <a:latin typeface="Arial"/>
                <a:cs typeface="Arial"/>
              </a:rPr>
              <a:t>2</a:t>
            </a:r>
            <a:r>
              <a:rPr lang="ru-RU" sz="1800" dirty="0" smtClean="0">
                <a:solidFill>
                  <a:schemeClr val="tx1">
                    <a:lumMod val="65000"/>
                    <a:lumOff val="35000"/>
                  </a:schemeClr>
                </a:solidFill>
                <a:latin typeface="Arial"/>
                <a:cs typeface="Arial"/>
              </a:rPr>
              <a:t>0 </a:t>
            </a:r>
            <a:r>
              <a:rPr lang="it-IT" sz="1800" dirty="0" smtClean="0">
                <a:solidFill>
                  <a:schemeClr val="tx1">
                    <a:lumMod val="65000"/>
                    <a:lumOff val="35000"/>
                  </a:schemeClr>
                </a:solidFill>
                <a:latin typeface="Arial"/>
                <a:cs typeface="Arial"/>
              </a:rPr>
              <a:t>minuti prima dell’allenamento o entro un’ora dopo l’allenamento</a:t>
            </a:r>
            <a:r>
              <a:rPr lang="ru-RU" sz="1800" dirty="0" smtClean="0">
                <a:solidFill>
                  <a:schemeClr val="tx1">
                    <a:lumMod val="65000"/>
                    <a:lumOff val="35000"/>
                  </a:schemeClr>
                </a:solidFill>
                <a:latin typeface="Arial"/>
                <a:cs typeface="Arial"/>
              </a:rPr>
              <a:t>.</a:t>
            </a:r>
            <a:endParaRPr lang="ru-RU" sz="1800" dirty="0">
              <a:solidFill>
                <a:schemeClr val="tx1">
                  <a:lumMod val="65000"/>
                  <a:lumOff val="35000"/>
                </a:schemeClr>
              </a:solidFill>
              <a:latin typeface="Arial"/>
              <a:cs typeface="Arial"/>
            </a:endParaRPr>
          </a:p>
        </p:txBody>
      </p:sp>
    </p:spTree>
    <p:extLst>
      <p:ext uri="{BB962C8B-B14F-4D97-AF65-F5344CB8AC3E}">
        <p14:creationId xmlns="" xmlns:p14="http://schemas.microsoft.com/office/powerpoint/2010/main" val="535522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Изображение 11" descr="Active.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845"/>
            <a:ext cx="9144000" cy="6844311"/>
          </a:xfrm>
          <a:prstGeom prst="rect">
            <a:avLst/>
          </a:prstGeom>
        </p:spPr>
      </p:pic>
      <p:sp>
        <p:nvSpPr>
          <p:cNvPr id="8" name="Заголовок 1"/>
          <p:cNvSpPr txBox="1">
            <a:spLocks/>
          </p:cNvSpPr>
          <p:nvPr/>
        </p:nvSpPr>
        <p:spPr>
          <a:xfrm>
            <a:off x="971600" y="1700808"/>
            <a:ext cx="352839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300" dirty="0" smtClean="0">
                <a:solidFill>
                  <a:schemeClr val="tx1">
                    <a:lumMod val="65000"/>
                    <a:lumOff val="35000"/>
                  </a:schemeClr>
                </a:solidFill>
                <a:latin typeface="Arial"/>
                <a:cs typeface="Arial"/>
              </a:rPr>
              <a:t>VIVERE IN MOVIMENTO</a:t>
            </a:r>
            <a:endParaRPr lang="ru-RU" sz="2300" dirty="0" smtClean="0">
              <a:solidFill>
                <a:schemeClr val="tx1">
                  <a:lumMod val="65000"/>
                  <a:lumOff val="35000"/>
                </a:schemeClr>
              </a:solidFill>
              <a:latin typeface="Arial"/>
              <a:cs typeface="Arial"/>
            </a:endParaRPr>
          </a:p>
        </p:txBody>
      </p:sp>
      <p:pic>
        <p:nvPicPr>
          <p:cNvPr id="10" name="Изображение 9"/>
          <p:cNvPicPr>
            <a:picLocks noChangeAspect="1"/>
          </p:cNvPicPr>
          <p:nvPr/>
        </p:nvPicPr>
        <p:blipFill>
          <a:blip r:embed="rId4" cstate="print"/>
          <a:stretch>
            <a:fillRect/>
          </a:stretch>
        </p:blipFill>
        <p:spPr>
          <a:xfrm>
            <a:off x="573832" y="1700808"/>
            <a:ext cx="325760" cy="325760"/>
          </a:xfrm>
          <a:prstGeom prst="rect">
            <a:avLst/>
          </a:prstGeom>
        </p:spPr>
      </p:pic>
      <p:sp>
        <p:nvSpPr>
          <p:cNvPr id="11" name="Заголовок 1"/>
          <p:cNvSpPr txBox="1">
            <a:spLocks/>
          </p:cNvSpPr>
          <p:nvPr/>
        </p:nvSpPr>
        <p:spPr>
          <a:xfrm>
            <a:off x="971600" y="2276872"/>
            <a:ext cx="3528392"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800" dirty="0" smtClean="0">
                <a:solidFill>
                  <a:schemeClr val="tx1">
                    <a:lumMod val="65000"/>
                    <a:lumOff val="35000"/>
                  </a:schemeClr>
                </a:solidFill>
                <a:latin typeface="Arial"/>
                <a:cs typeface="Arial"/>
              </a:rPr>
              <a:t>1 o 2 porzioni di cocktail al giorno: quando la fame si fa sentire e non c’è il tempo di fermarsi per un pasto tradizionale.</a:t>
            </a:r>
          </a:p>
        </p:txBody>
      </p:sp>
    </p:spTree>
    <p:extLst>
      <p:ext uri="{BB962C8B-B14F-4D97-AF65-F5344CB8AC3E}">
        <p14:creationId xmlns="" xmlns:p14="http://schemas.microsoft.com/office/powerpoint/2010/main" val="1544151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64" y="-27384"/>
            <a:ext cx="8229600" cy="1143000"/>
          </a:xfrm>
        </p:spPr>
        <p:txBody>
          <a:bodyPr>
            <a:normAutofit/>
          </a:bodyPr>
          <a:lstStyle/>
          <a:p>
            <a:r>
              <a:rPr lang="it-IT" sz="3500" dirty="0" smtClean="0">
                <a:solidFill>
                  <a:schemeClr val="tx1">
                    <a:lumMod val="75000"/>
                    <a:lumOff val="25000"/>
                  </a:schemeClr>
                </a:solidFill>
                <a:latin typeface="Arial"/>
                <a:cs typeface="Arial"/>
              </a:rPr>
              <a:t>Il mondo che ci circonda</a:t>
            </a:r>
            <a:endParaRPr lang="ru-RU" sz="3500" dirty="0">
              <a:solidFill>
                <a:schemeClr val="tx1">
                  <a:lumMod val="75000"/>
                  <a:lumOff val="25000"/>
                </a:schemeClr>
              </a:solidFill>
              <a:latin typeface="Arial"/>
              <a:cs typeface="Arial"/>
            </a:endParaRPr>
          </a:p>
        </p:txBody>
      </p:sp>
      <p:pic>
        <p:nvPicPr>
          <p:cNvPr id="6" name="Изображение 7"/>
          <p:cNvPicPr>
            <a:picLocks noChangeAspect="1"/>
          </p:cNvPicPr>
          <p:nvPr/>
        </p:nvPicPr>
        <p:blipFill rotWithShape="1">
          <a:blip r:embed="rId3" cstate="print"/>
          <a:srcRect l="3788" r="63322" b="67923"/>
          <a:stretch/>
        </p:blipFill>
        <p:spPr>
          <a:xfrm>
            <a:off x="251520" y="2204864"/>
            <a:ext cx="3420384" cy="2414373"/>
          </a:xfrm>
          <a:prstGeom prst="rect">
            <a:avLst/>
          </a:prstGeom>
        </p:spPr>
      </p:pic>
      <p:pic>
        <p:nvPicPr>
          <p:cNvPr id="4" name="Изображение 6" descr="Food.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39952" y="2272419"/>
            <a:ext cx="3384376" cy="2431030"/>
          </a:xfrm>
          <a:prstGeom prst="rect">
            <a:avLst/>
          </a:prstGeom>
        </p:spPr>
      </p:pic>
      <p:sp>
        <p:nvSpPr>
          <p:cNvPr id="5" name="Прямоугольник 4"/>
          <p:cNvSpPr/>
          <p:nvPr/>
        </p:nvSpPr>
        <p:spPr>
          <a:xfrm>
            <a:off x="7201206" y="3940314"/>
            <a:ext cx="1979712" cy="784830"/>
          </a:xfrm>
          <a:prstGeom prst="rect">
            <a:avLst/>
          </a:prstGeom>
        </p:spPr>
        <p:txBody>
          <a:bodyPr wrap="square">
            <a:spAutoFit/>
          </a:bodyPr>
          <a:lstStyle/>
          <a:p>
            <a:pPr algn="ctr"/>
            <a:r>
              <a:rPr lang="ru-RU" sz="4500" dirty="0" smtClean="0">
                <a:solidFill>
                  <a:srgbClr val="DC1F59"/>
                </a:solidFill>
              </a:rPr>
              <a:t>30 </a:t>
            </a:r>
            <a:r>
              <a:rPr lang="en-US" sz="4500" dirty="0" smtClean="0">
                <a:solidFill>
                  <a:srgbClr val="DC1F59"/>
                </a:solidFill>
              </a:rPr>
              <a:t>%</a:t>
            </a:r>
            <a:endParaRPr lang="ru-RU" sz="4500" dirty="0">
              <a:solidFill>
                <a:srgbClr val="DC1F59"/>
              </a:solidFill>
            </a:endParaRPr>
          </a:p>
        </p:txBody>
      </p:sp>
      <p:sp>
        <p:nvSpPr>
          <p:cNvPr id="7" name="Прямоугольник 6"/>
          <p:cNvSpPr/>
          <p:nvPr/>
        </p:nvSpPr>
        <p:spPr>
          <a:xfrm>
            <a:off x="7164288" y="2521157"/>
            <a:ext cx="1979712" cy="784830"/>
          </a:xfrm>
          <a:prstGeom prst="rect">
            <a:avLst/>
          </a:prstGeom>
        </p:spPr>
        <p:txBody>
          <a:bodyPr wrap="square">
            <a:spAutoFit/>
          </a:bodyPr>
          <a:lstStyle/>
          <a:p>
            <a:pPr algn="ctr"/>
            <a:r>
              <a:rPr lang="en-US" sz="4500" dirty="0">
                <a:solidFill>
                  <a:srgbClr val="DC1F59"/>
                </a:solidFill>
              </a:rPr>
              <a:t>7</a:t>
            </a:r>
            <a:r>
              <a:rPr lang="ru-RU" sz="4500" dirty="0" smtClean="0">
                <a:solidFill>
                  <a:srgbClr val="DC1F59"/>
                </a:solidFill>
              </a:rPr>
              <a:t>0 </a:t>
            </a:r>
            <a:r>
              <a:rPr lang="en-US" sz="4500" dirty="0" smtClean="0">
                <a:solidFill>
                  <a:srgbClr val="DC1F59"/>
                </a:solidFill>
              </a:rPr>
              <a:t>%</a:t>
            </a:r>
            <a:endParaRPr lang="ru-RU" sz="4500" dirty="0">
              <a:solidFill>
                <a:srgbClr val="DC1F59"/>
              </a:solidFill>
            </a:endParaRPr>
          </a:p>
        </p:txBody>
      </p:sp>
    </p:spTree>
    <p:extLst>
      <p:ext uri="{BB962C8B-B14F-4D97-AF65-F5344CB8AC3E}">
        <p14:creationId xmlns="" xmlns:p14="http://schemas.microsoft.com/office/powerpoint/2010/main" val="3406091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274638"/>
            <a:ext cx="8229600" cy="1143000"/>
          </a:xfrm>
        </p:spPr>
        <p:txBody>
          <a:bodyPr/>
          <a:lstStyle/>
          <a:p>
            <a:endParaRPr lang="en-US"/>
          </a:p>
        </p:txBody>
      </p:sp>
      <p:pic>
        <p:nvPicPr>
          <p:cNvPr id="6" name="Picture 27" descr="For whom.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207" y="0"/>
            <a:ext cx="9189719" cy="6858000"/>
          </a:xfrm>
          <a:prstGeom prst="rect">
            <a:avLst/>
          </a:prstGeom>
        </p:spPr>
      </p:pic>
      <p:sp>
        <p:nvSpPr>
          <p:cNvPr id="8" name="Заголовок 1"/>
          <p:cNvSpPr txBox="1">
            <a:spLocks/>
          </p:cNvSpPr>
          <p:nvPr/>
        </p:nvSpPr>
        <p:spPr>
          <a:xfrm>
            <a:off x="539552" y="3068960"/>
            <a:ext cx="31683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a:solidFill>
                  <a:schemeClr val="tx1">
                    <a:lumMod val="75000"/>
                    <a:lumOff val="25000"/>
                  </a:schemeClr>
                </a:solidFill>
                <a:latin typeface="Arial"/>
                <a:cs typeface="Arial"/>
              </a:rPr>
              <a:t>c</a:t>
            </a:r>
            <a:r>
              <a:rPr lang="it-IT" sz="1600" dirty="0" smtClean="0">
                <a:solidFill>
                  <a:schemeClr val="tx1">
                    <a:lumMod val="75000"/>
                    <a:lumOff val="25000"/>
                  </a:schemeClr>
                </a:solidFill>
                <a:latin typeface="Arial"/>
                <a:cs typeface="Arial"/>
              </a:rPr>
              <a:t>hi si prende cura dei propri capelli, della pelle e delle unghie</a:t>
            </a:r>
            <a:endParaRPr lang="ru-RU" sz="1600" dirty="0">
              <a:solidFill>
                <a:schemeClr val="tx1">
                  <a:lumMod val="75000"/>
                  <a:lumOff val="25000"/>
                </a:schemeClr>
              </a:solidFill>
              <a:latin typeface="Arial"/>
              <a:cs typeface="Arial"/>
            </a:endParaRPr>
          </a:p>
        </p:txBody>
      </p:sp>
      <p:sp>
        <p:nvSpPr>
          <p:cNvPr id="9" name="Заголовок 1"/>
          <p:cNvSpPr txBox="1">
            <a:spLocks/>
          </p:cNvSpPr>
          <p:nvPr/>
        </p:nvSpPr>
        <p:spPr>
          <a:xfrm>
            <a:off x="205680" y="332656"/>
            <a:ext cx="868680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smtClean="0">
                <a:solidFill>
                  <a:schemeClr val="tx1">
                    <a:lumMod val="75000"/>
                    <a:lumOff val="25000"/>
                  </a:schemeClr>
                </a:solidFill>
                <a:latin typeface="Arial"/>
                <a:cs typeface="Arial"/>
              </a:rPr>
              <a:t>I cocktail saranno amati da…</a:t>
            </a:r>
            <a:endParaRPr lang="ru-RU" sz="3200" dirty="0">
              <a:solidFill>
                <a:schemeClr val="tx1">
                  <a:lumMod val="75000"/>
                  <a:lumOff val="25000"/>
                </a:schemeClr>
              </a:solidFill>
              <a:latin typeface="Arial"/>
              <a:cs typeface="Arial"/>
            </a:endParaRPr>
          </a:p>
        </p:txBody>
      </p:sp>
      <p:sp>
        <p:nvSpPr>
          <p:cNvPr id="10" name="Заголовок 1"/>
          <p:cNvSpPr txBox="1">
            <a:spLocks/>
          </p:cNvSpPr>
          <p:nvPr/>
        </p:nvSpPr>
        <p:spPr>
          <a:xfrm>
            <a:off x="3419872" y="3068960"/>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a:solidFill>
                  <a:schemeClr val="tx1">
                    <a:lumMod val="75000"/>
                    <a:lumOff val="25000"/>
                  </a:schemeClr>
                </a:solidFill>
                <a:latin typeface="Arial"/>
                <a:cs typeface="Arial"/>
              </a:rPr>
              <a:t>c</a:t>
            </a:r>
            <a:r>
              <a:rPr lang="it-IT" sz="1600" dirty="0" smtClean="0">
                <a:solidFill>
                  <a:schemeClr val="tx1">
                    <a:lumMod val="75000"/>
                    <a:lumOff val="25000"/>
                  </a:schemeClr>
                </a:solidFill>
                <a:latin typeface="Arial"/>
                <a:cs typeface="Arial"/>
              </a:rPr>
              <a:t>hi dà valore</a:t>
            </a:r>
          </a:p>
          <a:p>
            <a:r>
              <a:rPr lang="it-IT" sz="1600" dirty="0" smtClean="0">
                <a:solidFill>
                  <a:schemeClr val="tx1">
                    <a:lumMod val="75000"/>
                    <a:lumOff val="25000"/>
                  </a:schemeClr>
                </a:solidFill>
                <a:latin typeface="Arial"/>
                <a:cs typeface="Arial"/>
              </a:rPr>
              <a:t>al tempo </a:t>
            </a:r>
            <a:endParaRPr lang="ru-RU" sz="1600" dirty="0">
              <a:solidFill>
                <a:schemeClr val="tx1">
                  <a:lumMod val="75000"/>
                  <a:lumOff val="25000"/>
                </a:schemeClr>
              </a:solidFill>
              <a:latin typeface="Arial"/>
              <a:cs typeface="Arial"/>
            </a:endParaRPr>
          </a:p>
        </p:txBody>
      </p:sp>
      <p:sp>
        <p:nvSpPr>
          <p:cNvPr id="12" name="Заголовок 1"/>
          <p:cNvSpPr txBox="1">
            <a:spLocks/>
          </p:cNvSpPr>
          <p:nvPr/>
        </p:nvSpPr>
        <p:spPr>
          <a:xfrm>
            <a:off x="5868144" y="3068960"/>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a:solidFill>
                  <a:schemeClr val="tx1">
                    <a:lumMod val="75000"/>
                    <a:lumOff val="25000"/>
                  </a:schemeClr>
                </a:solidFill>
                <a:latin typeface="Arial"/>
                <a:cs typeface="Arial"/>
              </a:rPr>
              <a:t>c</a:t>
            </a:r>
            <a:r>
              <a:rPr lang="it-IT" sz="1600" dirty="0" smtClean="0">
                <a:solidFill>
                  <a:schemeClr val="tx1">
                    <a:lumMod val="75000"/>
                    <a:lumOff val="25000"/>
                  </a:schemeClr>
                </a:solidFill>
                <a:latin typeface="Arial"/>
                <a:cs typeface="Arial"/>
              </a:rPr>
              <a:t>hi desidera tenere</a:t>
            </a:r>
          </a:p>
          <a:p>
            <a:r>
              <a:rPr lang="it-IT" sz="1600" dirty="0" smtClean="0">
                <a:solidFill>
                  <a:schemeClr val="tx1">
                    <a:lumMod val="75000"/>
                    <a:lumOff val="25000"/>
                  </a:schemeClr>
                </a:solidFill>
                <a:latin typeface="Arial"/>
                <a:cs typeface="Arial"/>
              </a:rPr>
              <a:t>il peso sotto controllo</a:t>
            </a:r>
            <a:endParaRPr lang="ru-RU" sz="1600" dirty="0">
              <a:solidFill>
                <a:schemeClr val="tx1">
                  <a:lumMod val="75000"/>
                  <a:lumOff val="25000"/>
                </a:schemeClr>
              </a:solidFill>
              <a:latin typeface="Arial"/>
              <a:cs typeface="Arial"/>
            </a:endParaRPr>
          </a:p>
        </p:txBody>
      </p:sp>
      <p:sp>
        <p:nvSpPr>
          <p:cNvPr id="13" name="Заголовок 1"/>
          <p:cNvSpPr txBox="1">
            <a:spLocks/>
          </p:cNvSpPr>
          <p:nvPr/>
        </p:nvSpPr>
        <p:spPr>
          <a:xfrm>
            <a:off x="755576" y="5373216"/>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a:solidFill>
                  <a:schemeClr val="tx1">
                    <a:lumMod val="75000"/>
                    <a:lumOff val="25000"/>
                  </a:schemeClr>
                </a:solidFill>
                <a:latin typeface="Arial"/>
                <a:cs typeface="Arial"/>
              </a:rPr>
              <a:t>c</a:t>
            </a:r>
            <a:r>
              <a:rPr lang="it-IT" sz="1600" dirty="0" smtClean="0">
                <a:solidFill>
                  <a:schemeClr val="tx1">
                    <a:lumMod val="75000"/>
                    <a:lumOff val="25000"/>
                  </a:schemeClr>
                </a:solidFill>
                <a:latin typeface="Arial"/>
                <a:cs typeface="Arial"/>
              </a:rPr>
              <a:t>hi pratica sport</a:t>
            </a:r>
            <a:endParaRPr lang="ru-RU" sz="1600" dirty="0">
              <a:solidFill>
                <a:schemeClr val="tx1">
                  <a:lumMod val="75000"/>
                  <a:lumOff val="25000"/>
                </a:schemeClr>
              </a:solidFill>
              <a:latin typeface="Arial"/>
              <a:cs typeface="Arial"/>
            </a:endParaRPr>
          </a:p>
        </p:txBody>
      </p:sp>
      <p:sp>
        <p:nvSpPr>
          <p:cNvPr id="14" name="Заголовок 1"/>
          <p:cNvSpPr txBox="1">
            <a:spLocks/>
          </p:cNvSpPr>
          <p:nvPr/>
        </p:nvSpPr>
        <p:spPr>
          <a:xfrm>
            <a:off x="3419872" y="5373216"/>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a:solidFill>
                  <a:schemeClr val="tx1">
                    <a:lumMod val="75000"/>
                    <a:lumOff val="25000"/>
                  </a:schemeClr>
                </a:solidFill>
                <a:latin typeface="Arial"/>
                <a:cs typeface="Arial"/>
              </a:rPr>
              <a:t>c</a:t>
            </a:r>
            <a:r>
              <a:rPr lang="it-IT" sz="1600" dirty="0" smtClean="0">
                <a:solidFill>
                  <a:schemeClr val="tx1">
                    <a:lumMod val="75000"/>
                    <a:lumOff val="25000"/>
                  </a:schemeClr>
                </a:solidFill>
                <a:latin typeface="Arial"/>
                <a:cs typeface="Arial"/>
              </a:rPr>
              <a:t>hi subisce lo stress ed è spesso stanco</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868144" y="5373216"/>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a:solidFill>
                  <a:schemeClr val="tx1">
                    <a:lumMod val="75000"/>
                    <a:lumOff val="25000"/>
                  </a:schemeClr>
                </a:solidFill>
                <a:latin typeface="Arial"/>
                <a:cs typeface="Arial"/>
              </a:rPr>
              <a:t>c</a:t>
            </a:r>
            <a:r>
              <a:rPr lang="it-IT" sz="1600" dirty="0" smtClean="0">
                <a:solidFill>
                  <a:schemeClr val="tx1">
                    <a:lumMod val="75000"/>
                    <a:lumOff val="25000"/>
                  </a:schemeClr>
                </a:solidFill>
                <a:latin typeface="Arial"/>
                <a:cs typeface="Arial"/>
              </a:rPr>
              <a:t>hi ha una </a:t>
            </a:r>
          </a:p>
          <a:p>
            <a:r>
              <a:rPr lang="it-IT" sz="1600" dirty="0" smtClean="0">
                <a:solidFill>
                  <a:schemeClr val="tx1">
                    <a:lumMod val="75000"/>
                    <a:lumOff val="25000"/>
                  </a:schemeClr>
                </a:solidFill>
                <a:latin typeface="Arial"/>
                <a:cs typeface="Arial"/>
              </a:rPr>
              <a:t>digestione difficile</a:t>
            </a:r>
            <a:endParaRPr lang="ru-RU" sz="1600" dirty="0">
              <a:solidFill>
                <a:schemeClr val="tx1">
                  <a:lumMod val="75000"/>
                  <a:lumOff val="25000"/>
                </a:schemeClr>
              </a:solidFill>
              <a:latin typeface="Arial"/>
              <a:cs typeface="Arial"/>
            </a:endParaRPr>
          </a:p>
        </p:txBody>
      </p:sp>
    </p:spTree>
    <p:extLst>
      <p:ext uri="{BB962C8B-B14F-4D97-AF65-F5344CB8AC3E}">
        <p14:creationId xmlns="" xmlns:p14="http://schemas.microsoft.com/office/powerpoint/2010/main" val="951797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DDBS_portions.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9512" y="167145"/>
            <a:ext cx="8712968" cy="6502215"/>
          </a:xfrm>
          <a:prstGeom prst="rect">
            <a:avLst/>
          </a:prstGeom>
        </p:spPr>
      </p:pic>
      <p:sp>
        <p:nvSpPr>
          <p:cNvPr id="12" name="Заголовок 1"/>
          <p:cNvSpPr>
            <a:spLocks noGrp="1"/>
          </p:cNvSpPr>
          <p:nvPr>
            <p:ph type="title"/>
          </p:nvPr>
        </p:nvSpPr>
        <p:spPr>
          <a:xfrm>
            <a:off x="35496" y="260648"/>
            <a:ext cx="8902824" cy="648072"/>
          </a:xfrm>
        </p:spPr>
        <p:txBody>
          <a:bodyPr>
            <a:noAutofit/>
          </a:bodyPr>
          <a:lstStyle/>
          <a:p>
            <a:r>
              <a:rPr lang="it-IT" sz="3200" dirty="0" smtClean="0">
                <a:solidFill>
                  <a:schemeClr val="tx1">
                    <a:lumMod val="75000"/>
                    <a:lumOff val="25000"/>
                  </a:schemeClr>
                </a:solidFill>
                <a:latin typeface="Arial"/>
                <a:cs typeface="Arial"/>
              </a:rPr>
              <a:t>Una porzione di </a:t>
            </a:r>
            <a:r>
              <a:rPr lang="en-US" sz="3200" dirty="0" smtClean="0">
                <a:solidFill>
                  <a:schemeClr val="tx1">
                    <a:lumMod val="75000"/>
                    <a:lumOff val="25000"/>
                  </a:schemeClr>
                </a:solidFill>
                <a:latin typeface="Arial"/>
                <a:cs typeface="Arial"/>
              </a:rPr>
              <a:t>Daily Delicious</a:t>
            </a:r>
            <a:r>
              <a:rPr lang="ru-RU" sz="3200" dirty="0" smtClean="0">
                <a:solidFill>
                  <a:schemeClr val="tx1">
                    <a:lumMod val="75000"/>
                    <a:lumOff val="25000"/>
                  </a:schemeClr>
                </a:solidFill>
                <a:latin typeface="Arial"/>
                <a:cs typeface="Arial"/>
              </a:rPr>
              <a:t> </a:t>
            </a:r>
            <a:r>
              <a:rPr lang="en-US" sz="3200" dirty="0" smtClean="0">
                <a:solidFill>
                  <a:schemeClr val="tx1">
                    <a:lumMod val="75000"/>
                    <a:lumOff val="25000"/>
                  </a:schemeClr>
                </a:solidFill>
                <a:latin typeface="Arial"/>
                <a:cs typeface="Arial"/>
              </a:rPr>
              <a:t>Beauty Shake è</a:t>
            </a:r>
            <a:endParaRPr lang="ru-RU" sz="3200" dirty="0">
              <a:solidFill>
                <a:schemeClr val="tx1">
                  <a:lumMod val="75000"/>
                  <a:lumOff val="25000"/>
                </a:schemeClr>
              </a:solidFill>
              <a:latin typeface="Arial"/>
              <a:cs typeface="Arial"/>
            </a:endParaRPr>
          </a:p>
        </p:txBody>
      </p:sp>
      <p:sp>
        <p:nvSpPr>
          <p:cNvPr id="13" name="Заголовок 1"/>
          <p:cNvSpPr txBox="1">
            <a:spLocks/>
          </p:cNvSpPr>
          <p:nvPr/>
        </p:nvSpPr>
        <p:spPr>
          <a:xfrm>
            <a:off x="530763" y="1800200"/>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tx1">
                    <a:lumMod val="85000"/>
                    <a:lumOff val="15000"/>
                  </a:schemeClr>
                </a:solidFill>
                <a:latin typeface="Arial"/>
                <a:cs typeface="Arial"/>
              </a:rPr>
              <a:t>195 </a:t>
            </a:r>
            <a:r>
              <a:rPr lang="it-IT" sz="1600" dirty="0" smtClean="0">
                <a:solidFill>
                  <a:schemeClr val="tx1">
                    <a:lumMod val="85000"/>
                    <a:lumOff val="15000"/>
                  </a:schemeClr>
                </a:solidFill>
                <a:latin typeface="Arial"/>
                <a:cs typeface="Arial"/>
              </a:rPr>
              <a:t>calorie</a:t>
            </a:r>
            <a:endParaRPr lang="ru-RU" sz="1600" dirty="0">
              <a:solidFill>
                <a:schemeClr val="tx1">
                  <a:lumMod val="85000"/>
                  <a:lumOff val="15000"/>
                </a:schemeClr>
              </a:solidFill>
              <a:latin typeface="Arial"/>
              <a:cs typeface="Arial"/>
            </a:endParaRPr>
          </a:p>
        </p:txBody>
      </p:sp>
      <p:sp>
        <p:nvSpPr>
          <p:cNvPr id="14" name="Заголовок 1"/>
          <p:cNvSpPr txBox="1">
            <a:spLocks/>
          </p:cNvSpPr>
          <p:nvPr/>
        </p:nvSpPr>
        <p:spPr>
          <a:xfrm>
            <a:off x="539552" y="2808312"/>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21</a:t>
            </a:r>
            <a:r>
              <a:rPr lang="it-IT" sz="1600" dirty="0" smtClean="0">
                <a:solidFill>
                  <a:schemeClr val="tx1">
                    <a:lumMod val="85000"/>
                    <a:lumOff val="15000"/>
                  </a:schemeClr>
                </a:solidFill>
                <a:latin typeface="Arial"/>
                <a:cs typeface="Arial"/>
              </a:rPr>
              <a:t>g di proteine</a:t>
            </a:r>
            <a:endParaRPr lang="ru-RU" sz="1600" dirty="0">
              <a:solidFill>
                <a:schemeClr val="tx1">
                  <a:lumMod val="85000"/>
                  <a:lumOff val="15000"/>
                </a:schemeClr>
              </a:solidFill>
              <a:latin typeface="Arial"/>
              <a:cs typeface="Arial"/>
            </a:endParaRPr>
          </a:p>
        </p:txBody>
      </p:sp>
      <p:sp>
        <p:nvSpPr>
          <p:cNvPr id="15" name="Заголовок 1"/>
          <p:cNvSpPr txBox="1">
            <a:spLocks/>
          </p:cNvSpPr>
          <p:nvPr/>
        </p:nvSpPr>
        <p:spPr>
          <a:xfrm>
            <a:off x="35496" y="3911561"/>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11 </a:t>
            </a:r>
            <a:r>
              <a:rPr lang="it-IT" sz="1600" dirty="0" smtClean="0">
                <a:solidFill>
                  <a:schemeClr val="tx1">
                    <a:lumMod val="85000"/>
                    <a:lumOff val="15000"/>
                  </a:schemeClr>
                </a:solidFill>
                <a:latin typeface="Arial"/>
                <a:cs typeface="Arial"/>
              </a:rPr>
              <a:t>nutrienti per la bellezza</a:t>
            </a:r>
            <a:endParaRPr lang="ru-RU" sz="1600" dirty="0">
              <a:solidFill>
                <a:schemeClr val="tx1">
                  <a:lumMod val="85000"/>
                  <a:lumOff val="15000"/>
                </a:schemeClr>
              </a:solidFill>
              <a:latin typeface="Arial"/>
              <a:cs typeface="Arial"/>
            </a:endParaRPr>
          </a:p>
        </p:txBody>
      </p:sp>
      <p:sp>
        <p:nvSpPr>
          <p:cNvPr id="16" name="Заголовок 1"/>
          <p:cNvSpPr txBox="1">
            <a:spLocks/>
          </p:cNvSpPr>
          <p:nvPr/>
        </p:nvSpPr>
        <p:spPr>
          <a:xfrm>
            <a:off x="35496" y="4968552"/>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700" dirty="0" smtClean="0">
                <a:solidFill>
                  <a:schemeClr val="tx1">
                    <a:lumMod val="85000"/>
                    <a:lumOff val="15000"/>
                  </a:schemeClr>
                </a:solidFill>
                <a:latin typeface="Arial"/>
                <a:cs typeface="Arial"/>
              </a:rPr>
              <a:t>Formula proteica</a:t>
            </a:r>
            <a:endParaRPr lang="ru-RU" sz="1700" dirty="0">
              <a:solidFill>
                <a:schemeClr val="tx1">
                  <a:lumMod val="85000"/>
                  <a:lumOff val="15000"/>
                </a:schemeClr>
              </a:solidFill>
              <a:latin typeface="Arial"/>
              <a:cs typeface="Arial"/>
            </a:endParaRPr>
          </a:p>
        </p:txBody>
      </p:sp>
      <p:sp>
        <p:nvSpPr>
          <p:cNvPr id="17" name="Заголовок 1"/>
          <p:cNvSpPr txBox="1">
            <a:spLocks/>
          </p:cNvSpPr>
          <p:nvPr/>
        </p:nvSpPr>
        <p:spPr>
          <a:xfrm>
            <a:off x="72008" y="6071801"/>
            <a:ext cx="255577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700" dirty="0" smtClean="0">
                <a:solidFill>
                  <a:schemeClr val="tx1">
                    <a:lumMod val="85000"/>
                    <a:lumOff val="15000"/>
                  </a:schemeClr>
                </a:solidFill>
                <a:latin typeface="Arial"/>
                <a:cs typeface="Arial"/>
              </a:rPr>
              <a:t>Collagene </a:t>
            </a:r>
            <a:r>
              <a:rPr lang="en-US" sz="1700" dirty="0" smtClean="0">
                <a:solidFill>
                  <a:schemeClr val="tx1">
                    <a:lumMod val="85000"/>
                    <a:lumOff val="15000"/>
                  </a:schemeClr>
                </a:solidFill>
                <a:latin typeface="Arial"/>
                <a:cs typeface="Arial"/>
              </a:rPr>
              <a:t>Verisol ®</a:t>
            </a:r>
            <a:endParaRPr lang="ru-RU" sz="1700" dirty="0">
              <a:solidFill>
                <a:schemeClr val="tx1">
                  <a:lumMod val="85000"/>
                  <a:lumOff val="15000"/>
                </a:schemeClr>
              </a:solidFill>
              <a:latin typeface="Arial"/>
              <a:cs typeface="Arial"/>
            </a:endParaRPr>
          </a:p>
        </p:txBody>
      </p:sp>
      <p:sp>
        <p:nvSpPr>
          <p:cNvPr id="18" name="Заголовок 1"/>
          <p:cNvSpPr txBox="1">
            <a:spLocks/>
          </p:cNvSpPr>
          <p:nvPr/>
        </p:nvSpPr>
        <p:spPr>
          <a:xfrm>
            <a:off x="6516216" y="1844824"/>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smtClean="0">
                <a:solidFill>
                  <a:schemeClr val="tx1">
                    <a:lumMod val="85000"/>
                    <a:lumOff val="15000"/>
                  </a:schemeClr>
                </a:solidFill>
                <a:latin typeface="Arial"/>
                <a:cs typeface="Arial"/>
              </a:rPr>
              <a:t>Gusto naturale</a:t>
            </a:r>
            <a:endParaRPr lang="ru-RU" sz="1600" dirty="0">
              <a:solidFill>
                <a:schemeClr val="tx1">
                  <a:lumMod val="85000"/>
                  <a:lumOff val="15000"/>
                </a:schemeClr>
              </a:solidFill>
              <a:latin typeface="Arial"/>
              <a:cs typeface="Arial"/>
            </a:endParaRPr>
          </a:p>
        </p:txBody>
      </p:sp>
      <p:sp>
        <p:nvSpPr>
          <p:cNvPr id="19" name="Заголовок 1"/>
          <p:cNvSpPr txBox="1">
            <a:spLocks/>
          </p:cNvSpPr>
          <p:nvPr/>
        </p:nvSpPr>
        <p:spPr>
          <a:xfrm>
            <a:off x="6948264" y="2852936"/>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smtClean="0">
                <a:solidFill>
                  <a:schemeClr val="tx1">
                    <a:lumMod val="85000"/>
                    <a:lumOff val="15000"/>
                  </a:schemeClr>
                </a:solidFill>
                <a:latin typeface="Arial"/>
                <a:cs typeface="Arial"/>
              </a:rPr>
              <a:t>Senza OGM</a:t>
            </a:r>
            <a:endParaRPr lang="ru-RU" sz="1600" dirty="0">
              <a:solidFill>
                <a:schemeClr val="tx1">
                  <a:lumMod val="85000"/>
                  <a:lumOff val="15000"/>
                </a:schemeClr>
              </a:solidFill>
              <a:latin typeface="Arial"/>
              <a:cs typeface="Arial"/>
            </a:endParaRPr>
          </a:p>
        </p:txBody>
      </p:sp>
      <p:sp>
        <p:nvSpPr>
          <p:cNvPr id="20" name="Заголовок 1"/>
          <p:cNvSpPr txBox="1">
            <a:spLocks/>
          </p:cNvSpPr>
          <p:nvPr/>
        </p:nvSpPr>
        <p:spPr>
          <a:xfrm>
            <a:off x="6444208" y="393305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smtClean="0">
                <a:solidFill>
                  <a:schemeClr val="tx1">
                    <a:lumMod val="85000"/>
                    <a:lumOff val="15000"/>
                  </a:schemeClr>
                </a:solidFill>
                <a:latin typeface="Arial"/>
                <a:cs typeface="Arial"/>
              </a:rPr>
              <a:t>Senza glutine</a:t>
            </a:r>
            <a:endParaRPr lang="ru-RU" sz="1600" dirty="0">
              <a:solidFill>
                <a:schemeClr val="tx1">
                  <a:lumMod val="85000"/>
                  <a:lumOff val="15000"/>
                </a:schemeClr>
              </a:solidFill>
              <a:latin typeface="Arial"/>
              <a:cs typeface="Arial"/>
            </a:endParaRPr>
          </a:p>
        </p:txBody>
      </p:sp>
      <p:sp>
        <p:nvSpPr>
          <p:cNvPr id="21" name="Заголовок 1"/>
          <p:cNvSpPr txBox="1">
            <a:spLocks/>
          </p:cNvSpPr>
          <p:nvPr/>
        </p:nvSpPr>
        <p:spPr>
          <a:xfrm>
            <a:off x="6444208" y="501317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700" dirty="0" smtClean="0">
                <a:solidFill>
                  <a:schemeClr val="tx1">
                    <a:lumMod val="85000"/>
                    <a:lumOff val="15000"/>
                  </a:schemeClr>
                </a:solidFill>
                <a:latin typeface="Arial"/>
                <a:cs typeface="Arial"/>
              </a:rPr>
              <a:t>Senza grassi trans</a:t>
            </a:r>
            <a:endParaRPr lang="ru-RU" sz="1700" dirty="0">
              <a:solidFill>
                <a:schemeClr val="tx1">
                  <a:lumMod val="85000"/>
                  <a:lumOff val="15000"/>
                </a:schemeClr>
              </a:solidFill>
              <a:latin typeface="Arial"/>
              <a:cs typeface="Arial"/>
            </a:endParaRPr>
          </a:p>
        </p:txBody>
      </p:sp>
      <p:sp>
        <p:nvSpPr>
          <p:cNvPr id="22" name="Заголовок 1"/>
          <p:cNvSpPr txBox="1">
            <a:spLocks/>
          </p:cNvSpPr>
          <p:nvPr/>
        </p:nvSpPr>
        <p:spPr>
          <a:xfrm>
            <a:off x="6444208" y="609329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700" dirty="0" smtClean="0">
                <a:solidFill>
                  <a:schemeClr val="tx1">
                    <a:lumMod val="85000"/>
                    <a:lumOff val="15000"/>
                  </a:schemeClr>
                </a:solidFill>
                <a:latin typeface="Arial"/>
                <a:cs typeface="Arial"/>
              </a:rPr>
              <a:t>Soffice e spumoso</a:t>
            </a:r>
            <a:endParaRPr lang="ru-RU" sz="1700" dirty="0">
              <a:solidFill>
                <a:schemeClr val="tx1">
                  <a:lumMod val="85000"/>
                  <a:lumOff val="15000"/>
                </a:schemeClr>
              </a:solidFill>
              <a:latin typeface="Arial"/>
              <a:cs typeface="Arial"/>
            </a:endParaRPr>
          </a:p>
        </p:txBody>
      </p:sp>
    </p:spTree>
    <p:extLst>
      <p:ext uri="{BB962C8B-B14F-4D97-AF65-F5344CB8AC3E}">
        <p14:creationId xmlns="" xmlns:p14="http://schemas.microsoft.com/office/powerpoint/2010/main" val="4171285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Изображение 3"/>
          <p:cNvPicPr/>
          <p:nvPr/>
        </p:nvPicPr>
        <p:blipFill>
          <a:blip r:embed="rId3"/>
          <a:stretch/>
        </p:blipFill>
        <p:spPr>
          <a:xfrm>
            <a:off x="-359640" y="360"/>
            <a:ext cx="9503640" cy="6857640"/>
          </a:xfrm>
          <a:prstGeom prst="rect">
            <a:avLst/>
          </a:prstGeom>
          <a:ln>
            <a:noFill/>
          </a:ln>
        </p:spPr>
      </p:pic>
      <p:pic>
        <p:nvPicPr>
          <p:cNvPr id="5" name="Изображение 22"/>
          <p:cNvPicPr/>
          <p:nvPr/>
        </p:nvPicPr>
        <p:blipFill>
          <a:blip r:embed="rId4"/>
          <a:stretch/>
        </p:blipFill>
        <p:spPr>
          <a:xfrm>
            <a:off x="395640" y="1014840"/>
            <a:ext cx="325440" cy="325440"/>
          </a:xfrm>
          <a:prstGeom prst="rect">
            <a:avLst/>
          </a:prstGeom>
          <a:ln>
            <a:noFill/>
          </a:ln>
        </p:spPr>
      </p:pic>
      <p:pic>
        <p:nvPicPr>
          <p:cNvPr id="6" name="Изображение 22"/>
          <p:cNvPicPr/>
          <p:nvPr/>
        </p:nvPicPr>
        <p:blipFill>
          <a:blip r:embed="rId4"/>
          <a:stretch/>
        </p:blipFill>
        <p:spPr>
          <a:xfrm>
            <a:off x="388908" y="1714488"/>
            <a:ext cx="325440" cy="325440"/>
          </a:xfrm>
          <a:prstGeom prst="rect">
            <a:avLst/>
          </a:prstGeom>
          <a:ln>
            <a:noFill/>
          </a:ln>
        </p:spPr>
      </p:pic>
      <p:pic>
        <p:nvPicPr>
          <p:cNvPr id="7" name="Изображение 22"/>
          <p:cNvPicPr/>
          <p:nvPr/>
        </p:nvPicPr>
        <p:blipFill>
          <a:blip r:embed="rId4"/>
          <a:stretch/>
        </p:blipFill>
        <p:spPr>
          <a:xfrm>
            <a:off x="357158" y="2428868"/>
            <a:ext cx="325440" cy="325440"/>
          </a:xfrm>
          <a:prstGeom prst="rect">
            <a:avLst/>
          </a:prstGeom>
          <a:ln>
            <a:noFill/>
          </a:ln>
        </p:spPr>
      </p:pic>
      <p:pic>
        <p:nvPicPr>
          <p:cNvPr id="8" name="Изображение 22"/>
          <p:cNvPicPr/>
          <p:nvPr/>
        </p:nvPicPr>
        <p:blipFill>
          <a:blip r:embed="rId4"/>
          <a:stretch/>
        </p:blipFill>
        <p:spPr>
          <a:xfrm>
            <a:off x="357158" y="4714884"/>
            <a:ext cx="325440" cy="325440"/>
          </a:xfrm>
          <a:prstGeom prst="rect">
            <a:avLst/>
          </a:prstGeom>
          <a:ln>
            <a:noFill/>
          </a:ln>
        </p:spPr>
      </p:pic>
      <p:pic>
        <p:nvPicPr>
          <p:cNvPr id="9" name="Изображение 22"/>
          <p:cNvPicPr/>
          <p:nvPr/>
        </p:nvPicPr>
        <p:blipFill>
          <a:blip r:embed="rId4"/>
          <a:stretch/>
        </p:blipFill>
        <p:spPr>
          <a:xfrm>
            <a:off x="4714876" y="3357562"/>
            <a:ext cx="325440" cy="325440"/>
          </a:xfrm>
          <a:prstGeom prst="rect">
            <a:avLst/>
          </a:prstGeom>
          <a:ln>
            <a:noFill/>
          </a:ln>
        </p:spPr>
      </p:pic>
      <p:pic>
        <p:nvPicPr>
          <p:cNvPr id="10" name="Изображение 22"/>
          <p:cNvPicPr/>
          <p:nvPr/>
        </p:nvPicPr>
        <p:blipFill>
          <a:blip r:embed="rId4"/>
          <a:stretch/>
        </p:blipFill>
        <p:spPr>
          <a:xfrm>
            <a:off x="4714876" y="2571744"/>
            <a:ext cx="325440" cy="325440"/>
          </a:xfrm>
          <a:prstGeom prst="rect">
            <a:avLst/>
          </a:prstGeom>
          <a:ln>
            <a:noFill/>
          </a:ln>
        </p:spPr>
      </p:pic>
      <p:pic>
        <p:nvPicPr>
          <p:cNvPr id="11" name="Изображение 22"/>
          <p:cNvPicPr/>
          <p:nvPr/>
        </p:nvPicPr>
        <p:blipFill>
          <a:blip r:embed="rId4"/>
          <a:stretch/>
        </p:blipFill>
        <p:spPr>
          <a:xfrm>
            <a:off x="4714876" y="1785926"/>
            <a:ext cx="325440" cy="325440"/>
          </a:xfrm>
          <a:prstGeom prst="rect">
            <a:avLst/>
          </a:prstGeom>
          <a:ln>
            <a:noFill/>
          </a:ln>
        </p:spPr>
      </p:pic>
      <p:pic>
        <p:nvPicPr>
          <p:cNvPr id="12" name="Изображение 22"/>
          <p:cNvPicPr/>
          <p:nvPr/>
        </p:nvPicPr>
        <p:blipFill>
          <a:blip r:embed="rId4"/>
          <a:stretch/>
        </p:blipFill>
        <p:spPr>
          <a:xfrm>
            <a:off x="4714876" y="1000108"/>
            <a:ext cx="325440" cy="325440"/>
          </a:xfrm>
          <a:prstGeom prst="rect">
            <a:avLst/>
          </a:prstGeom>
          <a:ln>
            <a:noFill/>
          </a:ln>
        </p:spPr>
      </p:pic>
      <p:pic>
        <p:nvPicPr>
          <p:cNvPr id="13" name="Изображение 22"/>
          <p:cNvPicPr/>
          <p:nvPr/>
        </p:nvPicPr>
        <p:blipFill>
          <a:blip r:embed="rId4"/>
          <a:stretch/>
        </p:blipFill>
        <p:spPr>
          <a:xfrm>
            <a:off x="357158" y="3214686"/>
            <a:ext cx="325440" cy="325440"/>
          </a:xfrm>
          <a:prstGeom prst="rect">
            <a:avLst/>
          </a:prstGeom>
          <a:ln>
            <a:noFill/>
          </a:ln>
        </p:spPr>
      </p:pic>
      <p:pic>
        <p:nvPicPr>
          <p:cNvPr id="15" name="Изображение 22"/>
          <p:cNvPicPr/>
          <p:nvPr/>
        </p:nvPicPr>
        <p:blipFill>
          <a:blip r:embed="rId4"/>
          <a:stretch/>
        </p:blipFill>
        <p:spPr>
          <a:xfrm>
            <a:off x="357158" y="3929066"/>
            <a:ext cx="325440" cy="325440"/>
          </a:xfrm>
          <a:prstGeom prst="rect">
            <a:avLst/>
          </a:prstGeom>
          <a:ln>
            <a:noFill/>
          </a:ln>
        </p:spPr>
      </p:pic>
      <p:sp>
        <p:nvSpPr>
          <p:cNvPr id="16" name="Rettangolo 15"/>
          <p:cNvSpPr/>
          <p:nvPr/>
        </p:nvSpPr>
        <p:spPr>
          <a:xfrm>
            <a:off x="714348" y="1000108"/>
            <a:ext cx="1998945" cy="369332"/>
          </a:xfrm>
          <a:prstGeom prst="rect">
            <a:avLst/>
          </a:prstGeom>
        </p:spPr>
        <p:txBody>
          <a:bodyPr wrap="none">
            <a:spAutoFit/>
          </a:bodyPr>
          <a:lstStyle/>
          <a:p>
            <a:pPr>
              <a:lnSpc>
                <a:spcPct val="100000"/>
              </a:lnSpc>
            </a:pPr>
            <a:r>
              <a:rPr lang="it-IT" spc="-1" dirty="0" smtClean="0">
                <a:solidFill>
                  <a:srgbClr val="404040"/>
                </a:solidFill>
                <a:latin typeface="Arial"/>
              </a:rPr>
              <a:t>Prendilo  in ufficio</a:t>
            </a:r>
            <a:endParaRPr lang="ru-RU" spc="-1" dirty="0">
              <a:latin typeface="Arial"/>
            </a:endParaRPr>
          </a:p>
        </p:txBody>
      </p:sp>
      <p:sp>
        <p:nvSpPr>
          <p:cNvPr id="17" name="Rettangolo 16"/>
          <p:cNvSpPr/>
          <p:nvPr/>
        </p:nvSpPr>
        <p:spPr>
          <a:xfrm>
            <a:off x="714348" y="1714488"/>
            <a:ext cx="2041713" cy="369332"/>
          </a:xfrm>
          <a:prstGeom prst="rect">
            <a:avLst/>
          </a:prstGeom>
        </p:spPr>
        <p:txBody>
          <a:bodyPr wrap="none">
            <a:spAutoFit/>
          </a:bodyPr>
          <a:lstStyle/>
          <a:p>
            <a:pPr>
              <a:lnSpc>
                <a:spcPct val="100000"/>
              </a:lnSpc>
            </a:pPr>
            <a:r>
              <a:rPr lang="it-IT" spc="-1" dirty="0" smtClean="0">
                <a:solidFill>
                  <a:srgbClr val="404040"/>
                </a:solidFill>
                <a:latin typeface="Arial"/>
              </a:rPr>
              <a:t>Caricati di energia</a:t>
            </a:r>
            <a:endParaRPr lang="ru-RU" spc="-1" dirty="0">
              <a:latin typeface="Arial"/>
            </a:endParaRPr>
          </a:p>
        </p:txBody>
      </p:sp>
      <p:sp>
        <p:nvSpPr>
          <p:cNvPr id="18" name="Rettangolo 17"/>
          <p:cNvSpPr/>
          <p:nvPr/>
        </p:nvSpPr>
        <p:spPr>
          <a:xfrm>
            <a:off x="714348" y="2428868"/>
            <a:ext cx="2707664" cy="369332"/>
          </a:xfrm>
          <a:prstGeom prst="rect">
            <a:avLst/>
          </a:prstGeom>
        </p:spPr>
        <p:txBody>
          <a:bodyPr wrap="none">
            <a:spAutoFit/>
          </a:bodyPr>
          <a:lstStyle/>
          <a:p>
            <a:pPr>
              <a:lnSpc>
                <a:spcPct val="100000"/>
              </a:lnSpc>
            </a:pPr>
            <a:r>
              <a:rPr lang="it-IT" spc="-1" dirty="0" smtClean="0">
                <a:solidFill>
                  <a:srgbClr val="404040"/>
                </a:solidFill>
                <a:latin typeface="Arial"/>
              </a:rPr>
              <a:t> Portalo con te in viaggio</a:t>
            </a:r>
            <a:endParaRPr lang="ru-RU" spc="-1" dirty="0">
              <a:latin typeface="Arial"/>
            </a:endParaRPr>
          </a:p>
        </p:txBody>
      </p:sp>
      <p:sp>
        <p:nvSpPr>
          <p:cNvPr id="19" name="Rettangolo 18"/>
          <p:cNvSpPr/>
          <p:nvPr/>
        </p:nvSpPr>
        <p:spPr>
          <a:xfrm>
            <a:off x="785786" y="3214686"/>
            <a:ext cx="1928825" cy="369332"/>
          </a:xfrm>
          <a:prstGeom prst="rect">
            <a:avLst/>
          </a:prstGeom>
        </p:spPr>
        <p:txBody>
          <a:bodyPr wrap="square">
            <a:spAutoFit/>
          </a:bodyPr>
          <a:lstStyle/>
          <a:p>
            <a:pPr>
              <a:lnSpc>
                <a:spcPct val="100000"/>
              </a:lnSpc>
            </a:pPr>
            <a:r>
              <a:rPr lang="it-IT" spc="-1" dirty="0" smtClean="0">
                <a:solidFill>
                  <a:srgbClr val="404040"/>
                </a:solidFill>
                <a:latin typeface="Arial"/>
              </a:rPr>
              <a:t>Sentiti speciale</a:t>
            </a:r>
            <a:endParaRPr lang="ru-RU" spc="-1" dirty="0">
              <a:latin typeface="Arial"/>
            </a:endParaRPr>
          </a:p>
        </p:txBody>
      </p:sp>
      <p:sp>
        <p:nvSpPr>
          <p:cNvPr id="20" name="Rettangolo 19"/>
          <p:cNvSpPr/>
          <p:nvPr/>
        </p:nvSpPr>
        <p:spPr>
          <a:xfrm>
            <a:off x="785786" y="3929066"/>
            <a:ext cx="2349361" cy="369332"/>
          </a:xfrm>
          <a:prstGeom prst="rect">
            <a:avLst/>
          </a:prstGeom>
        </p:spPr>
        <p:txBody>
          <a:bodyPr wrap="none">
            <a:spAutoFit/>
          </a:bodyPr>
          <a:lstStyle/>
          <a:p>
            <a:pPr>
              <a:lnSpc>
                <a:spcPct val="100000"/>
              </a:lnSpc>
            </a:pPr>
            <a:r>
              <a:rPr lang="it-IT" spc="-1" dirty="0" smtClean="0">
                <a:solidFill>
                  <a:srgbClr val="404040"/>
                </a:solidFill>
                <a:latin typeface="Arial"/>
              </a:rPr>
              <a:t>Preparalo in vacanza</a:t>
            </a:r>
            <a:endParaRPr lang="ru-RU" spc="-1" dirty="0">
              <a:latin typeface="Arial"/>
            </a:endParaRPr>
          </a:p>
        </p:txBody>
      </p:sp>
      <p:sp>
        <p:nvSpPr>
          <p:cNvPr id="21" name="Rettangolo 20"/>
          <p:cNvSpPr/>
          <p:nvPr/>
        </p:nvSpPr>
        <p:spPr>
          <a:xfrm>
            <a:off x="714348" y="4714884"/>
            <a:ext cx="3565848" cy="369332"/>
          </a:xfrm>
          <a:prstGeom prst="rect">
            <a:avLst/>
          </a:prstGeom>
        </p:spPr>
        <p:txBody>
          <a:bodyPr wrap="none">
            <a:spAutoFit/>
          </a:bodyPr>
          <a:lstStyle/>
          <a:p>
            <a:pPr>
              <a:lnSpc>
                <a:spcPct val="100000"/>
              </a:lnSpc>
            </a:pPr>
            <a:r>
              <a:rPr lang="it-IT" spc="-1" dirty="0" smtClean="0">
                <a:solidFill>
                  <a:srgbClr val="404040"/>
                </a:solidFill>
                <a:latin typeface="Arial"/>
              </a:rPr>
              <a:t>Portalo con te mentre fai jogging </a:t>
            </a:r>
            <a:endParaRPr lang="ru-RU" spc="-1" dirty="0">
              <a:latin typeface="Arial"/>
            </a:endParaRPr>
          </a:p>
        </p:txBody>
      </p:sp>
      <p:sp>
        <p:nvSpPr>
          <p:cNvPr id="22" name="Rettangolo 21"/>
          <p:cNvSpPr/>
          <p:nvPr/>
        </p:nvSpPr>
        <p:spPr>
          <a:xfrm>
            <a:off x="5143504" y="928670"/>
            <a:ext cx="3399649" cy="369332"/>
          </a:xfrm>
          <a:prstGeom prst="rect">
            <a:avLst/>
          </a:prstGeom>
        </p:spPr>
        <p:txBody>
          <a:bodyPr wrap="none">
            <a:spAutoFit/>
          </a:bodyPr>
          <a:lstStyle/>
          <a:p>
            <a:pPr>
              <a:lnSpc>
                <a:spcPct val="100000"/>
              </a:lnSpc>
            </a:pPr>
            <a:r>
              <a:rPr lang="it-IT" spc="-1" dirty="0" smtClean="0">
                <a:solidFill>
                  <a:srgbClr val="404040"/>
                </a:solidFill>
                <a:latin typeface="Arial"/>
              </a:rPr>
              <a:t>Uno spuntino a portata di mano</a:t>
            </a:r>
            <a:endParaRPr lang="ru-RU" spc="-1" dirty="0">
              <a:latin typeface="Arial"/>
            </a:endParaRPr>
          </a:p>
        </p:txBody>
      </p:sp>
      <p:sp>
        <p:nvSpPr>
          <p:cNvPr id="23" name="Rettangolo 22"/>
          <p:cNvSpPr/>
          <p:nvPr/>
        </p:nvSpPr>
        <p:spPr>
          <a:xfrm>
            <a:off x="5143504" y="1785926"/>
            <a:ext cx="2786082" cy="369332"/>
          </a:xfrm>
          <a:prstGeom prst="rect">
            <a:avLst/>
          </a:prstGeom>
        </p:spPr>
        <p:txBody>
          <a:bodyPr wrap="square">
            <a:spAutoFit/>
          </a:bodyPr>
          <a:lstStyle/>
          <a:p>
            <a:endParaRPr lang="it-IT" dirty="0"/>
          </a:p>
        </p:txBody>
      </p:sp>
      <p:sp>
        <p:nvSpPr>
          <p:cNvPr id="24" name="Rettangolo 23"/>
          <p:cNvSpPr/>
          <p:nvPr/>
        </p:nvSpPr>
        <p:spPr>
          <a:xfrm>
            <a:off x="5143504" y="1785926"/>
            <a:ext cx="3143272" cy="369332"/>
          </a:xfrm>
          <a:prstGeom prst="rect">
            <a:avLst/>
          </a:prstGeom>
        </p:spPr>
        <p:txBody>
          <a:bodyPr wrap="square">
            <a:spAutoFit/>
          </a:bodyPr>
          <a:lstStyle/>
          <a:p>
            <a:r>
              <a:rPr lang="it-IT" dirty="0" smtClean="0">
                <a:latin typeface="Arial" pitchFamily="34" charset="0"/>
                <a:cs typeface="Arial" pitchFamily="34" charset="0"/>
              </a:rPr>
              <a:t>Mettiti in pausa e coccolati</a:t>
            </a:r>
            <a:endParaRPr lang="it-IT" dirty="0">
              <a:latin typeface="Arial" pitchFamily="34" charset="0"/>
              <a:cs typeface="Arial" pitchFamily="34" charset="0"/>
            </a:endParaRPr>
          </a:p>
        </p:txBody>
      </p:sp>
      <p:sp>
        <p:nvSpPr>
          <p:cNvPr id="25" name="Rettangolo 24"/>
          <p:cNvSpPr/>
          <p:nvPr/>
        </p:nvSpPr>
        <p:spPr>
          <a:xfrm>
            <a:off x="5072066" y="2571744"/>
            <a:ext cx="2864887" cy="369332"/>
          </a:xfrm>
          <a:prstGeom prst="rect">
            <a:avLst/>
          </a:prstGeom>
        </p:spPr>
        <p:txBody>
          <a:bodyPr wrap="none">
            <a:spAutoFit/>
          </a:bodyPr>
          <a:lstStyle/>
          <a:p>
            <a:r>
              <a:rPr lang="it-IT" dirty="0" smtClean="0">
                <a:latin typeface="Arial" pitchFamily="34" charset="0"/>
                <a:cs typeface="Arial" pitchFamily="34" charset="0"/>
              </a:rPr>
              <a:t>Ottimo dopo l’allenamento</a:t>
            </a:r>
            <a:endParaRPr lang="it-IT" dirty="0">
              <a:latin typeface="Arial" pitchFamily="34" charset="0"/>
              <a:cs typeface="Arial" pitchFamily="34" charset="0"/>
            </a:endParaRPr>
          </a:p>
        </p:txBody>
      </p:sp>
      <p:sp>
        <p:nvSpPr>
          <p:cNvPr id="26" name="Rettangolo 25"/>
          <p:cNvSpPr/>
          <p:nvPr/>
        </p:nvSpPr>
        <p:spPr>
          <a:xfrm>
            <a:off x="5072066" y="3357562"/>
            <a:ext cx="3890809" cy="369332"/>
          </a:xfrm>
          <a:prstGeom prst="rect">
            <a:avLst/>
          </a:prstGeom>
        </p:spPr>
        <p:txBody>
          <a:bodyPr wrap="none">
            <a:spAutoFit/>
          </a:bodyPr>
          <a:lstStyle/>
          <a:p>
            <a:r>
              <a:rPr lang="it-IT" dirty="0" smtClean="0">
                <a:latin typeface="Arial" pitchFamily="34" charset="0"/>
                <a:cs typeface="Arial" pitchFamily="34" charset="0"/>
              </a:rPr>
              <a:t>Goditi il tuo gusto preferito, ovunque</a:t>
            </a:r>
            <a:endParaRPr lang="it-IT" dirty="0">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d.logo.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512" y="0"/>
            <a:ext cx="9189719" cy="6858000"/>
          </a:xfrm>
          <a:prstGeom prst="rect">
            <a:avLst/>
          </a:prstGeom>
        </p:spPr>
      </p:pic>
    </p:spTree>
    <p:extLst>
      <p:ext uri="{BB962C8B-B14F-4D97-AF65-F5344CB8AC3E}">
        <p14:creationId xmlns="" xmlns:p14="http://schemas.microsoft.com/office/powerpoint/2010/main" val="1452206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Woman with food.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2414" y="0"/>
            <a:ext cx="9226414" cy="6885384"/>
          </a:xfrm>
          <a:prstGeom prst="rect">
            <a:avLst/>
          </a:prstGeom>
        </p:spPr>
      </p:pic>
      <p:sp>
        <p:nvSpPr>
          <p:cNvPr id="2" name="Заголовок 1"/>
          <p:cNvSpPr>
            <a:spLocks noGrp="1"/>
          </p:cNvSpPr>
          <p:nvPr>
            <p:ph type="title"/>
          </p:nvPr>
        </p:nvSpPr>
        <p:spPr>
          <a:xfrm>
            <a:off x="590872" y="188640"/>
            <a:ext cx="8229600" cy="648072"/>
          </a:xfrm>
        </p:spPr>
        <p:txBody>
          <a:bodyPr>
            <a:normAutofit/>
          </a:bodyPr>
          <a:lstStyle/>
          <a:p>
            <a:r>
              <a:rPr lang="it-IT" sz="3500" dirty="0" smtClean="0">
                <a:solidFill>
                  <a:schemeClr val="tx1">
                    <a:lumMod val="75000"/>
                    <a:lumOff val="25000"/>
                  </a:schemeClr>
                </a:solidFill>
                <a:latin typeface="Arial"/>
                <a:cs typeface="Arial"/>
              </a:rPr>
              <a:t>Le esigenze di una società sana</a:t>
            </a:r>
            <a:endParaRPr lang="ru-RU" sz="3500" dirty="0">
              <a:solidFill>
                <a:schemeClr val="tx1">
                  <a:lumMod val="75000"/>
                  <a:lumOff val="25000"/>
                </a:schemeClr>
              </a:solidFill>
              <a:latin typeface="Arial"/>
              <a:cs typeface="Arial"/>
            </a:endParaRPr>
          </a:p>
        </p:txBody>
      </p:sp>
    </p:spTree>
    <p:extLst>
      <p:ext uri="{BB962C8B-B14F-4D97-AF65-F5344CB8AC3E}">
        <p14:creationId xmlns="" xmlns:p14="http://schemas.microsoft.com/office/powerpoint/2010/main" val="1352394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ltyFoodPlate.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1503"/>
            <a:ext cx="9144000" cy="6823881"/>
          </a:xfrm>
          <a:prstGeom prst="rect">
            <a:avLst/>
          </a:prstGeom>
        </p:spPr>
      </p:pic>
      <p:sp>
        <p:nvSpPr>
          <p:cNvPr id="14" name="Заголовок 1"/>
          <p:cNvSpPr txBox="1">
            <a:spLocks/>
          </p:cNvSpPr>
          <p:nvPr/>
        </p:nvSpPr>
        <p:spPr>
          <a:xfrm>
            <a:off x="2627784" y="2348880"/>
            <a:ext cx="367240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smtClean="0">
                <a:solidFill>
                  <a:schemeClr val="tx1">
                    <a:lumMod val="85000"/>
                    <a:lumOff val="15000"/>
                  </a:schemeClr>
                </a:solidFill>
                <a:latin typeface="Arial"/>
                <a:cs typeface="Arial"/>
              </a:rPr>
              <a:t>SANA </a:t>
            </a:r>
            <a:endParaRPr lang="ru-RU" sz="3200" dirty="0" smtClean="0">
              <a:solidFill>
                <a:schemeClr val="tx1">
                  <a:lumMod val="85000"/>
                  <a:lumOff val="15000"/>
                </a:schemeClr>
              </a:solidFill>
              <a:latin typeface="Arial"/>
              <a:cs typeface="Arial"/>
            </a:endParaRPr>
          </a:p>
          <a:p>
            <a:r>
              <a:rPr lang="it-IT" sz="3200" dirty="0" smtClean="0">
                <a:solidFill>
                  <a:schemeClr val="tx1">
                    <a:lumMod val="85000"/>
                    <a:lumOff val="15000"/>
                  </a:schemeClr>
                </a:solidFill>
                <a:latin typeface="Arial"/>
                <a:cs typeface="Arial"/>
              </a:rPr>
              <a:t>ALIMENTAZIONE</a:t>
            </a:r>
            <a:endParaRPr lang="ru-RU" sz="3200" dirty="0">
              <a:solidFill>
                <a:schemeClr val="tx1">
                  <a:lumMod val="85000"/>
                  <a:lumOff val="15000"/>
                </a:schemeClr>
              </a:solidFill>
              <a:latin typeface="Arial"/>
              <a:cs typeface="Arial"/>
            </a:endParaRPr>
          </a:p>
        </p:txBody>
      </p:sp>
      <p:sp>
        <p:nvSpPr>
          <p:cNvPr id="15" name="Заголовок 1"/>
          <p:cNvSpPr txBox="1">
            <a:spLocks/>
          </p:cNvSpPr>
          <p:nvPr/>
        </p:nvSpPr>
        <p:spPr>
          <a:xfrm>
            <a:off x="2771800"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r>
              <a:rPr lang="it-IT" sz="2000" dirty="0" smtClean="0">
                <a:solidFill>
                  <a:srgbClr val="DC1F59"/>
                </a:solidFill>
                <a:latin typeface="Arial"/>
                <a:cs typeface="Arial"/>
              </a:rPr>
              <a:t>Correttori alimentari</a:t>
            </a:r>
            <a:endParaRPr lang="ru-RU" sz="2000" dirty="0">
              <a:solidFill>
                <a:srgbClr val="DC1F59"/>
              </a:solidFill>
              <a:latin typeface="Arial"/>
              <a:cs typeface="Arial"/>
            </a:endParaRPr>
          </a:p>
        </p:txBody>
      </p:sp>
      <p:sp>
        <p:nvSpPr>
          <p:cNvPr id="16" name="Заголовок 1"/>
          <p:cNvSpPr txBox="1">
            <a:spLocks/>
          </p:cNvSpPr>
          <p:nvPr/>
        </p:nvSpPr>
        <p:spPr>
          <a:xfrm>
            <a:off x="4499992"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r>
              <a:rPr lang="it-IT" sz="2000" dirty="0">
                <a:solidFill>
                  <a:srgbClr val="DC1F59"/>
                </a:solidFill>
                <a:latin typeface="Arial"/>
                <a:cs typeface="Arial"/>
              </a:rPr>
              <a:t>S</a:t>
            </a:r>
            <a:r>
              <a:rPr lang="it-IT" sz="2000" dirty="0" smtClean="0">
                <a:solidFill>
                  <a:srgbClr val="DC1F59"/>
                </a:solidFill>
                <a:latin typeface="Arial"/>
                <a:cs typeface="Arial"/>
              </a:rPr>
              <a:t>ostitutivi   del pasto</a:t>
            </a:r>
            <a:endParaRPr lang="ru-RU" sz="2000" dirty="0">
              <a:solidFill>
                <a:srgbClr val="DC1F59"/>
              </a:solidFill>
              <a:latin typeface="Arial"/>
              <a:cs typeface="Arial"/>
            </a:endParaRPr>
          </a:p>
        </p:txBody>
      </p:sp>
    </p:spTree>
    <p:extLst>
      <p:ext uri="{BB962C8B-B14F-4D97-AF65-F5344CB8AC3E}">
        <p14:creationId xmlns="" xmlns:p14="http://schemas.microsoft.com/office/powerpoint/2010/main" val="1465580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DDBS_set.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63688" y="1327266"/>
            <a:ext cx="5544616" cy="5198078"/>
          </a:xfrm>
          <a:prstGeom prst="rect">
            <a:avLst/>
          </a:prstGeom>
        </p:spPr>
      </p:pic>
      <p:sp>
        <p:nvSpPr>
          <p:cNvPr id="5" name="Заголовок 1"/>
          <p:cNvSpPr>
            <a:spLocks noGrp="1"/>
          </p:cNvSpPr>
          <p:nvPr>
            <p:ph type="title"/>
          </p:nvPr>
        </p:nvSpPr>
        <p:spPr>
          <a:xfrm>
            <a:off x="457200" y="188640"/>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pic>
        <p:nvPicPr>
          <p:cNvPr id="4" name="Рисунок 103"/>
          <p:cNvPicPr/>
          <p:nvPr/>
        </p:nvPicPr>
        <p:blipFill>
          <a:blip r:embed="rId4"/>
          <a:stretch/>
        </p:blipFill>
        <p:spPr>
          <a:xfrm>
            <a:off x="1123405" y="1140823"/>
            <a:ext cx="7071361" cy="5460275"/>
          </a:xfrm>
          <a:prstGeom prst="rect">
            <a:avLst/>
          </a:prstGeom>
          <a:ln>
            <a:noFill/>
          </a:ln>
        </p:spPr>
      </p:pic>
    </p:spTree>
    <p:extLst>
      <p:ext uri="{BB962C8B-B14F-4D97-AF65-F5344CB8AC3E}">
        <p14:creationId xmlns="" xmlns:p14="http://schemas.microsoft.com/office/powerpoint/2010/main" val="3648782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Why DDBS.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4119"/>
            <a:ext cx="9144000" cy="6823881"/>
          </a:xfrm>
          <a:prstGeom prst="rect">
            <a:avLst/>
          </a:prstGeom>
        </p:spPr>
      </p:pic>
      <p:sp>
        <p:nvSpPr>
          <p:cNvPr id="2" name="Заголовок 1"/>
          <p:cNvSpPr>
            <a:spLocks noGrp="1"/>
          </p:cNvSpPr>
          <p:nvPr>
            <p:ph type="title"/>
          </p:nvPr>
        </p:nvSpPr>
        <p:spPr>
          <a:xfrm>
            <a:off x="457200" y="260648"/>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
        <p:nvSpPr>
          <p:cNvPr id="10" name="Заголовок 1"/>
          <p:cNvSpPr txBox="1">
            <a:spLocks/>
          </p:cNvSpPr>
          <p:nvPr/>
        </p:nvSpPr>
        <p:spPr>
          <a:xfrm>
            <a:off x="827584" y="42210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chemeClr val="tx1">
                    <a:lumMod val="65000"/>
                    <a:lumOff val="35000"/>
                  </a:schemeClr>
                </a:solidFill>
                <a:latin typeface="Arial"/>
                <a:cs typeface="Arial"/>
              </a:rPr>
              <a:t>Sano</a:t>
            </a:r>
            <a:endParaRPr lang="ru-RU" sz="2000" dirty="0">
              <a:solidFill>
                <a:schemeClr val="tx1">
                  <a:lumMod val="65000"/>
                  <a:lumOff val="35000"/>
                </a:schemeClr>
              </a:solidFill>
              <a:latin typeface="Arial"/>
              <a:cs typeface="Arial"/>
            </a:endParaRPr>
          </a:p>
        </p:txBody>
      </p:sp>
      <p:sp>
        <p:nvSpPr>
          <p:cNvPr id="11" name="Заголовок 1"/>
          <p:cNvSpPr txBox="1">
            <a:spLocks/>
          </p:cNvSpPr>
          <p:nvPr/>
        </p:nvSpPr>
        <p:spPr>
          <a:xfrm>
            <a:off x="2771800" y="4221163"/>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chemeClr val="tx1">
                    <a:lumMod val="65000"/>
                    <a:lumOff val="35000"/>
                  </a:schemeClr>
                </a:solidFill>
                <a:latin typeface="Arial"/>
                <a:cs typeface="Arial"/>
              </a:rPr>
              <a:t>Buono</a:t>
            </a:r>
            <a:endParaRPr lang="ru-RU" sz="2000" dirty="0">
              <a:solidFill>
                <a:schemeClr val="tx1">
                  <a:lumMod val="65000"/>
                  <a:lumOff val="35000"/>
                </a:schemeClr>
              </a:solidFill>
              <a:latin typeface="Arial"/>
              <a:cs typeface="Arial"/>
            </a:endParaRPr>
          </a:p>
        </p:txBody>
      </p:sp>
      <p:sp>
        <p:nvSpPr>
          <p:cNvPr id="12" name="Заголовок 1"/>
          <p:cNvSpPr txBox="1">
            <a:spLocks/>
          </p:cNvSpPr>
          <p:nvPr/>
        </p:nvSpPr>
        <p:spPr>
          <a:xfrm>
            <a:off x="4644008" y="42291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chemeClr val="tx1">
                    <a:lumMod val="65000"/>
                    <a:lumOff val="35000"/>
                  </a:schemeClr>
                </a:solidFill>
                <a:latin typeface="Arial"/>
                <a:cs typeface="Arial"/>
              </a:rPr>
              <a:t>Comodo</a:t>
            </a:r>
            <a:endParaRPr lang="ru-RU" sz="2000" dirty="0">
              <a:solidFill>
                <a:schemeClr val="tx1">
                  <a:lumMod val="65000"/>
                  <a:lumOff val="35000"/>
                </a:schemeClr>
              </a:solidFill>
              <a:latin typeface="Arial"/>
              <a:cs typeface="Arial"/>
            </a:endParaRPr>
          </a:p>
        </p:txBody>
      </p:sp>
      <p:sp>
        <p:nvSpPr>
          <p:cNvPr id="13" name="Заголовок 1"/>
          <p:cNvSpPr txBox="1">
            <a:spLocks/>
          </p:cNvSpPr>
          <p:nvPr/>
        </p:nvSpPr>
        <p:spPr>
          <a:xfrm>
            <a:off x="6660232" y="4217069"/>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chemeClr val="tx1">
                    <a:lumMod val="65000"/>
                    <a:lumOff val="35000"/>
                  </a:schemeClr>
                </a:solidFill>
                <a:latin typeface="Arial"/>
                <a:cs typeface="Arial"/>
              </a:rPr>
              <a:t>Conveniente</a:t>
            </a:r>
            <a:endParaRPr lang="ru-RU" sz="2000" dirty="0">
              <a:solidFill>
                <a:schemeClr val="tx1">
                  <a:lumMod val="65000"/>
                  <a:lumOff val="35000"/>
                </a:schemeClr>
              </a:solidFill>
              <a:latin typeface="Arial"/>
              <a:cs typeface="Arial"/>
            </a:endParaRPr>
          </a:p>
        </p:txBody>
      </p:sp>
    </p:spTree>
    <p:extLst>
      <p:ext uri="{BB962C8B-B14F-4D97-AF65-F5344CB8AC3E}">
        <p14:creationId xmlns="" xmlns:p14="http://schemas.microsoft.com/office/powerpoint/2010/main" val="477907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Изображение 22" descr="y-2.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19" y="1"/>
            <a:ext cx="9189719" cy="6858000"/>
          </a:xfrm>
          <a:prstGeom prst="rect">
            <a:avLst/>
          </a:prstGeom>
        </p:spPr>
      </p:pic>
      <p:pic>
        <p:nvPicPr>
          <p:cNvPr id="7" name="Изображение 6"/>
          <p:cNvPicPr>
            <a:picLocks noChangeAspect="1"/>
          </p:cNvPicPr>
          <p:nvPr/>
        </p:nvPicPr>
        <p:blipFill>
          <a:blip r:embed="rId4" cstate="print"/>
          <a:stretch>
            <a:fillRect/>
          </a:stretch>
        </p:blipFill>
        <p:spPr>
          <a:xfrm>
            <a:off x="-36512" y="764704"/>
            <a:ext cx="3024336" cy="792088"/>
          </a:xfrm>
          <a:prstGeom prst="rect">
            <a:avLst/>
          </a:prstGeom>
        </p:spPr>
      </p:pic>
      <p:sp>
        <p:nvSpPr>
          <p:cNvPr id="8" name="Название 2"/>
          <p:cNvSpPr txBox="1">
            <a:spLocks/>
          </p:cNvSpPr>
          <p:nvPr/>
        </p:nvSpPr>
        <p:spPr>
          <a:xfrm>
            <a:off x="21602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500" dirty="0" smtClean="0">
                <a:solidFill>
                  <a:srgbClr val="FFFFFF"/>
                </a:solidFill>
                <a:latin typeface="Arial"/>
                <a:cs typeface="Arial"/>
              </a:rPr>
              <a:t>SANO</a:t>
            </a:r>
            <a:endParaRPr lang="ru-RU" sz="3500" dirty="0">
              <a:solidFill>
                <a:srgbClr val="FFFFFF"/>
              </a:solidFill>
              <a:latin typeface="Arial"/>
              <a:cs typeface="Arial"/>
            </a:endParaRPr>
          </a:p>
        </p:txBody>
      </p:sp>
      <p:sp>
        <p:nvSpPr>
          <p:cNvPr id="9" name="Заголовок 1"/>
          <p:cNvSpPr txBox="1">
            <a:spLocks/>
          </p:cNvSpPr>
          <p:nvPr/>
        </p:nvSpPr>
        <p:spPr>
          <a:xfrm>
            <a:off x="971600" y="2204864"/>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21 </a:t>
            </a:r>
            <a:r>
              <a:rPr lang="it-IT" sz="2300" dirty="0" smtClean="0">
                <a:solidFill>
                  <a:schemeClr val="tx1">
                    <a:lumMod val="65000"/>
                    <a:lumOff val="35000"/>
                  </a:schemeClr>
                </a:solidFill>
                <a:latin typeface="Arial"/>
                <a:cs typeface="Arial"/>
              </a:rPr>
              <a:t>g di proteine di alta qualità </a:t>
            </a:r>
          </a:p>
          <a:p>
            <a:pPr algn="l"/>
            <a:r>
              <a:rPr lang="it-IT" sz="2300" dirty="0" smtClean="0">
                <a:solidFill>
                  <a:schemeClr val="tx1">
                    <a:lumMod val="65000"/>
                    <a:lumOff val="35000"/>
                  </a:schemeClr>
                </a:solidFill>
                <a:latin typeface="Arial"/>
                <a:cs typeface="Arial"/>
              </a:rPr>
              <a:t>in ogni porzione</a:t>
            </a:r>
            <a:endParaRPr lang="ru-RU" sz="2300" dirty="0">
              <a:solidFill>
                <a:schemeClr val="tx1">
                  <a:lumMod val="65000"/>
                  <a:lumOff val="35000"/>
                </a:schemeClr>
              </a:solidFill>
              <a:latin typeface="Arial"/>
              <a:cs typeface="Arial"/>
            </a:endParaRPr>
          </a:p>
        </p:txBody>
      </p:sp>
      <p:sp>
        <p:nvSpPr>
          <p:cNvPr id="10" name="Заголовок 1"/>
          <p:cNvSpPr txBox="1">
            <a:spLocks/>
          </p:cNvSpPr>
          <p:nvPr/>
        </p:nvSpPr>
        <p:spPr>
          <a:xfrm>
            <a:off x="971600" y="3212976"/>
            <a:ext cx="4032448"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300" dirty="0" smtClean="0">
                <a:solidFill>
                  <a:schemeClr val="tx1">
                    <a:lumMod val="65000"/>
                    <a:lumOff val="35000"/>
                  </a:schemeClr>
                </a:solidFill>
                <a:latin typeface="Arial"/>
                <a:cs typeface="Arial"/>
              </a:rPr>
              <a:t>11 nutrienti per la bellezza</a:t>
            </a:r>
            <a:endParaRPr lang="ru-RU" sz="2300" dirty="0">
              <a:solidFill>
                <a:schemeClr val="tx1">
                  <a:lumMod val="65000"/>
                  <a:lumOff val="35000"/>
                </a:schemeClr>
              </a:solidFill>
              <a:latin typeface="Arial"/>
              <a:cs typeface="Arial"/>
            </a:endParaRPr>
          </a:p>
        </p:txBody>
      </p:sp>
      <p:sp>
        <p:nvSpPr>
          <p:cNvPr id="11" name="Заголовок 1"/>
          <p:cNvSpPr txBox="1">
            <a:spLocks/>
          </p:cNvSpPr>
          <p:nvPr/>
        </p:nvSpPr>
        <p:spPr>
          <a:xfrm>
            <a:off x="971600" y="4221088"/>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2300" dirty="0" smtClean="0">
                <a:solidFill>
                  <a:schemeClr val="tx1">
                    <a:lumMod val="65000"/>
                    <a:lumOff val="35000"/>
                  </a:schemeClr>
                </a:solidFill>
                <a:latin typeface="Arial"/>
                <a:cs typeface="Arial"/>
              </a:rPr>
              <a:t>Super ingrediente </a:t>
            </a:r>
            <a:endParaRPr lang="ru-RU" sz="2300" dirty="0" smtClean="0">
              <a:solidFill>
                <a:schemeClr val="tx1">
                  <a:lumMod val="65000"/>
                  <a:lumOff val="35000"/>
                </a:schemeClr>
              </a:solidFill>
              <a:latin typeface="Arial"/>
              <a:cs typeface="Arial"/>
            </a:endParaRPr>
          </a:p>
          <a:p>
            <a:pPr algn="l"/>
            <a:r>
              <a:rPr lang="it-IT" sz="2300" dirty="0" smtClean="0">
                <a:solidFill>
                  <a:schemeClr val="tx1">
                    <a:lumMod val="65000"/>
                    <a:lumOff val="35000"/>
                  </a:schemeClr>
                </a:solidFill>
                <a:latin typeface="Arial"/>
                <a:cs typeface="Arial"/>
              </a:rPr>
              <a:t>Collagene </a:t>
            </a:r>
            <a:r>
              <a:rPr lang="en-US" sz="2300" dirty="0" smtClean="0">
                <a:solidFill>
                  <a:schemeClr val="tx1">
                    <a:lumMod val="65000"/>
                    <a:lumOff val="35000"/>
                  </a:schemeClr>
                </a:solidFill>
                <a:latin typeface="Arial"/>
                <a:cs typeface="Arial"/>
              </a:rPr>
              <a:t>Verisol</a:t>
            </a:r>
            <a:endParaRPr lang="ru-RU" sz="2300" dirty="0">
              <a:solidFill>
                <a:schemeClr val="tx1">
                  <a:lumMod val="65000"/>
                  <a:lumOff val="35000"/>
                </a:schemeClr>
              </a:solidFill>
              <a:latin typeface="Arial"/>
              <a:cs typeface="Arial"/>
            </a:endParaRPr>
          </a:p>
        </p:txBody>
      </p:sp>
      <p:pic>
        <p:nvPicPr>
          <p:cNvPr id="17" name="Изображение 16"/>
          <p:cNvPicPr>
            <a:picLocks noChangeAspect="1"/>
          </p:cNvPicPr>
          <p:nvPr/>
        </p:nvPicPr>
        <p:blipFill>
          <a:blip r:embed="rId5" cstate="print"/>
          <a:stretch>
            <a:fillRect/>
          </a:stretch>
        </p:blipFill>
        <p:spPr>
          <a:xfrm>
            <a:off x="467544" y="2204864"/>
            <a:ext cx="325760" cy="325760"/>
          </a:xfrm>
          <a:prstGeom prst="rect">
            <a:avLst/>
          </a:prstGeom>
        </p:spPr>
      </p:pic>
      <p:pic>
        <p:nvPicPr>
          <p:cNvPr id="18" name="Изображение 17"/>
          <p:cNvPicPr>
            <a:picLocks noChangeAspect="1"/>
          </p:cNvPicPr>
          <p:nvPr/>
        </p:nvPicPr>
        <p:blipFill>
          <a:blip r:embed="rId5" cstate="print"/>
          <a:stretch>
            <a:fillRect/>
          </a:stretch>
        </p:blipFill>
        <p:spPr>
          <a:xfrm>
            <a:off x="467544" y="3319264"/>
            <a:ext cx="325760" cy="325760"/>
          </a:xfrm>
          <a:prstGeom prst="rect">
            <a:avLst/>
          </a:prstGeom>
        </p:spPr>
      </p:pic>
      <p:pic>
        <p:nvPicPr>
          <p:cNvPr id="19" name="Изображение 18"/>
          <p:cNvPicPr>
            <a:picLocks noChangeAspect="1"/>
          </p:cNvPicPr>
          <p:nvPr/>
        </p:nvPicPr>
        <p:blipFill>
          <a:blip r:embed="rId5" cstate="print"/>
          <a:stretch>
            <a:fillRect/>
          </a:stretch>
        </p:blipFill>
        <p:spPr>
          <a:xfrm>
            <a:off x="467544" y="4221088"/>
            <a:ext cx="325760" cy="325760"/>
          </a:xfrm>
          <a:prstGeom prst="rect">
            <a:avLst/>
          </a:prstGeom>
        </p:spPr>
      </p:pic>
    </p:spTree>
    <p:extLst>
      <p:ext uri="{BB962C8B-B14F-4D97-AF65-F5344CB8AC3E}">
        <p14:creationId xmlns="" xmlns:p14="http://schemas.microsoft.com/office/powerpoint/2010/main" val="1702898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a:xfrm>
            <a:off x="467544" y="188640"/>
            <a:ext cx="8229600" cy="1143000"/>
          </a:xfrm>
        </p:spPr>
        <p:txBody>
          <a:bodyPr>
            <a:noAutofit/>
          </a:bodyPr>
          <a:lstStyle/>
          <a:p>
            <a:r>
              <a:rPr lang="it-IT" sz="3500" dirty="0" smtClean="0">
                <a:solidFill>
                  <a:schemeClr val="tx1">
                    <a:lumMod val="75000"/>
                    <a:lumOff val="25000"/>
                  </a:schemeClr>
                </a:solidFill>
                <a:latin typeface="Arial"/>
                <a:cs typeface="Arial"/>
              </a:rPr>
              <a:t>Formula proteica </a:t>
            </a:r>
            <a:br>
              <a:rPr lang="it-IT" sz="3500" dirty="0" smtClean="0">
                <a:solidFill>
                  <a:schemeClr val="tx1">
                    <a:lumMod val="75000"/>
                    <a:lumOff val="25000"/>
                  </a:schemeClr>
                </a:solidFill>
                <a:latin typeface="Arial"/>
                <a:cs typeface="Arial"/>
              </a:rPr>
            </a:br>
            <a:r>
              <a:rPr lang="it-IT" sz="3500" dirty="0" smtClean="0">
                <a:solidFill>
                  <a:schemeClr val="tx1">
                    <a:lumMod val="75000"/>
                    <a:lumOff val="25000"/>
                  </a:schemeClr>
                </a:solidFill>
                <a:latin typeface="Arial"/>
                <a:cs typeface="Arial"/>
              </a:rPr>
              <a:t>bilanciata</a:t>
            </a:r>
            <a:endParaRPr lang="ru-RU" sz="3500" dirty="0">
              <a:solidFill>
                <a:schemeClr val="tx1">
                  <a:lumMod val="75000"/>
                  <a:lumOff val="25000"/>
                </a:schemeClr>
              </a:solidFill>
              <a:latin typeface="Arial"/>
              <a:cs typeface="Arial"/>
            </a:endParaRPr>
          </a:p>
        </p:txBody>
      </p:sp>
      <p:pic>
        <p:nvPicPr>
          <p:cNvPr id="2" name="Picture 1" descr="PROTEIN.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3568" y="1370121"/>
            <a:ext cx="7560840" cy="5299239"/>
          </a:xfrm>
          <a:prstGeom prst="rect">
            <a:avLst/>
          </a:prstGeom>
        </p:spPr>
      </p:pic>
      <p:sp>
        <p:nvSpPr>
          <p:cNvPr id="5" name="Заголовок 1"/>
          <p:cNvSpPr txBox="1">
            <a:spLocks/>
          </p:cNvSpPr>
          <p:nvPr/>
        </p:nvSpPr>
        <p:spPr>
          <a:xfrm>
            <a:off x="4810533" y="28794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chemeClr val="tx1">
                    <a:lumMod val="85000"/>
                    <a:lumOff val="15000"/>
                  </a:schemeClr>
                </a:solidFill>
                <a:latin typeface="Arial"/>
                <a:cs typeface="Arial"/>
              </a:rPr>
              <a:t>SOIA</a:t>
            </a:r>
            <a:endParaRPr lang="ru-RU" sz="2000" dirty="0">
              <a:solidFill>
                <a:schemeClr val="tx1">
                  <a:lumMod val="85000"/>
                  <a:lumOff val="15000"/>
                </a:schemeClr>
              </a:solidFill>
              <a:latin typeface="Arial"/>
              <a:cs typeface="Arial"/>
            </a:endParaRPr>
          </a:p>
        </p:txBody>
      </p:sp>
      <p:sp>
        <p:nvSpPr>
          <p:cNvPr id="7" name="Заголовок 1"/>
          <p:cNvSpPr txBox="1">
            <a:spLocks/>
          </p:cNvSpPr>
          <p:nvPr/>
        </p:nvSpPr>
        <p:spPr>
          <a:xfrm>
            <a:off x="2627784" y="2879488"/>
            <a:ext cx="194421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chemeClr val="tx1">
                    <a:lumMod val="85000"/>
                    <a:lumOff val="15000"/>
                  </a:schemeClr>
                </a:solidFill>
                <a:latin typeface="Arial"/>
                <a:cs typeface="Arial"/>
              </a:rPr>
              <a:t>LATTE</a:t>
            </a:r>
            <a:endParaRPr lang="ru-RU" sz="2000" dirty="0">
              <a:solidFill>
                <a:schemeClr val="tx1">
                  <a:lumMod val="85000"/>
                  <a:lumOff val="15000"/>
                </a:schemeClr>
              </a:solidFill>
              <a:latin typeface="Arial"/>
              <a:cs typeface="Arial"/>
            </a:endParaRPr>
          </a:p>
        </p:txBody>
      </p:sp>
      <p:sp>
        <p:nvSpPr>
          <p:cNvPr id="8" name="Заголовок 1"/>
          <p:cNvSpPr txBox="1">
            <a:spLocks/>
          </p:cNvSpPr>
          <p:nvPr/>
        </p:nvSpPr>
        <p:spPr>
          <a:xfrm>
            <a:off x="3347864" y="4754497"/>
            <a:ext cx="24482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dirty="0" smtClean="0">
                <a:solidFill>
                  <a:schemeClr val="tx1">
                    <a:lumMod val="85000"/>
                    <a:lumOff val="15000"/>
                  </a:schemeClr>
                </a:solidFill>
                <a:latin typeface="Arial"/>
                <a:cs typeface="Arial"/>
              </a:rPr>
              <a:t>SIERO </a:t>
            </a:r>
            <a:endParaRPr lang="ru-RU" sz="2000" dirty="0">
              <a:solidFill>
                <a:schemeClr val="tx1">
                  <a:lumMod val="85000"/>
                  <a:lumOff val="15000"/>
                </a:schemeClr>
              </a:solidFill>
              <a:latin typeface="Arial"/>
              <a:cs typeface="Arial"/>
            </a:endParaRPr>
          </a:p>
        </p:txBody>
      </p:sp>
      <p:sp>
        <p:nvSpPr>
          <p:cNvPr id="9" name="Заголовок 1"/>
          <p:cNvSpPr txBox="1">
            <a:spLocks/>
          </p:cNvSpPr>
          <p:nvPr/>
        </p:nvSpPr>
        <p:spPr>
          <a:xfrm>
            <a:off x="3419872" y="5114537"/>
            <a:ext cx="230425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smtClean="0">
                <a:solidFill>
                  <a:schemeClr val="tx1">
                    <a:lumMod val="65000"/>
                    <a:lumOff val="35000"/>
                  </a:schemeClr>
                </a:solidFill>
                <a:latin typeface="Arial"/>
                <a:cs typeface="Arial"/>
              </a:rPr>
              <a:t>Immediato senso di sazietà </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4666517" y="3383544"/>
            <a:ext cx="18002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smtClean="0">
                <a:solidFill>
                  <a:schemeClr val="tx1">
                    <a:lumMod val="65000"/>
                    <a:lumOff val="35000"/>
                  </a:schemeClr>
                </a:solidFill>
                <a:latin typeface="Arial"/>
                <a:cs typeface="Arial"/>
              </a:rPr>
              <a:t>Alto valore </a:t>
            </a:r>
          </a:p>
          <a:p>
            <a:r>
              <a:rPr lang="it-IT" sz="1600" dirty="0" smtClean="0">
                <a:solidFill>
                  <a:schemeClr val="tx1">
                    <a:lumMod val="65000"/>
                    <a:lumOff val="35000"/>
                  </a:schemeClr>
                </a:solidFill>
                <a:latin typeface="Arial"/>
                <a:cs typeface="Arial"/>
              </a:rPr>
              <a:t>nutritivo</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2627784" y="3383544"/>
            <a:ext cx="194421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600" dirty="0" smtClean="0">
                <a:solidFill>
                  <a:schemeClr val="tx1">
                    <a:lumMod val="65000"/>
                    <a:lumOff val="35000"/>
                  </a:schemeClr>
                </a:solidFill>
                <a:latin typeface="Arial"/>
                <a:cs typeface="Arial"/>
              </a:rPr>
              <a:t>Sazietà </a:t>
            </a:r>
          </a:p>
          <a:p>
            <a:r>
              <a:rPr lang="it-IT" sz="1600" dirty="0">
                <a:solidFill>
                  <a:schemeClr val="tx1">
                    <a:lumMod val="65000"/>
                    <a:lumOff val="35000"/>
                  </a:schemeClr>
                </a:solidFill>
                <a:latin typeface="Arial"/>
                <a:cs typeface="Arial"/>
              </a:rPr>
              <a:t>p</a:t>
            </a:r>
            <a:r>
              <a:rPr lang="it-IT" sz="1600" dirty="0" smtClean="0">
                <a:solidFill>
                  <a:schemeClr val="tx1">
                    <a:lumMod val="65000"/>
                    <a:lumOff val="35000"/>
                  </a:schemeClr>
                </a:solidFill>
                <a:latin typeface="Arial"/>
                <a:cs typeface="Arial"/>
              </a:rPr>
              <a:t>rolungata </a:t>
            </a:r>
            <a:endParaRPr lang="ru-RU" sz="1600" dirty="0" smtClean="0">
              <a:solidFill>
                <a:schemeClr val="tx1">
                  <a:lumMod val="65000"/>
                  <a:lumOff val="35000"/>
                </a:schemeClr>
              </a:solidFill>
              <a:latin typeface="Arial"/>
              <a:cs typeface="Arial"/>
            </a:endParaRPr>
          </a:p>
          <a:p>
            <a:r>
              <a:rPr lang="it-IT" sz="1600" dirty="0" smtClean="0">
                <a:solidFill>
                  <a:schemeClr val="tx1">
                    <a:lumMod val="65000"/>
                    <a:lumOff val="35000"/>
                  </a:schemeClr>
                </a:solidFill>
                <a:latin typeface="Arial"/>
                <a:cs typeface="Arial"/>
              </a:rPr>
              <a:t>nel tempo</a:t>
            </a:r>
            <a:endParaRPr lang="ru-RU" sz="1600" dirty="0">
              <a:solidFill>
                <a:schemeClr val="tx1">
                  <a:lumMod val="65000"/>
                  <a:lumOff val="35000"/>
                </a:schemeClr>
              </a:solidFill>
              <a:latin typeface="Arial"/>
              <a:cs typeface="Arial"/>
            </a:endParaRPr>
          </a:p>
        </p:txBody>
      </p:sp>
    </p:spTree>
    <p:extLst>
      <p:ext uri="{BB962C8B-B14F-4D97-AF65-F5344CB8AC3E}">
        <p14:creationId xmlns="" xmlns:p14="http://schemas.microsoft.com/office/powerpoint/2010/main" val="1809639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1nutrients.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
            <a:ext cx="9162290" cy="6858001"/>
          </a:xfrm>
          <a:prstGeom prst="rect">
            <a:avLst/>
          </a:prstGeom>
        </p:spPr>
      </p:pic>
      <p:sp>
        <p:nvSpPr>
          <p:cNvPr id="19" name="Название 2"/>
          <p:cNvSpPr txBox="1">
            <a:spLocks/>
          </p:cNvSpPr>
          <p:nvPr/>
        </p:nvSpPr>
        <p:spPr>
          <a:xfrm>
            <a:off x="5724128" y="2590169"/>
            <a:ext cx="30243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3200" dirty="0" smtClean="0">
                <a:solidFill>
                  <a:schemeClr val="tx1">
                    <a:lumMod val="65000"/>
                    <a:lumOff val="35000"/>
                  </a:schemeClr>
                </a:solidFill>
                <a:latin typeface="Arial"/>
                <a:cs typeface="Arial"/>
              </a:rPr>
              <a:t>INGREDIENTI PER LA </a:t>
            </a:r>
          </a:p>
          <a:p>
            <a:pPr algn="l"/>
            <a:r>
              <a:rPr lang="it-IT" sz="3200" dirty="0" smtClean="0">
                <a:solidFill>
                  <a:schemeClr val="tx1">
                    <a:lumMod val="65000"/>
                    <a:lumOff val="35000"/>
                  </a:schemeClr>
                </a:solidFill>
                <a:latin typeface="Arial"/>
                <a:cs typeface="Arial"/>
              </a:rPr>
              <a:t>BELLEZZA</a:t>
            </a:r>
          </a:p>
        </p:txBody>
      </p:sp>
      <p:sp>
        <p:nvSpPr>
          <p:cNvPr id="20" name="Название 2"/>
          <p:cNvSpPr txBox="1">
            <a:spLocks/>
          </p:cNvSpPr>
          <p:nvPr/>
        </p:nvSpPr>
        <p:spPr>
          <a:xfrm>
            <a:off x="5147464" y="836712"/>
            <a:ext cx="2520880" cy="18254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0" dirty="0" smtClean="0">
                <a:solidFill>
                  <a:srgbClr val="DC1F59"/>
                </a:solidFill>
                <a:latin typeface="Arial"/>
                <a:cs typeface="Arial"/>
              </a:rPr>
              <a:t>11</a:t>
            </a:r>
            <a:endParaRPr lang="ru-RU" sz="12000" dirty="0">
              <a:solidFill>
                <a:srgbClr val="DC1F59"/>
              </a:solidFill>
              <a:latin typeface="Arial"/>
              <a:cs typeface="Arial"/>
            </a:endParaRPr>
          </a:p>
        </p:txBody>
      </p:sp>
    </p:spTree>
    <p:extLst>
      <p:ext uri="{BB962C8B-B14F-4D97-AF65-F5344CB8AC3E}">
        <p14:creationId xmlns="" xmlns:p14="http://schemas.microsoft.com/office/powerpoint/2010/main" val="675747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3042</TotalTime>
  <Words>3251</Words>
  <Application>Microsoft Office PowerPoint</Application>
  <PresentationFormat>Presentazione su schermo (4:3)</PresentationFormat>
  <Paragraphs>403</Paragraphs>
  <Slides>23</Slides>
  <Notes>21</Notes>
  <HiddenSlides>0</HiddenSlides>
  <MMClips>0</MMClips>
  <ScaleCrop>false</ScaleCrop>
  <HeadingPairs>
    <vt:vector size="4" baseType="variant">
      <vt:variant>
        <vt:lpstr>Tema</vt:lpstr>
      </vt:variant>
      <vt:variant>
        <vt:i4>1</vt:i4>
      </vt:variant>
      <vt:variant>
        <vt:lpstr>Titoli diapositive</vt:lpstr>
      </vt:variant>
      <vt:variant>
        <vt:i4>23</vt:i4>
      </vt:variant>
    </vt:vector>
  </HeadingPairs>
  <TitlesOfParts>
    <vt:vector size="24" baseType="lpstr">
      <vt:lpstr>Тема Office</vt:lpstr>
      <vt:lpstr>Diapositiva 1</vt:lpstr>
      <vt:lpstr>Il mondo che ci circonda</vt:lpstr>
      <vt:lpstr>Le esigenze di una società sana</vt:lpstr>
      <vt:lpstr>Diapositiva 4</vt:lpstr>
      <vt:lpstr>Daily Delicious Beauty shake </vt:lpstr>
      <vt:lpstr>Daily Delicious Beauty shake </vt:lpstr>
      <vt:lpstr>Diapositiva 7</vt:lpstr>
      <vt:lpstr>Formula proteica  bilanciata</vt:lpstr>
      <vt:lpstr>Diapositiva 9</vt:lpstr>
      <vt:lpstr>Diapositiva 10</vt:lpstr>
      <vt:lpstr>Diapositiva 11</vt:lpstr>
      <vt:lpstr>Действие коллагена на кожу</vt:lpstr>
      <vt:lpstr>Diapositiva 13</vt:lpstr>
      <vt:lpstr>Eritritolo e stevioside</vt:lpstr>
      <vt:lpstr>Diapositiva 15</vt:lpstr>
      <vt:lpstr>Diapositiva 16</vt:lpstr>
      <vt:lpstr>Diapositiva 17</vt:lpstr>
      <vt:lpstr>Diapositiva 18</vt:lpstr>
      <vt:lpstr>Diapositiva 19</vt:lpstr>
      <vt:lpstr>Diapositiva 20</vt:lpstr>
      <vt:lpstr>Una porzione di Daily Delicious Beauty Shake è</vt:lpstr>
      <vt:lpstr>Diapositiva 22</vt:lpstr>
      <vt:lpstr>Diapositiva 23</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Костина</dc:creator>
  <cp:lastModifiedBy>nikol.sekrieru</cp:lastModifiedBy>
  <cp:revision>163</cp:revision>
  <cp:lastPrinted>2015-12-03T09:31:03Z</cp:lastPrinted>
  <dcterms:created xsi:type="dcterms:W3CDTF">2015-11-30T12:52:00Z</dcterms:created>
  <dcterms:modified xsi:type="dcterms:W3CDTF">2018-12-14T14:07:18Z</dcterms:modified>
</cp:coreProperties>
</file>