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5241" autoAdjust="0"/>
  </p:normalViewPr>
  <p:slideViewPr>
    <p:cSldViewPr snapToGrid="0">
      <p:cViewPr varScale="1">
        <p:scale>
          <a:sx n="75" d="100"/>
          <a:sy n="75" d="100"/>
        </p:scale>
        <p:origin x="-1670" y="-7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Для перемещения страницы щёлкните мышью</a:t>
            </a: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ru-RU" sz="2000" b="0" strike="noStrike" spc="-1">
                <a:latin typeface="Arial"/>
              </a:rPr>
              <a:t>Для правки формата примечаний щёлкните мышью</a:t>
            </a:r>
          </a:p>
        </p:txBody>
      </p:sp>
      <p:sp>
        <p:nvSpPr>
          <p:cNvPr id="53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ru-RU" sz="1400" b="0" strike="noStrike" spc="-1">
                <a:latin typeface="Times New Roman"/>
              </a:rPr>
              <a:t> </a:t>
            </a:r>
          </a:p>
        </p:txBody>
      </p:sp>
      <p:sp>
        <p:nvSpPr>
          <p:cNvPr id="54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ru-RU" sz="1400" b="0" strike="noStrike" spc="-1">
                <a:latin typeface="Times New Roman"/>
              </a:rPr>
              <a:t> </a:t>
            </a:r>
          </a:p>
        </p:txBody>
      </p:sp>
      <p:sp>
        <p:nvSpPr>
          <p:cNvPr id="55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ru-RU" sz="1400" b="0" strike="noStrike" spc="-1">
                <a:latin typeface="Times New Roman"/>
              </a:rPr>
              <a:t> </a:t>
            </a:r>
          </a:p>
        </p:txBody>
      </p:sp>
      <p:sp>
        <p:nvSpPr>
          <p:cNvPr id="56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00440BB3-5519-4A4C-8BAC-9ADA59D641D3}" type="slidenum">
              <a:rPr lang="ru-RU" sz="1400" b="0" strike="noStrike" spc="-1">
                <a:latin typeface="Times New Roman"/>
              </a:rPr>
              <a:pPr algn="r"/>
              <a:t>‹N›</a:t>
            </a:fld>
            <a:endParaRPr lang="ru-RU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734766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00440BB3-5519-4A4C-8BAC-9ADA59D641D3}" type="slidenum">
              <a:rPr lang="ru-RU" sz="1400" b="0" strike="noStrike" spc="-1" smtClean="0">
                <a:latin typeface="Times New Roman"/>
              </a:rPr>
              <a:pPr algn="r"/>
              <a:t>1</a:t>
            </a:fld>
            <a:endParaRPr lang="ru-RU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406760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prstGeom prst="rect">
            <a:avLst/>
          </a:prstGeom>
        </p:spPr>
      </p:sp>
      <p:sp>
        <p:nvSpPr>
          <p:cNvPr id="189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280" cy="4810680"/>
          </a:xfrm>
          <a:prstGeom prst="rect">
            <a:avLst/>
          </a:prstGeom>
        </p:spPr>
        <p:txBody>
          <a:bodyPr lIns="0" tIns="0" rIns="0" bIns="0"/>
          <a:lstStyle/>
          <a:p>
            <a:pPr algn="ctr"/>
            <a:r>
              <a:rPr lang="it-IT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L'estratto di radice di astragalo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contiene un complesso di sostanze bioattive, compresi flavonoidi, saponine, amminoacidi, polisaccaridi, tannini e oli essenziali, vitamine e oligoelementi, tra cui un minerale estremamente importante – il selenio. </a:t>
            </a:r>
          </a:p>
          <a:p>
            <a:pPr algn="ctr"/>
            <a:endParaRPr lang="it-IT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L'astragalo ha un effetto immunostimolante, antivirale e antibatterico. Favorisce la regolazione dei processi cellulari, aiuta a neutralizzare gli effetti dello stress ossidativo.</a:t>
            </a:r>
          </a:p>
          <a:p>
            <a:endParaRPr lang="it-IT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Nella medicina popolare, la radice di astragalo viene spesso utilizzata per il raffreddore.</a:t>
            </a:r>
            <a:endParaRPr lang="it-IT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90" name="TextShape 3"/>
          <p:cNvSpPr txBox="1"/>
          <p:nvPr/>
        </p:nvSpPr>
        <p:spPr>
          <a:xfrm>
            <a:off x="4278960" y="10157400"/>
            <a:ext cx="3280320" cy="5338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100000"/>
              </a:lnSpc>
            </a:pPr>
            <a:fld id="{78D2252B-FA99-4C48-87D9-4B32FF6DEEB5}" type="slidenum">
              <a:rPr lang="ru-RU" sz="1400" b="0" strike="noStrike" spc="-1">
                <a:solidFill>
                  <a:srgbClr val="000000"/>
                </a:solidFill>
                <a:latin typeface="Times New Roman"/>
                <a:ea typeface="+mn-ea"/>
              </a:rPr>
              <a:pPr algn="r">
                <a:lnSpc>
                  <a:spcPct val="100000"/>
                </a:lnSpc>
              </a:pPr>
              <a:t>10</a:t>
            </a:fld>
            <a:endParaRPr lang="ru-RU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723687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prstGeom prst="rect">
            <a:avLst/>
          </a:prstGeom>
        </p:spPr>
      </p:sp>
      <p:sp>
        <p:nvSpPr>
          <p:cNvPr id="192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280" cy="48106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000" b="0" strike="noStrike" spc="-1">
              <a:latin typeface="Arial"/>
            </a:endParaRPr>
          </a:p>
        </p:txBody>
      </p:sp>
      <p:sp>
        <p:nvSpPr>
          <p:cNvPr id="193" name="TextShape 3"/>
          <p:cNvSpPr txBox="1"/>
          <p:nvPr/>
        </p:nvSpPr>
        <p:spPr>
          <a:xfrm>
            <a:off x="4278960" y="10157400"/>
            <a:ext cx="3280320" cy="5338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100000"/>
              </a:lnSpc>
            </a:pPr>
            <a:fld id="{CA8E97D1-E8C6-4032-9B64-3B2017C81B52}" type="slidenum">
              <a:rPr lang="ru-RU" sz="1400" b="0" strike="noStrike" spc="-1">
                <a:solidFill>
                  <a:srgbClr val="000000"/>
                </a:solidFill>
                <a:latin typeface="Times New Roman"/>
                <a:ea typeface="+mn-ea"/>
              </a:rPr>
              <a:pPr algn="r">
                <a:lnSpc>
                  <a:spcPct val="100000"/>
                </a:lnSpc>
              </a:pPr>
              <a:t>11</a:t>
            </a:fld>
            <a:endParaRPr lang="ru-RU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136517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00440BB3-5519-4A4C-8BAC-9ADA59D641D3}" type="slidenum">
              <a:rPr lang="ru-RU" sz="1400" b="0" strike="noStrike" spc="-1" smtClean="0">
                <a:latin typeface="Times New Roman"/>
              </a:rPr>
              <a:pPr algn="r"/>
              <a:t>13</a:t>
            </a:fld>
            <a:endParaRPr lang="ru-RU" sz="14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00440BB3-5519-4A4C-8BAC-9ADA59D641D3}" type="slidenum">
              <a:rPr lang="ru-RU" sz="1400" b="0" strike="noStrike" spc="-1" smtClean="0">
                <a:latin typeface="Times New Roman"/>
              </a:rPr>
              <a:pPr algn="r"/>
              <a:t>15</a:t>
            </a:fld>
            <a:endParaRPr lang="ru-RU" sz="14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</p:sp>
      <p:sp>
        <p:nvSpPr>
          <p:cNvPr id="171" name="PlaceHolder 2"/>
          <p:cNvSpPr>
            <a:spLocks noGrp="1"/>
          </p:cNvSpPr>
          <p:nvPr>
            <p:ph type="body"/>
          </p:nvPr>
        </p:nvSpPr>
        <p:spPr>
          <a:xfrm>
            <a:off x="914400" y="4343400"/>
            <a:ext cx="5028480" cy="4114080"/>
          </a:xfrm>
          <a:prstGeom prst="rect">
            <a:avLst/>
          </a:prstGeom>
        </p:spPr>
        <p:txBody>
          <a:bodyPr lIns="90000" tIns="45000" rIns="90000" bIns="45000"/>
          <a:lstStyle/>
          <a:p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 stagione dei raffreddori</a:t>
            </a:r>
          </a:p>
          <a:p>
            <a:endParaRPr lang="it-IT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 la maggior parte delle persone la mezza stagione è una prova non da poco. Il cambiamento della temperatura e dell’umidità dell’aria ogni anno causa “epidemie” di malattie dell’apparato respiratorio. </a:t>
            </a:r>
            <a:b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Perché succede questo? Ai fattori di rischio permanenti si aggiungono quelli stagionali e il carico sul sistema immunitario aumenta in modo significativo. </a:t>
            </a:r>
          </a:p>
          <a:p>
            <a:endParaRPr lang="it-IT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Fattori di rischio permanenti: </a:t>
            </a:r>
          </a:p>
          <a:p>
            <a:endParaRPr lang="it-IT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Arial" pitchFamily="34" charset="0"/>
              <a:buChar char="•"/>
            </a:pP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difficile situazione ambientale nelle città;</a:t>
            </a:r>
          </a:p>
          <a:p>
            <a:pPr lvl="0">
              <a:buFont typeface="Arial" pitchFamily="34" charset="0"/>
              <a:buChar char="•"/>
            </a:pP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insufficiente attenzione per la propria salute propria salute;</a:t>
            </a:r>
          </a:p>
          <a:p>
            <a:pPr lvl="0">
              <a:buFont typeface="Arial" pitchFamily="34" charset="0"/>
              <a:buChar char="•"/>
            </a:pP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stress, che influisce negativamente sul sistema immunitario e riduce la resistenza del corpo;</a:t>
            </a:r>
            <a:b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stanchezza cronica;</a:t>
            </a:r>
          </a:p>
          <a:p>
            <a:pPr lvl="0">
              <a:buFont typeface="Arial" pitchFamily="34" charset="0"/>
              <a:buChar char="•"/>
            </a:pP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insufficienza di sonno</a:t>
            </a:r>
          </a:p>
          <a:p>
            <a:pPr lvl="0">
              <a:buFont typeface="Arial" pitchFamily="34" charset="0"/>
              <a:buChar char="•"/>
            </a:pPr>
            <a:endParaRPr lang="it-IT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Fattori di rischio stagionali:</a:t>
            </a:r>
          </a:p>
          <a:p>
            <a:pPr lvl="0">
              <a:buFont typeface="Arial" pitchFamily="34" charset="0"/>
              <a:buChar char="•"/>
            </a:pP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cambiamento della temperatura e dell’umidità, ciò favorisce la diffusione delle infezioni; </a:t>
            </a:r>
            <a:b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riduzione della resistenza (</a:t>
            </a:r>
            <a:r>
              <a:rPr lang="it-IT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resistenza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virus e batteri) dell’organismo.</a:t>
            </a:r>
          </a:p>
          <a:p>
            <a:pPr>
              <a:lnSpc>
                <a:spcPct val="100000"/>
              </a:lnSpc>
            </a:pPr>
            <a:endParaRPr lang="ru-RU" sz="12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674233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</p:sp>
      <p:sp>
        <p:nvSpPr>
          <p:cNvPr id="173" name="PlaceHolder 2"/>
          <p:cNvSpPr>
            <a:spLocks noGrp="1"/>
          </p:cNvSpPr>
          <p:nvPr>
            <p:ph type="body"/>
          </p:nvPr>
        </p:nvSpPr>
        <p:spPr>
          <a:xfrm>
            <a:off x="914400" y="4343400"/>
            <a:ext cx="5028480" cy="4114080"/>
          </a:xfrm>
          <a:prstGeom prst="rect">
            <a:avLst/>
          </a:prstGeom>
        </p:spPr>
        <p:txBody>
          <a:bodyPr lIns="90000" tIns="45000" rIns="90000" bIns="45000"/>
          <a:lstStyle/>
          <a:p>
            <a:pPr algn="ctr"/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Tuttavia, la maggior parte delle persone non ha la possibilità di crearsi delle condizioni speciali: devono andare al lavoro, usare quotidianamente i mezzi pubblici, avere contatti con i colleghi, partner, clienti, amici e parenti. La mascherina non rappresenta una soluzione: può essere indossata in autobus o in metropolitana, ma poco probabile che la si metta per una riunione, un appuntamento galante oppure una trattativa d’affari. Inoltre, tanti la ritengono molto scomoda e brutta. </a:t>
            </a:r>
          </a:p>
          <a:p>
            <a:pPr algn="ctr"/>
            <a:endParaRPr lang="it-IT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ctr"/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questo caso la soluzione migliore è attivare le difese immunitarie, per aiutare all’organismo a difendersi in modo naturale.</a:t>
            </a:r>
            <a:endParaRPr lang="it-IT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180337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</p:sp>
      <p:sp>
        <p:nvSpPr>
          <p:cNvPr id="175" name="PlaceHolder 2"/>
          <p:cNvSpPr>
            <a:spLocks noGrp="1"/>
          </p:cNvSpPr>
          <p:nvPr>
            <p:ph type="body"/>
          </p:nvPr>
        </p:nvSpPr>
        <p:spPr>
          <a:xfrm>
            <a:off x="914400" y="4343400"/>
            <a:ext cx="5028480" cy="4114080"/>
          </a:xfrm>
          <a:prstGeom prst="rect">
            <a:avLst/>
          </a:prstGeom>
        </p:spPr>
        <p:txBody>
          <a:bodyPr lIns="90000" tIns="45000" rIns="90000" bIns="45000"/>
          <a:lstStyle/>
          <a:p>
            <a:pPr algn="ctr"/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Vi presentiamo </a:t>
            </a:r>
            <a:r>
              <a:rPr lang="it-IT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PhytoGuard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PRO – prodotto per attivare le difese immunitarie e migliorare la protezione antiossidante, creata sulla base di </a:t>
            </a:r>
            <a:r>
              <a:rPr lang="it-IT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fitocomponenti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endParaRPr lang="it-IT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046736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00440BB3-5519-4A4C-8BAC-9ADA59D641D3}" type="slidenum">
              <a:rPr lang="ru-RU" sz="1400" b="0" strike="noStrike" spc="-1" smtClean="0">
                <a:latin typeface="Times New Roman"/>
              </a:rPr>
              <a:pPr algn="r"/>
              <a:t>5</a:t>
            </a:fld>
            <a:endParaRPr lang="ru-RU" sz="14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prstGeom prst="rect">
            <a:avLst/>
          </a:prstGeom>
        </p:spPr>
      </p:sp>
      <p:sp>
        <p:nvSpPr>
          <p:cNvPr id="177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280" cy="481068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Il complesso sinergico di </a:t>
            </a:r>
            <a:r>
              <a:rPr lang="it-IT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beta-glucani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oli essenziali ed estratti vegetali aumenta la resistenza dell’organismo a varie infezioni, accelera la guarigione, migliora la salute in generale.</a:t>
            </a:r>
            <a:endParaRPr lang="it-IT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78" name="TextShape 3"/>
          <p:cNvSpPr txBox="1"/>
          <p:nvPr/>
        </p:nvSpPr>
        <p:spPr>
          <a:xfrm>
            <a:off x="4278960" y="10157400"/>
            <a:ext cx="3280320" cy="5338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100000"/>
              </a:lnSpc>
            </a:pPr>
            <a:fld id="{74CD9BAE-4203-468B-B9CD-4A4DEADA9895}" type="slidenum">
              <a:rPr lang="ru-RU" sz="1400" b="0" strike="noStrike" spc="-1">
                <a:solidFill>
                  <a:srgbClr val="000000"/>
                </a:solidFill>
                <a:latin typeface="Times New Roman"/>
                <a:ea typeface="+mn-ea"/>
              </a:rPr>
              <a:pPr algn="r">
                <a:lnSpc>
                  <a:spcPct val="100000"/>
                </a:lnSpc>
              </a:pPr>
              <a:t>6</a:t>
            </a:fld>
            <a:endParaRPr lang="ru-RU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814267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prstGeom prst="rect">
            <a:avLst/>
          </a:prstGeom>
        </p:spPr>
      </p:sp>
      <p:sp>
        <p:nvSpPr>
          <p:cNvPr id="180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280" cy="4810680"/>
          </a:xfrm>
          <a:prstGeom prst="rect">
            <a:avLst/>
          </a:prstGeom>
        </p:spPr>
        <p:txBody>
          <a:bodyPr lIns="0" tIns="0" rIns="0" bIns="0"/>
          <a:lstStyle/>
          <a:p>
            <a:pPr algn="l"/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L’ingrediente principale che garantisce l’efficacia del prodotto sono i </a:t>
            </a:r>
            <a:r>
              <a:rPr lang="it-IT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beta-glucani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algn="l"/>
            <a:endParaRPr lang="it-IT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ctr"/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Queste sono sostanze che hanno un potente effetto </a:t>
            </a:r>
            <a:r>
              <a:rPr lang="it-IT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immunomodulatore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 anti-infiammatorio. La loro assunzione contribuisce al mantenimento delle difese dell’organismo, al miglioramento delle condizioni dei vasi sanguigni.</a:t>
            </a:r>
          </a:p>
          <a:p>
            <a:pPr algn="ctr"/>
            <a:endParaRPr lang="it-IT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ctr"/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Questo è un componente innovativo che per ora si trova raramente nella composizione di additivi bioattivi. Allo stesso tempo, l'alta efficienza dei </a:t>
            </a:r>
            <a:r>
              <a:rPr lang="it-IT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beta-glucani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è stata confermata in laboratorio nel corso delle ricerche e dalla pratica medica. Un'altra importante proprietà di queste sostanze è la sicurezza. Durante le ricerche e test clinici sui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β</a:t>
            </a:r>
            <a:r>
              <a:rPr lang="it-IT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-glucani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non sono stati trovati alcuni segni di tossicità o effetti collaterali sull’organismo dell’uomo. </a:t>
            </a:r>
          </a:p>
          <a:p>
            <a:pPr algn="l"/>
            <a:endParaRPr lang="it-IT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l"/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Principali fonti di </a:t>
            </a:r>
            <a:r>
              <a:rPr lang="it-IT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beta-glucani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avena, orzo, funghi dell'albero, alghe scure, lievito di birra.</a:t>
            </a:r>
            <a:endParaRPr lang="it-IT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81" name="TextShape 3"/>
          <p:cNvSpPr txBox="1"/>
          <p:nvPr/>
        </p:nvSpPr>
        <p:spPr>
          <a:xfrm>
            <a:off x="4278960" y="10157400"/>
            <a:ext cx="3280320" cy="5338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100000"/>
              </a:lnSpc>
            </a:pPr>
            <a:fld id="{446B9577-5400-45A9-AA4F-2E197EE42967}" type="slidenum">
              <a:rPr lang="ru-RU" sz="1400" b="0" strike="noStrike" spc="-1">
                <a:solidFill>
                  <a:srgbClr val="000000"/>
                </a:solidFill>
                <a:latin typeface="Times New Roman"/>
                <a:ea typeface="+mn-ea"/>
              </a:rPr>
              <a:pPr algn="r">
                <a:lnSpc>
                  <a:spcPct val="100000"/>
                </a:lnSpc>
              </a:pPr>
              <a:t>7</a:t>
            </a:fld>
            <a:endParaRPr lang="ru-RU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59201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prstGeom prst="rect">
            <a:avLst/>
          </a:prstGeom>
        </p:spPr>
      </p:sp>
      <p:sp>
        <p:nvSpPr>
          <p:cNvPr id="183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280" cy="4810680"/>
          </a:xfrm>
          <a:prstGeom prst="rect">
            <a:avLst/>
          </a:prstGeom>
        </p:spPr>
        <p:txBody>
          <a:bodyPr lIns="0" tIns="0" rIns="0" bIns="0"/>
          <a:lstStyle/>
          <a:p>
            <a:pPr algn="ctr"/>
            <a:r>
              <a:rPr lang="it-IT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Gli oli essenziali di origano e timo 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sono molto diffusi nella medicina popolare e tradizionale in diversi paesi grazie alla loro attività antivirale e antiinfiammatoria. Le proprietà antiossidanti degli oli contribuiscono al mantenimento della giovinezza e della tonicità. </a:t>
            </a:r>
          </a:p>
          <a:p>
            <a:pPr algn="ctr"/>
            <a:endParaRPr lang="it-IT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ctr"/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Grazie alle loro proprietà curative, gli oli essenziali di origano e timo sono ampiamente utilizzati per inalazioni fredde e calde, che alleviano in modo significativo i sintomi delle malattie delle vie respiratorie: riducono la congestione nasale, facilitano l’espettorazione, leniscono il mal di gola. </a:t>
            </a:r>
          </a:p>
          <a:p>
            <a:pPr algn="ctr"/>
            <a:endParaRPr lang="it-IT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più, questi oli vengono utilizzati nei diffusori a olio – per la disinfezione dell’aria all’interno dei locali.</a:t>
            </a:r>
            <a:endParaRPr lang="it-IT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84" name="TextShape 3"/>
          <p:cNvSpPr txBox="1"/>
          <p:nvPr/>
        </p:nvSpPr>
        <p:spPr>
          <a:xfrm>
            <a:off x="4278960" y="10157400"/>
            <a:ext cx="3280320" cy="5338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100000"/>
              </a:lnSpc>
            </a:pPr>
            <a:fld id="{1F50C7D8-C59D-4096-A669-E788D350F82F}" type="slidenum">
              <a:rPr lang="ru-RU" sz="1400" b="0" strike="noStrike" spc="-1">
                <a:solidFill>
                  <a:srgbClr val="000000"/>
                </a:solidFill>
                <a:latin typeface="Times New Roman"/>
                <a:ea typeface="+mn-ea"/>
              </a:rPr>
              <a:pPr algn="r">
                <a:lnSpc>
                  <a:spcPct val="100000"/>
                </a:lnSpc>
              </a:pPr>
              <a:t>8</a:t>
            </a:fld>
            <a:endParaRPr lang="ru-RU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099043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prstGeom prst="rect">
            <a:avLst/>
          </a:prstGeom>
        </p:spPr>
      </p:sp>
      <p:sp>
        <p:nvSpPr>
          <p:cNvPr id="186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280" cy="481068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it-IT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L'estratto di foglie di salvia 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è una ricca fonte di flavonoidi, polifenoli e terpeni - sostanze naturali che contribuiscono al rafforzamento generale e al mantenimento della salute. Inoltre, contiene flavonoidi - sostanze con attività pronunciata contro le infezioni del tratto respiratorio superiore. La ricchezza della composizione determina le qualità curative della salvia, grazie alla quale è stata usata nella medicina popolare in diversi paesi fin dall'antichità.</a:t>
            </a:r>
          </a:p>
          <a:p>
            <a:endParaRPr lang="it-IT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Quindi, la salvia è utile per il raffreddore, mal di gola. A tal fine, viene utilizzata sotto forma di decotto o tintura di foglie.</a:t>
            </a:r>
          </a:p>
          <a:p>
            <a:endParaRPr lang="it-IT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 salvia ha un'azione antinfiammatoria e antisettica locale, inibendo l'attività dei microrganismi. La troviamo spesso come ingrediente di prodotti farmaceutici che alleviano la tosse in caso di bronchite, polmonite.</a:t>
            </a:r>
          </a:p>
          <a:p>
            <a:endParaRPr lang="it-IT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L'estratto di salvia si trova in molte caramelle, pastiglie e sciroppi per la tosse. </a:t>
            </a:r>
          </a:p>
          <a:p>
            <a:endParaRPr lang="it-IT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Inoltre, questa pianta aiuta ad attivare le difese immunitarie e resiste all'attività distruttiva dei radicali liberi, rallentando il processo di invecchiamento. </a:t>
            </a:r>
          </a:p>
          <a:p>
            <a:pPr>
              <a:lnSpc>
                <a:spcPct val="100000"/>
              </a:lnSpc>
            </a:pPr>
            <a:endParaRPr lang="ru-RU" sz="12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20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dirty="0"/>
              <a:t/>
            </a:r>
            <a:br>
              <a:rPr dirty="0"/>
            </a:br>
            <a:r>
              <a:rPr lang="ru-RU" sz="20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 </a:t>
            </a:r>
            <a:r>
              <a:rPr dirty="0"/>
              <a:t/>
            </a:r>
            <a:br>
              <a:rPr dirty="0"/>
            </a:br>
            <a:r>
              <a:rPr lang="ru-RU" sz="1200" b="0" strike="noStrike" spc="-1" dirty="0">
                <a:solidFill>
                  <a:srgbClr val="000000"/>
                </a:solidFill>
                <a:latin typeface="Arial"/>
                <a:ea typeface="+mn-ea"/>
              </a:rPr>
              <a:t> </a:t>
            </a:r>
            <a:r>
              <a:rPr dirty="0"/>
              <a:t/>
            </a:r>
            <a:br>
              <a:rPr dirty="0"/>
            </a:br>
            <a:endParaRPr lang="ru-RU" sz="1200" b="0" strike="noStrike" spc="-1" dirty="0">
              <a:latin typeface="Arial"/>
            </a:endParaRPr>
          </a:p>
        </p:txBody>
      </p:sp>
      <p:sp>
        <p:nvSpPr>
          <p:cNvPr id="187" name="TextShape 3"/>
          <p:cNvSpPr txBox="1"/>
          <p:nvPr/>
        </p:nvSpPr>
        <p:spPr>
          <a:xfrm>
            <a:off x="4278960" y="10157400"/>
            <a:ext cx="3280320" cy="5338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100000"/>
              </a:lnSpc>
            </a:pPr>
            <a:fld id="{B25E4975-7EFE-4A4D-AD81-40B9BE1E5B65}" type="slidenum">
              <a:rPr lang="ru-RU" sz="1400" b="0" strike="noStrike" spc="-1">
                <a:solidFill>
                  <a:srgbClr val="000000"/>
                </a:solidFill>
                <a:latin typeface="Times New Roman"/>
                <a:ea typeface="+mn-ea"/>
              </a:rPr>
              <a:pPr algn="r">
                <a:lnSpc>
                  <a:spcPct val="100000"/>
                </a:lnSpc>
              </a:pPr>
              <a:t>9</a:t>
            </a:fld>
            <a:endParaRPr lang="ru-RU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016551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push dir="u"/>
      </p:transition>
    </mc:Choice>
    <mc:Fallback>
      <p:transition>
        <p:push dir="u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8880" cy="8582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8880" cy="1422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3"/>
          <p:cNvSpPr>
            <a:spLocks noGrp="1"/>
          </p:cNvSpPr>
          <p:nvPr>
            <p:ph type="body"/>
          </p:nvPr>
        </p:nvSpPr>
        <p:spPr>
          <a:xfrm>
            <a:off x="457200" y="2761200"/>
            <a:ext cx="8228880" cy="1422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push dir="u"/>
      </p:transition>
    </mc:Choice>
    <mc:Fallback>
      <p:transition>
        <p:push dir="u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8880" cy="8582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440" cy="1422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" name="PlaceHolder 3"/>
          <p:cNvSpPr>
            <a:spLocks noGrp="1"/>
          </p:cNvSpPr>
          <p:nvPr>
            <p:ph type="body"/>
          </p:nvPr>
        </p:nvSpPr>
        <p:spPr>
          <a:xfrm>
            <a:off x="4673880" y="1203480"/>
            <a:ext cx="4015440" cy="1422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" name="PlaceHolder 4"/>
          <p:cNvSpPr>
            <a:spLocks noGrp="1"/>
          </p:cNvSpPr>
          <p:nvPr>
            <p:ph type="body"/>
          </p:nvPr>
        </p:nvSpPr>
        <p:spPr>
          <a:xfrm>
            <a:off x="457200" y="2761200"/>
            <a:ext cx="4015440" cy="1422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" name="PlaceHolder 5"/>
          <p:cNvSpPr>
            <a:spLocks noGrp="1"/>
          </p:cNvSpPr>
          <p:nvPr>
            <p:ph type="body"/>
          </p:nvPr>
        </p:nvSpPr>
        <p:spPr>
          <a:xfrm>
            <a:off x="4673880" y="2761200"/>
            <a:ext cx="4015440" cy="1422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push dir="u"/>
      </p:transition>
    </mc:Choice>
    <mc:Fallback>
      <p:transition>
        <p:push dir="u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8880" cy="8582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" name="PlaceHolder 5"/>
          <p:cNvSpPr>
            <a:spLocks noGrp="1"/>
          </p:cNvSpPr>
          <p:nvPr>
            <p:ph type="body"/>
          </p:nvPr>
        </p:nvSpPr>
        <p:spPr>
          <a:xfrm>
            <a:off x="457200" y="2761200"/>
            <a:ext cx="2649600" cy="1422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" name="PlaceHolder 6"/>
          <p:cNvSpPr>
            <a:spLocks noGrp="1"/>
          </p:cNvSpPr>
          <p:nvPr>
            <p:ph type="body"/>
          </p:nvPr>
        </p:nvSpPr>
        <p:spPr>
          <a:xfrm>
            <a:off x="3239640" y="2761200"/>
            <a:ext cx="2649600" cy="1422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" name="PlaceHolder 7"/>
          <p:cNvSpPr>
            <a:spLocks noGrp="1"/>
          </p:cNvSpPr>
          <p:nvPr>
            <p:ph type="body"/>
          </p:nvPr>
        </p:nvSpPr>
        <p:spPr>
          <a:xfrm>
            <a:off x="6022080" y="2761200"/>
            <a:ext cx="2649600" cy="1422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push dir="u"/>
      </p:transition>
    </mc:Choice>
    <mc:Fallback>
      <p:transition>
        <p:push dir="u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8880" cy="8582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8880" cy="2982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push dir="u"/>
      </p:transition>
    </mc:Choice>
    <mc:Fallback>
      <p:transition>
        <p:push dir="u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8880" cy="8582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8880" cy="2982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push dir="u"/>
      </p:transition>
    </mc:Choice>
    <mc:Fallback>
      <p:transition>
        <p:push dir="u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8880" cy="8582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440" cy="2982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3880" y="1203480"/>
            <a:ext cx="4015440" cy="2982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push dir="u"/>
      </p:transition>
    </mc:Choice>
    <mc:Fallback>
      <p:transition>
        <p:push dir="u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8880" cy="8582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push dir="u"/>
      </p:transition>
    </mc:Choice>
    <mc:Fallback>
      <p:transition>
        <p:push dir="u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8880" cy="3979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push dir="u"/>
      </p:transition>
    </mc:Choice>
    <mc:Fallback>
      <p:transition>
        <p:push dir="u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8880" cy="8582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440" cy="1422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4673880" y="1203480"/>
            <a:ext cx="4015440" cy="2982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4"/>
          <p:cNvSpPr>
            <a:spLocks noGrp="1"/>
          </p:cNvSpPr>
          <p:nvPr>
            <p:ph type="body"/>
          </p:nvPr>
        </p:nvSpPr>
        <p:spPr>
          <a:xfrm>
            <a:off x="457200" y="2761200"/>
            <a:ext cx="4015440" cy="1422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push dir="u"/>
      </p:transition>
    </mc:Choice>
    <mc:Fallback>
      <p:transition>
        <p:push dir="u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8880" cy="8582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440" cy="2982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4673880" y="1203480"/>
            <a:ext cx="4015440" cy="1422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4"/>
          <p:cNvSpPr>
            <a:spLocks noGrp="1"/>
          </p:cNvSpPr>
          <p:nvPr>
            <p:ph type="body"/>
          </p:nvPr>
        </p:nvSpPr>
        <p:spPr>
          <a:xfrm>
            <a:off x="4673880" y="2761200"/>
            <a:ext cx="4015440" cy="1422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push dir="u"/>
      </p:transition>
    </mc:Choice>
    <mc:Fallback>
      <p:transition>
        <p:push dir="u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8880" cy="8582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440" cy="1422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4673880" y="1203480"/>
            <a:ext cx="4015440" cy="1422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 type="body"/>
          </p:nvPr>
        </p:nvSpPr>
        <p:spPr>
          <a:xfrm>
            <a:off x="457200" y="2761200"/>
            <a:ext cx="8228880" cy="1422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push dir="u"/>
      </p:transition>
    </mc:Choice>
    <mc:Fallback>
      <p:transition>
        <p:push dir="u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ustomShape 1"/>
          <p:cNvSpPr/>
          <p:nvPr/>
        </p:nvSpPr>
        <p:spPr>
          <a:xfrm>
            <a:off x="457200" y="4723920"/>
            <a:ext cx="2132640" cy="27288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45000" rIns="45720" bIns="45000" anchor="ctr"/>
          <a:lstStyle/>
          <a:p>
            <a:pPr>
              <a:lnSpc>
                <a:spcPct val="100000"/>
              </a:lnSpc>
            </a:pPr>
            <a:r>
              <a:rPr lang="ru-RU" sz="1200" b="0" strike="noStrike" spc="-1">
                <a:solidFill>
                  <a:srgbClr val="8B8B8B"/>
                </a:solidFill>
                <a:latin typeface="Calibri Light"/>
                <a:ea typeface="Calibri Light"/>
              </a:rPr>
              <a:t>www.coral-club.com</a:t>
            </a:r>
            <a:endParaRPr lang="ru-RU" sz="1200" b="0" strike="noStrike" spc="-1">
              <a:latin typeface="Arial"/>
            </a:endParaRPr>
          </a:p>
        </p:txBody>
      </p:sp>
      <p:grpSp>
        <p:nvGrpSpPr>
          <p:cNvPr id="16" name="Group 2"/>
          <p:cNvGrpSpPr/>
          <p:nvPr/>
        </p:nvGrpSpPr>
        <p:grpSpPr>
          <a:xfrm>
            <a:off x="4257720" y="4720320"/>
            <a:ext cx="627480" cy="279720"/>
            <a:chOff x="4257720" y="4720320"/>
            <a:chExt cx="627480" cy="279720"/>
          </a:xfrm>
        </p:grpSpPr>
        <p:sp>
          <p:nvSpPr>
            <p:cNvPr id="2" name="CustomShape 3"/>
            <p:cNvSpPr/>
            <p:nvPr/>
          </p:nvSpPr>
          <p:spPr>
            <a:xfrm>
              <a:off x="4257720" y="4720320"/>
              <a:ext cx="275760" cy="275760"/>
            </a:xfrm>
            <a:prstGeom prst="ellipse">
              <a:avLst/>
            </a:prstGeom>
            <a:noFill/>
            <a:ln w="9360">
              <a:solidFill>
                <a:srgbClr val="D9D9D9"/>
              </a:solidFill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" name="CustomShape 4"/>
            <p:cNvSpPr/>
            <p:nvPr/>
          </p:nvSpPr>
          <p:spPr>
            <a:xfrm>
              <a:off x="4609440" y="4724280"/>
              <a:ext cx="275760" cy="275760"/>
            </a:xfrm>
            <a:prstGeom prst="ellipse">
              <a:avLst/>
            </a:prstGeom>
            <a:noFill/>
            <a:ln w="9360">
              <a:solidFill>
                <a:srgbClr val="D9D9D9"/>
              </a:solidFill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4" name="Group 5"/>
            <p:cNvGrpSpPr/>
            <p:nvPr/>
          </p:nvGrpSpPr>
          <p:grpSpPr>
            <a:xfrm>
              <a:off x="4366440" y="4824720"/>
              <a:ext cx="46080" cy="73800"/>
              <a:chOff x="4366440" y="4824720"/>
              <a:chExt cx="46080" cy="73800"/>
            </a:xfrm>
          </p:grpSpPr>
          <p:sp>
            <p:nvSpPr>
              <p:cNvPr id="5" name="Line 6"/>
              <p:cNvSpPr/>
              <p:nvPr/>
            </p:nvSpPr>
            <p:spPr>
              <a:xfrm flipV="1">
                <a:off x="4366440" y="4824720"/>
                <a:ext cx="46080" cy="39240"/>
              </a:xfrm>
              <a:prstGeom prst="line">
                <a:avLst/>
              </a:prstGeom>
              <a:ln w="9360">
                <a:solidFill>
                  <a:srgbClr val="808080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" name="Line 7"/>
              <p:cNvSpPr/>
              <p:nvPr/>
            </p:nvSpPr>
            <p:spPr>
              <a:xfrm>
                <a:off x="4366440" y="4860360"/>
                <a:ext cx="46080" cy="38160"/>
              </a:xfrm>
              <a:prstGeom prst="line">
                <a:avLst/>
              </a:prstGeom>
              <a:ln w="9360">
                <a:solidFill>
                  <a:srgbClr val="808080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grpSp>
          <p:nvGrpSpPr>
            <p:cNvPr id="7" name="Group 8"/>
            <p:cNvGrpSpPr/>
            <p:nvPr/>
          </p:nvGrpSpPr>
          <p:grpSpPr>
            <a:xfrm>
              <a:off x="4728600" y="4822920"/>
              <a:ext cx="45720" cy="73440"/>
              <a:chOff x="4728600" y="4822920"/>
              <a:chExt cx="45720" cy="73440"/>
            </a:xfrm>
          </p:grpSpPr>
          <p:sp>
            <p:nvSpPr>
              <p:cNvPr id="8" name="Line 9"/>
              <p:cNvSpPr/>
              <p:nvPr/>
            </p:nvSpPr>
            <p:spPr>
              <a:xfrm flipH="1">
                <a:off x="4728600" y="4857480"/>
                <a:ext cx="45720" cy="38880"/>
              </a:xfrm>
              <a:prstGeom prst="line">
                <a:avLst/>
              </a:prstGeom>
              <a:ln w="9360">
                <a:solidFill>
                  <a:srgbClr val="808080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9" name="Line 10"/>
              <p:cNvSpPr/>
              <p:nvPr/>
            </p:nvSpPr>
            <p:spPr>
              <a:xfrm flipH="1" flipV="1">
                <a:off x="4728600" y="4822920"/>
                <a:ext cx="45720" cy="38160"/>
              </a:xfrm>
              <a:prstGeom prst="line">
                <a:avLst/>
              </a:prstGeom>
              <a:ln w="9360">
                <a:solidFill>
                  <a:srgbClr val="808080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</p:grpSp>
      <p:sp>
        <p:nvSpPr>
          <p:cNvPr id="10" name="Line 11"/>
          <p:cNvSpPr/>
          <p:nvPr/>
        </p:nvSpPr>
        <p:spPr>
          <a:xfrm flipH="1">
            <a:off x="399600" y="561600"/>
            <a:ext cx="8318160" cy="720"/>
          </a:xfrm>
          <a:prstGeom prst="line">
            <a:avLst/>
          </a:prstGeom>
          <a:ln w="9360">
            <a:solidFill>
              <a:srgbClr val="E0E0E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1" name="Изображение 39"/>
          <p:cNvPicPr/>
          <p:nvPr/>
        </p:nvPicPr>
        <p:blipFill>
          <a:blip r:embed="rId14" cstate="print"/>
          <a:stretch/>
        </p:blipFill>
        <p:spPr>
          <a:xfrm>
            <a:off x="8149320" y="130680"/>
            <a:ext cx="460080" cy="303840"/>
          </a:xfrm>
          <a:prstGeom prst="rect">
            <a:avLst/>
          </a:prstGeom>
          <a:ln w="12600">
            <a:noFill/>
          </a:ln>
        </p:spPr>
      </p:pic>
      <p:sp>
        <p:nvSpPr>
          <p:cNvPr id="12" name="CustomShape 12"/>
          <p:cNvSpPr/>
          <p:nvPr/>
        </p:nvSpPr>
        <p:spPr>
          <a:xfrm>
            <a:off x="0" y="0"/>
            <a:ext cx="9142920" cy="5142600"/>
          </a:xfrm>
          <a:prstGeom prst="rect">
            <a:avLst/>
          </a:prstGeom>
          <a:solidFill>
            <a:srgbClr val="FFFFFF"/>
          </a:solidFill>
          <a:ln w="12600">
            <a:noFill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" name="PlaceHolder 13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8880" cy="85824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ru-RU" sz="44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14" name="PlaceHolder 14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8880" cy="2982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>
    <mc:Choice xmlns:p14="http://schemas.microsoft.com/office/powerpoint/2010/main" xmlns="" Requires="p14">
      <p:transition p14:dur="250">
        <p:push dir="u"/>
      </p:transition>
    </mc:Choice>
    <mc:Fallback>
      <p:transition>
        <p:push dir="u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5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5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10" Type="http://schemas.openxmlformats.org/officeDocument/2006/relationships/image" Target="../media/image3.png"/><Relationship Id="rId4" Type="http://schemas.openxmlformats.org/officeDocument/2006/relationships/image" Target="../media/image29.png"/><Relationship Id="rId9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33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5" Type="http://schemas.openxmlformats.org/officeDocument/2006/relationships/image" Target="../media/image27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5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7.png"/><Relationship Id="rId3" Type="http://schemas.openxmlformats.org/officeDocument/2006/relationships/image" Target="../media/image5.png"/><Relationship Id="rId7" Type="http://schemas.openxmlformats.org/officeDocument/2006/relationships/image" Target="../media/image12.png"/><Relationship Id="rId12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15.jpeg"/><Relationship Id="rId5" Type="http://schemas.openxmlformats.org/officeDocument/2006/relationships/image" Target="../media/image10.png"/><Relationship Id="rId10" Type="http://schemas.openxmlformats.org/officeDocument/2006/relationships/image" Target="../media/image14.jpeg"/><Relationship Id="rId4" Type="http://schemas.openxmlformats.org/officeDocument/2006/relationships/image" Target="../media/image3.png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5.pn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10" Type="http://schemas.openxmlformats.org/officeDocument/2006/relationships/image" Target="../media/image3.png"/><Relationship Id="rId4" Type="http://schemas.openxmlformats.org/officeDocument/2006/relationships/image" Target="../media/image4.png"/><Relationship Id="rId9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11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5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23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CustomShape 1"/>
          <p:cNvSpPr/>
          <p:nvPr/>
        </p:nvSpPr>
        <p:spPr>
          <a:xfrm>
            <a:off x="3328200" y="4461120"/>
            <a:ext cx="2486160" cy="29124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algn="ctr">
              <a:lnSpc>
                <a:spcPts val="2299"/>
              </a:lnSpc>
            </a:pPr>
            <a:r>
              <a:rPr lang="ru-RU" sz="1200" b="0" strike="noStrike" spc="46">
                <a:solidFill>
                  <a:srgbClr val="F2F2F2"/>
                </a:solidFill>
                <a:latin typeface="Calibri"/>
                <a:ea typeface="Calibri"/>
              </a:rPr>
              <a:t>CORAL-CLUB.COM</a:t>
            </a:r>
            <a:endParaRPr lang="ru-RU" sz="1200" b="0" strike="noStrike" spc="-1">
              <a:latin typeface="Arial"/>
            </a:endParaRPr>
          </a:p>
        </p:txBody>
      </p:sp>
      <p:pic>
        <p:nvPicPr>
          <p:cNvPr id="58" name="Рисунок 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7274254" cy="5143500"/>
          </a:xfrm>
          <a:prstGeom prst="rect">
            <a:avLst/>
          </a:prstGeom>
          <a:ln w="12600">
            <a:noFill/>
          </a:ln>
        </p:spPr>
      </p:pic>
      <p:sp>
        <p:nvSpPr>
          <p:cNvPr id="59" name="CustomShape 2"/>
          <p:cNvSpPr/>
          <p:nvPr/>
        </p:nvSpPr>
        <p:spPr>
          <a:xfrm>
            <a:off x="3996000" y="3219840"/>
            <a:ext cx="3625200" cy="1240560"/>
          </a:xfrm>
          <a:prstGeom prst="rect">
            <a:avLst/>
          </a:prstGeom>
          <a:solidFill>
            <a:srgbClr val="FFFFFF"/>
          </a:solidFill>
          <a:ln w="2556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60" name="Рисунок 8"/>
          <p:cNvPicPr/>
          <p:nvPr/>
        </p:nvPicPr>
        <p:blipFill>
          <a:blip r:embed="rId4" cstate="print"/>
          <a:srcRect l="43713" t="82007" r="42136" b="10746"/>
          <a:stretch/>
        </p:blipFill>
        <p:spPr>
          <a:xfrm>
            <a:off x="3780000" y="4572720"/>
            <a:ext cx="1780920" cy="494280"/>
          </a:xfrm>
          <a:prstGeom prst="rect">
            <a:avLst/>
          </a:prstGeom>
          <a:ln w="12600">
            <a:noFill/>
          </a:ln>
        </p:spPr>
      </p:pic>
      <p:pic>
        <p:nvPicPr>
          <p:cNvPr id="61" name="Изображение 17"/>
          <p:cNvPicPr/>
          <p:nvPr/>
        </p:nvPicPr>
        <p:blipFill>
          <a:blip r:embed="rId5" cstate="print"/>
          <a:stretch/>
        </p:blipFill>
        <p:spPr>
          <a:xfrm>
            <a:off x="8475840" y="110520"/>
            <a:ext cx="514080" cy="339480"/>
          </a:xfrm>
          <a:prstGeom prst="rect">
            <a:avLst/>
          </a:prstGeom>
          <a:ln w="12600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Рисунок 15"/>
          <p:cNvPicPr/>
          <p:nvPr/>
        </p:nvPicPr>
        <p:blipFill>
          <a:blip r:embed="rId3" cstate="print"/>
          <a:stretch/>
        </p:blipFill>
        <p:spPr>
          <a:xfrm>
            <a:off x="-16560" y="0"/>
            <a:ext cx="7347600" cy="5142960"/>
          </a:xfrm>
          <a:prstGeom prst="rect">
            <a:avLst/>
          </a:prstGeom>
          <a:ln w="12600">
            <a:noFill/>
          </a:ln>
        </p:spPr>
      </p:pic>
      <p:pic>
        <p:nvPicPr>
          <p:cNvPr id="130" name="Изображение 17"/>
          <p:cNvPicPr/>
          <p:nvPr/>
        </p:nvPicPr>
        <p:blipFill>
          <a:blip r:embed="rId4" cstate="print"/>
          <a:stretch/>
        </p:blipFill>
        <p:spPr>
          <a:xfrm>
            <a:off x="8475840" y="110520"/>
            <a:ext cx="514080" cy="339480"/>
          </a:xfrm>
          <a:prstGeom prst="rect">
            <a:avLst/>
          </a:prstGeom>
          <a:ln w="12600">
            <a:noFill/>
          </a:ln>
        </p:spPr>
      </p:pic>
      <p:sp>
        <p:nvSpPr>
          <p:cNvPr id="131" name="CustomShape 1"/>
          <p:cNvSpPr/>
          <p:nvPr/>
        </p:nvSpPr>
        <p:spPr>
          <a:xfrm>
            <a:off x="3079080" y="1206360"/>
            <a:ext cx="5040000" cy="167328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45000" rIns="45720" bIns="45000"/>
          <a:lstStyle/>
          <a:p>
            <a:pPr>
              <a:lnSpc>
                <a:spcPct val="100000"/>
              </a:lnSpc>
            </a:pPr>
            <a:r>
              <a:rPr lang="it-IT" sz="2400" b="1" spc="-1" dirty="0" smtClean="0">
                <a:solidFill>
                  <a:srgbClr val="FF7C80"/>
                </a:solidFill>
                <a:latin typeface="Calibri"/>
                <a:ea typeface="Calibri"/>
              </a:rPr>
              <a:t>Astragalo</a:t>
            </a:r>
            <a:r>
              <a:rPr lang="ru-RU" sz="2400" b="1" strike="noStrike" spc="-1" dirty="0" smtClean="0">
                <a:solidFill>
                  <a:srgbClr val="C00000"/>
                </a:solidFill>
                <a:latin typeface="Calibri"/>
                <a:ea typeface="Calibri"/>
              </a:rPr>
              <a:t> </a:t>
            </a:r>
            <a:endParaRPr lang="ru-RU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it-IT" sz="1600" b="1" spc="-1" dirty="0" smtClean="0">
                <a:solidFill>
                  <a:srgbClr val="002060"/>
                </a:solidFill>
                <a:latin typeface="Calibri"/>
                <a:ea typeface="Calibri"/>
              </a:rPr>
              <a:t>Ha un effetto </a:t>
            </a:r>
            <a:r>
              <a:rPr lang="it-IT" sz="1600" b="1" u="sng" spc="-1" dirty="0" smtClean="0">
                <a:solidFill>
                  <a:srgbClr val="002060"/>
                </a:solidFill>
                <a:latin typeface="Calibri"/>
                <a:ea typeface="Calibri"/>
              </a:rPr>
              <a:t>immunostimolante, "antibatterico". </a:t>
            </a:r>
            <a:r>
              <a:rPr lang="it-IT" sz="1600" b="1" spc="-1" dirty="0" smtClean="0">
                <a:solidFill>
                  <a:srgbClr val="002060"/>
                </a:solidFill>
                <a:latin typeface="Calibri"/>
                <a:ea typeface="Calibri"/>
              </a:rPr>
              <a:t>Decotto di astragalo e tintura è usato nella medicina popolare per </a:t>
            </a:r>
            <a:r>
              <a:rPr lang="it-IT" sz="1600" b="1" u="sng" spc="-1" dirty="0" smtClean="0">
                <a:solidFill>
                  <a:srgbClr val="002060"/>
                </a:solidFill>
                <a:latin typeface="Calibri"/>
                <a:ea typeface="Calibri"/>
              </a:rPr>
              <a:t>le malattie respiratorie</a:t>
            </a:r>
            <a:r>
              <a:rPr lang="it-IT" sz="1600" b="1" spc="-1" dirty="0" smtClean="0">
                <a:solidFill>
                  <a:srgbClr val="002060"/>
                </a:solidFill>
                <a:latin typeface="Calibri"/>
                <a:ea typeface="Calibri"/>
              </a:rPr>
              <a:t>.</a:t>
            </a:r>
            <a:endParaRPr lang="ru-RU" sz="1600" b="0" strike="noStrike" spc="-1" dirty="0">
              <a:latin typeface="Arial"/>
            </a:endParaRPr>
          </a:p>
        </p:txBody>
      </p:sp>
      <p:pic>
        <p:nvPicPr>
          <p:cNvPr id="132" name="Picture 2"/>
          <p:cNvPicPr/>
          <p:nvPr/>
        </p:nvPicPr>
        <p:blipFill>
          <a:blip r:embed="rId5" cstate="print"/>
          <a:srcRect t="7464" r="2985" b="5700"/>
          <a:stretch/>
        </p:blipFill>
        <p:spPr>
          <a:xfrm>
            <a:off x="5324040" y="2643840"/>
            <a:ext cx="1623600" cy="1223280"/>
          </a:xfrm>
          <a:prstGeom prst="rect">
            <a:avLst/>
          </a:prstGeom>
          <a:ln w="12600">
            <a:noFill/>
          </a:ln>
        </p:spPr>
      </p:pic>
      <p:pic>
        <p:nvPicPr>
          <p:cNvPr id="133" name="Picture 2"/>
          <p:cNvPicPr/>
          <p:nvPr/>
        </p:nvPicPr>
        <p:blipFill>
          <a:blip r:embed="rId6" cstate="print"/>
          <a:stretch/>
        </p:blipFill>
        <p:spPr>
          <a:xfrm>
            <a:off x="6833520" y="3584160"/>
            <a:ext cx="2356920" cy="1558800"/>
          </a:xfrm>
          <a:prstGeom prst="rect">
            <a:avLst/>
          </a:prstGeom>
          <a:ln w="12600">
            <a:noFill/>
          </a:ln>
        </p:spPr>
      </p:pic>
      <p:sp>
        <p:nvSpPr>
          <p:cNvPr id="134" name="CustomShape 2"/>
          <p:cNvSpPr/>
          <p:nvPr/>
        </p:nvSpPr>
        <p:spPr>
          <a:xfrm>
            <a:off x="1907640" y="4038480"/>
            <a:ext cx="8256960" cy="33228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000" tIns="45000" rIns="45000" bIns="45000" anchor="ctr"/>
          <a:lstStyle/>
          <a:p>
            <a:pPr algn="ctr">
              <a:lnSpc>
                <a:spcPct val="100000"/>
              </a:lnSpc>
            </a:pPr>
            <a:r>
              <a:rPr lang="it-IT" sz="1600" b="1" spc="-1" dirty="0" smtClean="0">
                <a:solidFill>
                  <a:srgbClr val="4A8F31"/>
                </a:solidFill>
                <a:latin typeface="Calibri"/>
                <a:ea typeface="Calibri"/>
              </a:rPr>
              <a:t>Estratto di radice di astragalo</a:t>
            </a:r>
            <a:endParaRPr lang="ru-RU" sz="1600" b="0" strike="noStrike" spc="-1" dirty="0">
              <a:latin typeface="Arial"/>
            </a:endParaRPr>
          </a:p>
        </p:txBody>
      </p:sp>
      <p:pic>
        <p:nvPicPr>
          <p:cNvPr id="135" name="Picture 3"/>
          <p:cNvPicPr/>
          <p:nvPr/>
        </p:nvPicPr>
        <p:blipFill>
          <a:blip r:embed="rId7" cstate="print"/>
          <a:stretch/>
        </p:blipFill>
        <p:spPr>
          <a:xfrm>
            <a:off x="279720" y="570960"/>
            <a:ext cx="2798280" cy="3964680"/>
          </a:xfrm>
          <a:prstGeom prst="rect">
            <a:avLst/>
          </a:prstGeom>
          <a:ln w="12600">
            <a:noFill/>
          </a:ln>
        </p:spPr>
      </p:pic>
      <p:pic>
        <p:nvPicPr>
          <p:cNvPr id="136" name="Рисунок 10"/>
          <p:cNvPicPr/>
          <p:nvPr/>
        </p:nvPicPr>
        <p:blipFill>
          <a:blip r:embed="rId8" cstate="print"/>
          <a:srcRect l="43713" t="82007" r="42136" b="10746"/>
          <a:stretch/>
        </p:blipFill>
        <p:spPr>
          <a:xfrm>
            <a:off x="3780000" y="4572720"/>
            <a:ext cx="1780920" cy="494280"/>
          </a:xfrm>
          <a:prstGeom prst="rect">
            <a:avLst/>
          </a:prstGeom>
          <a:ln w="12600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CustomShape 1"/>
          <p:cNvSpPr/>
          <p:nvPr/>
        </p:nvSpPr>
        <p:spPr>
          <a:xfrm>
            <a:off x="3328200" y="4461120"/>
            <a:ext cx="2486160" cy="29124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algn="ctr">
              <a:lnSpc>
                <a:spcPts val="2299"/>
              </a:lnSpc>
            </a:pPr>
            <a:r>
              <a:rPr lang="ru-RU" sz="1200" b="0" strike="noStrike" spc="46">
                <a:solidFill>
                  <a:srgbClr val="F2F2F2"/>
                </a:solidFill>
                <a:latin typeface="Calibri"/>
                <a:ea typeface="Calibri"/>
              </a:rPr>
              <a:t>CORAL-CLUB.COM</a:t>
            </a:r>
            <a:endParaRPr lang="ru-RU" sz="1200" b="0" strike="noStrike" spc="-1">
              <a:latin typeface="Arial"/>
            </a:endParaRPr>
          </a:p>
        </p:txBody>
      </p:sp>
      <p:pic>
        <p:nvPicPr>
          <p:cNvPr id="138" name="Рисунок 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7559040" cy="5143500"/>
          </a:xfrm>
          <a:prstGeom prst="rect">
            <a:avLst/>
          </a:prstGeom>
          <a:ln w="12600">
            <a:noFill/>
          </a:ln>
        </p:spPr>
      </p:pic>
      <p:pic>
        <p:nvPicPr>
          <p:cNvPr id="139" name="Изображение 17"/>
          <p:cNvPicPr/>
          <p:nvPr/>
        </p:nvPicPr>
        <p:blipFill>
          <a:blip r:embed="rId4" cstate="print"/>
          <a:stretch/>
        </p:blipFill>
        <p:spPr>
          <a:xfrm>
            <a:off x="8475840" y="110520"/>
            <a:ext cx="514080" cy="339480"/>
          </a:xfrm>
          <a:prstGeom prst="rect">
            <a:avLst/>
          </a:prstGeom>
          <a:ln w="12600">
            <a:noFill/>
          </a:ln>
        </p:spPr>
      </p:pic>
      <p:pic>
        <p:nvPicPr>
          <p:cNvPr id="140" name="Рисунок 12"/>
          <p:cNvPicPr/>
          <p:nvPr/>
        </p:nvPicPr>
        <p:blipFill>
          <a:blip r:embed="rId5" cstate="print"/>
          <a:srcRect l="43713" t="82007" r="42136" b="10746"/>
          <a:stretch/>
        </p:blipFill>
        <p:spPr>
          <a:xfrm>
            <a:off x="3780000" y="4572720"/>
            <a:ext cx="1780920" cy="494280"/>
          </a:xfrm>
          <a:prstGeom prst="rect">
            <a:avLst/>
          </a:prstGeom>
          <a:ln w="12600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Рисунок 15"/>
          <p:cNvPicPr/>
          <p:nvPr/>
        </p:nvPicPr>
        <p:blipFill>
          <a:blip r:embed="rId2" cstate="print"/>
          <a:stretch/>
        </p:blipFill>
        <p:spPr>
          <a:xfrm>
            <a:off x="-16560" y="0"/>
            <a:ext cx="7347600" cy="5142960"/>
          </a:xfrm>
          <a:prstGeom prst="rect">
            <a:avLst/>
          </a:prstGeom>
          <a:ln w="12600">
            <a:noFill/>
          </a:ln>
        </p:spPr>
      </p:pic>
      <p:pic>
        <p:nvPicPr>
          <p:cNvPr id="142" name="Изображение 17"/>
          <p:cNvPicPr/>
          <p:nvPr/>
        </p:nvPicPr>
        <p:blipFill>
          <a:blip r:embed="rId3" cstate="print"/>
          <a:stretch/>
        </p:blipFill>
        <p:spPr>
          <a:xfrm>
            <a:off x="8475840" y="110520"/>
            <a:ext cx="514080" cy="339480"/>
          </a:xfrm>
          <a:prstGeom prst="rect">
            <a:avLst/>
          </a:prstGeom>
          <a:ln w="12600">
            <a:noFill/>
          </a:ln>
        </p:spPr>
      </p:pic>
      <p:pic>
        <p:nvPicPr>
          <p:cNvPr id="143" name="Picture 2"/>
          <p:cNvPicPr/>
          <p:nvPr/>
        </p:nvPicPr>
        <p:blipFill>
          <a:blip r:embed="rId4" cstate="print"/>
          <a:stretch/>
        </p:blipFill>
        <p:spPr>
          <a:xfrm>
            <a:off x="2463480" y="410400"/>
            <a:ext cx="4215240" cy="1257840"/>
          </a:xfrm>
          <a:prstGeom prst="rect">
            <a:avLst/>
          </a:prstGeom>
          <a:ln w="12600">
            <a:noFill/>
          </a:ln>
        </p:spPr>
      </p:pic>
      <p:sp>
        <p:nvSpPr>
          <p:cNvPr id="144" name="CustomShape 1"/>
          <p:cNvSpPr/>
          <p:nvPr/>
        </p:nvSpPr>
        <p:spPr>
          <a:xfrm>
            <a:off x="2555640" y="2104560"/>
            <a:ext cx="5616000" cy="301032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000" tIns="45000" rIns="45000" bIns="45000"/>
          <a:lstStyle/>
          <a:p>
            <a:pPr>
              <a:lnSpc>
                <a:spcPct val="100000"/>
              </a:lnSpc>
            </a:pPr>
            <a:r>
              <a:rPr lang="it-IT" sz="1600" b="1" strike="noStrike" spc="-1" dirty="0" smtClean="0">
                <a:solidFill>
                  <a:srgbClr val="FF7C80"/>
                </a:solidFill>
                <a:uFillTx/>
                <a:latin typeface="Calibri"/>
                <a:ea typeface="Calibri"/>
              </a:rPr>
              <a:t>SEMPLICE</a:t>
            </a:r>
            <a:r>
              <a:rPr lang="ru-RU" sz="1600" b="1" strike="noStrike" spc="-1" dirty="0" smtClean="0">
                <a:solidFill>
                  <a:srgbClr val="FF7C80"/>
                </a:solidFill>
                <a:uFillTx/>
                <a:latin typeface="Calibri"/>
                <a:ea typeface="Calibri"/>
              </a:rPr>
              <a:t>: </a:t>
            </a:r>
            <a:r>
              <a:rPr/>
              <a:t/>
            </a:r>
            <a:br>
              <a:rPr/>
            </a:br>
            <a:r>
              <a:rPr lang="it-IT" sz="1600" b="1" spc="-1" dirty="0" smtClean="0">
                <a:solidFill>
                  <a:srgbClr val="000000"/>
                </a:solidFill>
                <a:latin typeface="Calibri"/>
                <a:ea typeface="Calibri"/>
              </a:rPr>
              <a:t> 1 capsula una volta al giorno fornirà il supporto immunitario necessario</a:t>
            </a:r>
            <a:endParaRPr lang="ru-RU" sz="1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it-IT" sz="1600" b="1" spc="-1" dirty="0" smtClean="0">
                <a:solidFill>
                  <a:srgbClr val="FF7C80"/>
                </a:solidFill>
                <a:latin typeface="Calibri"/>
                <a:ea typeface="Calibri"/>
              </a:rPr>
              <a:t>PRATICO:</a:t>
            </a:r>
          </a:p>
          <a:p>
            <a:pPr>
              <a:lnSpc>
                <a:spcPct val="100000"/>
              </a:lnSpc>
            </a:pPr>
            <a:r>
              <a:rPr lang="it-IT" sz="1600" b="1" spc="-1" dirty="0" smtClean="0">
                <a:latin typeface="Calibri"/>
                <a:ea typeface="Calibri"/>
              </a:rPr>
              <a:t>il blister non occupa molto spazio nella borsa.</a:t>
            </a:r>
            <a:r>
              <a:rPr dirty="0"/>
              <a:t/>
            </a:r>
            <a:br>
              <a:rPr dirty="0"/>
            </a:br>
            <a:endParaRPr lang="ru-RU" sz="1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600" b="0" strike="noStrike" spc="-1" dirty="0">
              <a:latin typeface="Arial"/>
            </a:endParaRPr>
          </a:p>
        </p:txBody>
      </p:sp>
      <p:pic>
        <p:nvPicPr>
          <p:cNvPr id="145" name="Рисунок 1"/>
          <p:cNvPicPr/>
          <p:nvPr/>
        </p:nvPicPr>
        <p:blipFill>
          <a:blip r:embed="rId5" cstate="print"/>
          <a:stretch/>
        </p:blipFill>
        <p:spPr>
          <a:xfrm>
            <a:off x="-24480" y="1563480"/>
            <a:ext cx="2427480" cy="3579120"/>
          </a:xfrm>
          <a:prstGeom prst="rect">
            <a:avLst/>
          </a:prstGeom>
          <a:ln w="12600">
            <a:noFill/>
          </a:ln>
        </p:spPr>
      </p:pic>
      <p:pic>
        <p:nvPicPr>
          <p:cNvPr id="146" name="Рисунок 8"/>
          <p:cNvPicPr/>
          <p:nvPr/>
        </p:nvPicPr>
        <p:blipFill>
          <a:blip r:embed="rId6" cstate="print"/>
          <a:srcRect l="43713" t="82007" r="42136" b="10746"/>
          <a:stretch/>
        </p:blipFill>
        <p:spPr>
          <a:xfrm>
            <a:off x="3780000" y="4572720"/>
            <a:ext cx="1780920" cy="494280"/>
          </a:xfrm>
          <a:prstGeom prst="rect">
            <a:avLst/>
          </a:prstGeom>
          <a:ln w="12600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Рисунок 19"/>
          <p:cNvPicPr/>
          <p:nvPr/>
        </p:nvPicPr>
        <p:blipFill>
          <a:blip r:embed="rId3" cstate="print"/>
          <a:stretch/>
        </p:blipFill>
        <p:spPr>
          <a:xfrm>
            <a:off x="0" y="0"/>
            <a:ext cx="7347600" cy="5142960"/>
          </a:xfrm>
          <a:prstGeom prst="rect">
            <a:avLst/>
          </a:prstGeom>
          <a:ln w="12600">
            <a:noFill/>
          </a:ln>
        </p:spPr>
      </p:pic>
      <p:sp>
        <p:nvSpPr>
          <p:cNvPr id="148" name="CustomShape 1"/>
          <p:cNvSpPr/>
          <p:nvPr/>
        </p:nvSpPr>
        <p:spPr>
          <a:xfrm>
            <a:off x="4206960" y="1472040"/>
            <a:ext cx="4828680" cy="258516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000" tIns="45000" rIns="45000" bIns="45000"/>
          <a:lstStyle/>
          <a:p>
            <a:pPr>
              <a:lnSpc>
                <a:spcPct val="100000"/>
              </a:lnSpc>
            </a:pPr>
            <a:r>
              <a:rPr lang="it-IT" sz="2000" b="1" strike="noStrike" spc="-1" dirty="0" smtClean="0">
                <a:solidFill>
                  <a:srgbClr val="FF7C80"/>
                </a:solidFill>
                <a:latin typeface="Calibri"/>
                <a:ea typeface="Calibri"/>
              </a:rPr>
              <a:t>Aiuta :</a:t>
            </a:r>
            <a:endParaRPr lang="ru-RU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it-IT" sz="1600" b="1" spc="-1" dirty="0" smtClean="0">
                <a:solidFill>
                  <a:srgbClr val="000000"/>
                </a:solidFill>
                <a:latin typeface="Calibri"/>
                <a:ea typeface="Calibri"/>
              </a:rPr>
              <a:t>Aumentare la resistenza naturale del corpo, rafforzando il sistema immunitario</a:t>
            </a:r>
          </a:p>
          <a:p>
            <a:pPr>
              <a:lnSpc>
                <a:spcPct val="100000"/>
              </a:lnSpc>
            </a:pPr>
            <a:endParaRPr lang="it-IT" sz="1600" b="1" spc="-1" dirty="0" smtClean="0">
              <a:solidFill>
                <a:srgbClr val="000000"/>
              </a:solidFill>
              <a:latin typeface="Calibri"/>
              <a:ea typeface="Calibri"/>
            </a:endParaRPr>
          </a:p>
          <a:p>
            <a:pPr>
              <a:lnSpc>
                <a:spcPct val="100000"/>
              </a:lnSpc>
            </a:pPr>
            <a:r>
              <a:rPr lang="it-IT" sz="1600" b="1" spc="-1" dirty="0" smtClean="0">
                <a:solidFill>
                  <a:srgbClr val="000000"/>
                </a:solidFill>
                <a:latin typeface="Calibri"/>
                <a:ea typeface="Calibri"/>
              </a:rPr>
              <a:t>Alleviare le condizioni in caso di raffreddore o malattia </a:t>
            </a:r>
          </a:p>
          <a:p>
            <a:pPr>
              <a:lnSpc>
                <a:spcPct val="100000"/>
              </a:lnSpc>
            </a:pPr>
            <a:endParaRPr lang="it-IT" sz="1600" b="1" spc="-1" dirty="0" smtClean="0">
              <a:solidFill>
                <a:srgbClr val="000000"/>
              </a:solidFill>
              <a:latin typeface="Calibri"/>
              <a:ea typeface="Calibri"/>
            </a:endParaRPr>
          </a:p>
          <a:p>
            <a:pPr>
              <a:lnSpc>
                <a:spcPct val="100000"/>
              </a:lnSpc>
            </a:pPr>
            <a:endParaRPr lang="it-IT" sz="1600" b="1" spc="-1" dirty="0" smtClean="0">
              <a:solidFill>
                <a:srgbClr val="000000"/>
              </a:solidFill>
              <a:latin typeface="Calibri"/>
              <a:ea typeface="Calibri"/>
            </a:endParaRPr>
          </a:p>
          <a:p>
            <a:pPr>
              <a:lnSpc>
                <a:spcPct val="100000"/>
              </a:lnSpc>
            </a:pPr>
            <a:r>
              <a:rPr lang="it-IT" sz="1600" b="1" spc="-1" dirty="0" smtClean="0">
                <a:solidFill>
                  <a:srgbClr val="000000"/>
                </a:solidFill>
                <a:latin typeface="Calibri"/>
                <a:ea typeface="Calibri"/>
              </a:rPr>
              <a:t>Mantenere la salute, migliorare il tono del corpo</a:t>
            </a:r>
            <a:endParaRPr lang="ru-RU" sz="1600" b="0" strike="noStrike" spc="-1" dirty="0">
              <a:latin typeface="Arial"/>
            </a:endParaRPr>
          </a:p>
        </p:txBody>
      </p:sp>
      <p:pic>
        <p:nvPicPr>
          <p:cNvPr id="149" name="Picture 3"/>
          <p:cNvPicPr/>
          <p:nvPr/>
        </p:nvPicPr>
        <p:blipFill>
          <a:blip r:embed="rId4" cstate="print"/>
          <a:stretch/>
        </p:blipFill>
        <p:spPr>
          <a:xfrm>
            <a:off x="3721680" y="2097720"/>
            <a:ext cx="408240" cy="428760"/>
          </a:xfrm>
          <a:prstGeom prst="rect">
            <a:avLst/>
          </a:prstGeom>
          <a:ln w="12600">
            <a:noFill/>
          </a:ln>
        </p:spPr>
      </p:pic>
      <p:pic>
        <p:nvPicPr>
          <p:cNvPr id="150" name="Picture 3"/>
          <p:cNvPicPr/>
          <p:nvPr/>
        </p:nvPicPr>
        <p:blipFill>
          <a:blip r:embed="rId5" cstate="print"/>
          <a:stretch/>
        </p:blipFill>
        <p:spPr>
          <a:xfrm>
            <a:off x="3687840" y="2820240"/>
            <a:ext cx="448920" cy="397800"/>
          </a:xfrm>
          <a:prstGeom prst="rect">
            <a:avLst/>
          </a:prstGeom>
          <a:ln w="12600">
            <a:noFill/>
          </a:ln>
        </p:spPr>
      </p:pic>
      <p:pic>
        <p:nvPicPr>
          <p:cNvPr id="151" name="Picture 3"/>
          <p:cNvPicPr/>
          <p:nvPr/>
        </p:nvPicPr>
        <p:blipFill>
          <a:blip r:embed="rId6" cstate="print"/>
          <a:srcRect b="14103"/>
          <a:stretch/>
        </p:blipFill>
        <p:spPr>
          <a:xfrm>
            <a:off x="3721680" y="3507840"/>
            <a:ext cx="380880" cy="429120"/>
          </a:xfrm>
          <a:prstGeom prst="rect">
            <a:avLst/>
          </a:prstGeom>
          <a:ln w="12600">
            <a:noFill/>
          </a:ln>
        </p:spPr>
      </p:pic>
      <p:sp>
        <p:nvSpPr>
          <p:cNvPr id="152" name="CustomShape 2"/>
          <p:cNvSpPr/>
          <p:nvPr/>
        </p:nvSpPr>
        <p:spPr>
          <a:xfrm>
            <a:off x="557280" y="4094640"/>
            <a:ext cx="3877200" cy="30240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000" tIns="45000" rIns="45000" bIns="45000"/>
          <a:lstStyle/>
          <a:p>
            <a:pPr>
              <a:lnSpc>
                <a:spcPct val="100000"/>
              </a:lnSpc>
            </a:pPr>
            <a:r>
              <a:rPr lang="ru-RU" sz="1400" b="1" strike="noStrike" spc="-1" dirty="0">
                <a:solidFill>
                  <a:srgbClr val="FF7C80"/>
                </a:solidFill>
                <a:latin typeface="Calibri"/>
                <a:ea typeface="Calibri"/>
              </a:rPr>
              <a:t>1 </a:t>
            </a:r>
            <a:r>
              <a:rPr lang="it-IT" sz="1400" b="1" spc="-1" dirty="0" smtClean="0">
                <a:solidFill>
                  <a:srgbClr val="FF7C80"/>
                </a:solidFill>
                <a:latin typeface="Calibri"/>
                <a:ea typeface="Calibri"/>
              </a:rPr>
              <a:t>confezione</a:t>
            </a:r>
            <a:r>
              <a:rPr lang="ru-RU" sz="1400" b="1" strike="noStrike" spc="-1" dirty="0" smtClean="0">
                <a:solidFill>
                  <a:srgbClr val="FF7C80"/>
                </a:solidFill>
                <a:latin typeface="Calibri"/>
                <a:ea typeface="Calibri"/>
              </a:rPr>
              <a:t> </a:t>
            </a:r>
            <a:r>
              <a:rPr lang="ru-RU" sz="1400" b="0" strike="noStrike" spc="-1" dirty="0">
                <a:solidFill>
                  <a:srgbClr val="FF7C80"/>
                </a:solidFill>
                <a:latin typeface="Calibri"/>
                <a:ea typeface="Calibri"/>
              </a:rPr>
              <a:t>= 30 </a:t>
            </a:r>
            <a:r>
              <a:rPr lang="it-IT" sz="1400" spc="-1" dirty="0" smtClean="0">
                <a:solidFill>
                  <a:srgbClr val="FF7C80"/>
                </a:solidFill>
                <a:latin typeface="Calibri"/>
                <a:ea typeface="Calibri"/>
              </a:rPr>
              <a:t>capsule in blister</a:t>
            </a:r>
            <a:r>
              <a:rPr lang="ru-RU" sz="1400" b="0" strike="noStrike" spc="-1" dirty="0" smtClean="0">
                <a:solidFill>
                  <a:srgbClr val="FF7C80"/>
                </a:solidFill>
                <a:latin typeface="Calibri"/>
                <a:ea typeface="Calibri"/>
              </a:rPr>
              <a:t> </a:t>
            </a:r>
            <a:endParaRPr lang="ru-RU" sz="1400" b="0" strike="noStrike" spc="-1" dirty="0">
              <a:latin typeface="Arial"/>
            </a:endParaRPr>
          </a:p>
        </p:txBody>
      </p:sp>
      <p:pic>
        <p:nvPicPr>
          <p:cNvPr id="153" name="Picture 2"/>
          <p:cNvPicPr/>
          <p:nvPr/>
        </p:nvPicPr>
        <p:blipFill>
          <a:blip r:embed="rId7" cstate="print"/>
          <a:stretch/>
        </p:blipFill>
        <p:spPr>
          <a:xfrm>
            <a:off x="4251960" y="1067400"/>
            <a:ext cx="3336840" cy="399600"/>
          </a:xfrm>
          <a:prstGeom prst="rect">
            <a:avLst/>
          </a:prstGeom>
          <a:ln w="12600">
            <a:noFill/>
          </a:ln>
        </p:spPr>
      </p:pic>
      <p:pic>
        <p:nvPicPr>
          <p:cNvPr id="154" name="Изображение 17"/>
          <p:cNvPicPr/>
          <p:nvPr/>
        </p:nvPicPr>
        <p:blipFill>
          <a:blip r:embed="rId8" cstate="print"/>
          <a:stretch/>
        </p:blipFill>
        <p:spPr>
          <a:xfrm>
            <a:off x="8475840" y="110520"/>
            <a:ext cx="514080" cy="339480"/>
          </a:xfrm>
          <a:prstGeom prst="rect">
            <a:avLst/>
          </a:prstGeom>
          <a:ln w="12600">
            <a:noFill/>
          </a:ln>
        </p:spPr>
      </p:pic>
      <p:pic>
        <p:nvPicPr>
          <p:cNvPr id="155" name="Рисунок 2"/>
          <p:cNvPicPr/>
          <p:nvPr/>
        </p:nvPicPr>
        <p:blipFill>
          <a:blip r:embed="rId9" cstate="print"/>
          <a:stretch/>
        </p:blipFill>
        <p:spPr>
          <a:xfrm>
            <a:off x="683640" y="900000"/>
            <a:ext cx="2513160" cy="3560400"/>
          </a:xfrm>
          <a:prstGeom prst="rect">
            <a:avLst/>
          </a:prstGeom>
          <a:ln w="12600">
            <a:noFill/>
          </a:ln>
        </p:spPr>
      </p:pic>
      <p:pic>
        <p:nvPicPr>
          <p:cNvPr id="156" name="Рисунок 20"/>
          <p:cNvPicPr/>
          <p:nvPr/>
        </p:nvPicPr>
        <p:blipFill>
          <a:blip r:embed="rId10" cstate="print"/>
          <a:srcRect l="43713" t="82007" r="42136" b="10746"/>
          <a:stretch/>
        </p:blipFill>
        <p:spPr>
          <a:xfrm>
            <a:off x="3780000" y="4572720"/>
            <a:ext cx="1780920" cy="494280"/>
          </a:xfrm>
          <a:prstGeom prst="rect">
            <a:avLst/>
          </a:prstGeom>
          <a:ln w="12600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Рисунок 14"/>
          <p:cNvPicPr/>
          <p:nvPr/>
        </p:nvPicPr>
        <p:blipFill>
          <a:blip r:embed="rId2" cstate="print"/>
          <a:stretch/>
        </p:blipFill>
        <p:spPr>
          <a:xfrm>
            <a:off x="-16560" y="0"/>
            <a:ext cx="7347600" cy="5142960"/>
          </a:xfrm>
          <a:prstGeom prst="rect">
            <a:avLst/>
          </a:prstGeom>
          <a:ln w="12600">
            <a:noFill/>
          </a:ln>
        </p:spPr>
      </p:pic>
      <p:sp>
        <p:nvSpPr>
          <p:cNvPr id="158" name="CustomShape 1"/>
          <p:cNvSpPr/>
          <p:nvPr/>
        </p:nvSpPr>
        <p:spPr>
          <a:xfrm>
            <a:off x="3328200" y="4461120"/>
            <a:ext cx="2486160" cy="29124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algn="ctr">
              <a:lnSpc>
                <a:spcPts val="2299"/>
              </a:lnSpc>
            </a:pPr>
            <a:r>
              <a:rPr lang="ru-RU" sz="1200" b="0" strike="noStrike" spc="46">
                <a:solidFill>
                  <a:srgbClr val="F2F2F2"/>
                </a:solidFill>
                <a:latin typeface="Calibri"/>
                <a:ea typeface="Calibri"/>
              </a:rPr>
              <a:t>CORAL-CLUB.COM</a:t>
            </a:r>
            <a:endParaRPr lang="ru-RU" sz="1200" b="0" strike="noStrike" spc="-1">
              <a:latin typeface="Arial"/>
            </a:endParaRPr>
          </a:p>
        </p:txBody>
      </p:sp>
      <p:sp>
        <p:nvSpPr>
          <p:cNvPr id="159" name="CustomShape 2"/>
          <p:cNvSpPr/>
          <p:nvPr/>
        </p:nvSpPr>
        <p:spPr>
          <a:xfrm>
            <a:off x="3852000" y="915480"/>
            <a:ext cx="5290920" cy="299592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algn="ctr">
              <a:lnSpc>
                <a:spcPts val="5899"/>
              </a:lnSpc>
            </a:pPr>
            <a:endParaRPr lang="ru-RU" sz="1800" b="0" strike="noStrike" spc="-1" dirty="0">
              <a:latin typeface="Arial"/>
            </a:endParaRPr>
          </a:p>
          <a:p>
            <a:pPr>
              <a:lnSpc>
                <a:spcPts val="5899"/>
              </a:lnSpc>
            </a:pPr>
            <a:r>
              <a:rPr lang="it-IT" sz="2400" b="1" spc="233" dirty="0" smtClean="0">
                <a:solidFill>
                  <a:srgbClr val="000000"/>
                </a:solidFill>
                <a:latin typeface="Calibri"/>
                <a:ea typeface="Calibri"/>
              </a:rPr>
              <a:t>21,74 prezzo D</a:t>
            </a:r>
            <a:endParaRPr lang="ru-RU" sz="2400" spc="-1" dirty="0" smtClean="0"/>
          </a:p>
          <a:p>
            <a:pPr>
              <a:lnSpc>
                <a:spcPts val="5899"/>
              </a:lnSpc>
            </a:pPr>
            <a:r>
              <a:rPr lang="it-IT" sz="2400" b="1" strike="noStrike" spc="233" dirty="0" smtClean="0">
                <a:solidFill>
                  <a:srgbClr val="000000"/>
                </a:solidFill>
                <a:latin typeface="Calibri"/>
                <a:ea typeface="Calibri"/>
              </a:rPr>
              <a:t>17,39 prezzo MC</a:t>
            </a:r>
            <a:endParaRPr lang="ru-RU" sz="2400" b="0" strike="noStrike" spc="-1" dirty="0">
              <a:latin typeface="Arial"/>
            </a:endParaRPr>
          </a:p>
          <a:p>
            <a:pPr>
              <a:lnSpc>
                <a:spcPts val="5899"/>
              </a:lnSpc>
            </a:pPr>
            <a:r>
              <a:rPr lang="it-IT" sz="2400" b="1" strike="noStrike" spc="233" dirty="0" smtClean="0">
                <a:solidFill>
                  <a:srgbClr val="000000"/>
                </a:solidFill>
                <a:latin typeface="Calibri"/>
                <a:ea typeface="Calibri"/>
              </a:rPr>
              <a:t>13 punti</a:t>
            </a:r>
            <a:endParaRPr lang="ru-RU" sz="2400" b="0" strike="noStrike" spc="-1" dirty="0">
              <a:latin typeface="Arial"/>
            </a:endParaRPr>
          </a:p>
        </p:txBody>
      </p:sp>
      <p:pic>
        <p:nvPicPr>
          <p:cNvPr id="160" name="Picture 2"/>
          <p:cNvPicPr/>
          <p:nvPr/>
        </p:nvPicPr>
        <p:blipFill>
          <a:blip r:embed="rId3" cstate="print"/>
          <a:stretch/>
        </p:blipFill>
        <p:spPr>
          <a:xfrm>
            <a:off x="3780000" y="1022760"/>
            <a:ext cx="3675960" cy="440640"/>
          </a:xfrm>
          <a:prstGeom prst="rect">
            <a:avLst/>
          </a:prstGeom>
          <a:ln w="12600">
            <a:noFill/>
          </a:ln>
        </p:spPr>
      </p:pic>
      <p:pic>
        <p:nvPicPr>
          <p:cNvPr id="161" name="Изображение 17"/>
          <p:cNvPicPr/>
          <p:nvPr/>
        </p:nvPicPr>
        <p:blipFill>
          <a:blip r:embed="rId4" cstate="print"/>
          <a:stretch/>
        </p:blipFill>
        <p:spPr>
          <a:xfrm>
            <a:off x="8475840" y="110520"/>
            <a:ext cx="514080" cy="339480"/>
          </a:xfrm>
          <a:prstGeom prst="rect">
            <a:avLst/>
          </a:prstGeom>
          <a:ln w="12600">
            <a:noFill/>
          </a:ln>
        </p:spPr>
      </p:pic>
      <p:pic>
        <p:nvPicPr>
          <p:cNvPr id="162" name="Рисунок 2"/>
          <p:cNvPicPr/>
          <p:nvPr/>
        </p:nvPicPr>
        <p:blipFill>
          <a:blip r:embed="rId5" cstate="print"/>
          <a:stretch/>
        </p:blipFill>
        <p:spPr>
          <a:xfrm>
            <a:off x="683640" y="900000"/>
            <a:ext cx="2513160" cy="3560400"/>
          </a:xfrm>
          <a:prstGeom prst="rect">
            <a:avLst/>
          </a:prstGeom>
          <a:ln w="12600">
            <a:noFill/>
          </a:ln>
        </p:spPr>
      </p:pic>
      <p:pic>
        <p:nvPicPr>
          <p:cNvPr id="163" name="Рисунок 16"/>
          <p:cNvPicPr/>
          <p:nvPr/>
        </p:nvPicPr>
        <p:blipFill>
          <a:blip r:embed="rId6" cstate="print"/>
          <a:srcRect l="43713" t="82007" r="42136" b="10746"/>
          <a:stretch/>
        </p:blipFill>
        <p:spPr>
          <a:xfrm>
            <a:off x="3780000" y="4572720"/>
            <a:ext cx="1780920" cy="494280"/>
          </a:xfrm>
          <a:prstGeom prst="rect">
            <a:avLst/>
          </a:prstGeom>
          <a:ln w="12600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Рисунок 2"/>
          <p:cNvPicPr/>
          <p:nvPr/>
        </p:nvPicPr>
        <p:blipFill>
          <a:blip r:embed="rId3" cstate="print"/>
          <a:stretch/>
        </p:blipFill>
        <p:spPr>
          <a:xfrm>
            <a:off x="-16560" y="0"/>
            <a:ext cx="7347600" cy="5142960"/>
          </a:xfrm>
          <a:prstGeom prst="rect">
            <a:avLst/>
          </a:prstGeom>
          <a:ln w="12600">
            <a:noFill/>
          </a:ln>
        </p:spPr>
      </p:pic>
      <p:sp>
        <p:nvSpPr>
          <p:cNvPr id="165" name="CustomShape 1"/>
          <p:cNvSpPr/>
          <p:nvPr/>
        </p:nvSpPr>
        <p:spPr>
          <a:xfrm>
            <a:off x="3704040" y="1716840"/>
            <a:ext cx="4899600" cy="373968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000" tIns="45000" rIns="45000" bIns="45000"/>
          <a:lstStyle/>
          <a:p>
            <a:pPr>
              <a:lnSpc>
                <a:spcPct val="100000"/>
              </a:lnSpc>
            </a:pPr>
            <a:r>
              <a:rPr lang="it-IT" sz="1600" b="1" spc="-1" dirty="0" smtClean="0">
                <a:solidFill>
                  <a:srgbClr val="FF7C80"/>
                </a:solidFill>
                <a:latin typeface="Calibri"/>
                <a:ea typeface="Calibri"/>
              </a:rPr>
              <a:t>Semplicità e comodità </a:t>
            </a:r>
            <a:r>
              <a:rPr dirty="0"/>
              <a:t/>
            </a:r>
            <a:br>
              <a:rPr dirty="0"/>
            </a:br>
            <a:r>
              <a:rPr lang="it-IT" sz="1600" spc="-1" dirty="0" smtClean="0">
                <a:solidFill>
                  <a:srgbClr val="000000"/>
                </a:solidFill>
                <a:latin typeface="Calibri"/>
                <a:ea typeface="Calibri"/>
              </a:rPr>
              <a:t> 1 capsula una volta al giorno </a:t>
            </a:r>
            <a:r>
              <a:rPr dirty="0"/>
              <a:t/>
            </a:r>
            <a:br>
              <a:rPr dirty="0"/>
            </a:br>
            <a:endParaRPr lang="ru-RU" sz="1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it-IT" sz="1600" b="1" spc="-1" dirty="0" smtClean="0">
                <a:solidFill>
                  <a:srgbClr val="FF7C80"/>
                </a:solidFill>
                <a:latin typeface="Calibri"/>
                <a:ea typeface="Calibri"/>
              </a:rPr>
              <a:t>Beta </a:t>
            </a:r>
            <a:r>
              <a:rPr lang="it-IT" sz="1600" b="1" spc="-1" dirty="0" err="1" smtClean="0">
                <a:solidFill>
                  <a:srgbClr val="FF7C80"/>
                </a:solidFill>
                <a:latin typeface="Calibri"/>
                <a:ea typeface="Calibri"/>
              </a:rPr>
              <a:t>glucani</a:t>
            </a:r>
            <a:r>
              <a:rPr lang="it-IT" sz="1600" b="1" spc="-1" dirty="0" smtClean="0">
                <a:solidFill>
                  <a:srgbClr val="FF7C80"/>
                </a:solidFill>
                <a:latin typeface="Calibri"/>
                <a:ea typeface="Calibri"/>
              </a:rPr>
              <a:t> </a:t>
            </a:r>
            <a:r>
              <a:rPr dirty="0"/>
              <a:t/>
            </a:r>
            <a:br>
              <a:rPr dirty="0"/>
            </a:br>
            <a:r>
              <a:rPr lang="it-IT" sz="1600" spc="-1" dirty="0" smtClean="0">
                <a:solidFill>
                  <a:srgbClr val="000000"/>
                </a:solidFill>
                <a:latin typeface="Calibri"/>
                <a:ea typeface="Calibri"/>
              </a:rPr>
              <a:t> hanno un potente effetto </a:t>
            </a:r>
            <a:r>
              <a:rPr lang="it-IT" sz="1600" spc="-1" dirty="0" err="1" smtClean="0">
                <a:solidFill>
                  <a:srgbClr val="000000"/>
                </a:solidFill>
                <a:latin typeface="Calibri"/>
                <a:ea typeface="Calibri"/>
              </a:rPr>
              <a:t>immunomodulatori</a:t>
            </a:r>
            <a:endParaRPr lang="ru-RU" sz="1600" b="0" strike="noStrike" spc="-1" dirty="0" smtClean="0">
              <a:solidFill>
                <a:srgbClr val="000000"/>
              </a:solidFill>
              <a:latin typeface="Calibri"/>
              <a:ea typeface="Calibri"/>
            </a:endParaRPr>
          </a:p>
          <a:p>
            <a:pPr>
              <a:lnSpc>
                <a:spcPct val="100000"/>
              </a:lnSpc>
            </a:pPr>
            <a:endParaRPr lang="ru-RU" sz="1600" b="0" strike="noStrike" spc="-1" dirty="0" smtClean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it-IT" sz="1600" b="1" strike="noStrike" spc="-1" dirty="0" smtClean="0">
                <a:solidFill>
                  <a:srgbClr val="FF7C80"/>
                </a:solidFill>
                <a:latin typeface="Calibri"/>
                <a:ea typeface="Calibri"/>
              </a:rPr>
              <a:t>Complesso di estratti e oli essenziali</a:t>
            </a:r>
            <a:endParaRPr lang="ru-RU" sz="1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it-IT" sz="1600" spc="-1" dirty="0" smtClean="0">
                <a:solidFill>
                  <a:srgbClr val="000000"/>
                </a:solidFill>
                <a:latin typeface="Calibri"/>
                <a:ea typeface="Calibri"/>
              </a:rPr>
              <a:t>riducono  i sintomi dei raffreddori</a:t>
            </a:r>
          </a:p>
          <a:p>
            <a:pPr>
              <a:lnSpc>
                <a:spcPct val="100000"/>
              </a:lnSpc>
            </a:pPr>
            <a:endParaRPr lang="ru-RU" sz="1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it-IT" sz="1600" b="1" spc="-1" dirty="0" smtClean="0">
                <a:solidFill>
                  <a:srgbClr val="FF7C80"/>
                </a:solidFill>
                <a:latin typeface="Calibri"/>
                <a:ea typeface="Calibri"/>
              </a:rPr>
              <a:t>Protezione antiossidante</a:t>
            </a:r>
          </a:p>
          <a:p>
            <a:pPr>
              <a:lnSpc>
                <a:spcPct val="100000"/>
              </a:lnSpc>
            </a:pPr>
            <a:r>
              <a:rPr lang="it-IT" sz="1600" spc="-1" dirty="0" smtClean="0">
                <a:solidFill>
                  <a:srgbClr val="000000"/>
                </a:solidFill>
                <a:latin typeface="Calibri"/>
                <a:ea typeface="Calibri"/>
              </a:rPr>
              <a:t>per preservare la salute e la giovinezza</a:t>
            </a:r>
            <a:endParaRPr lang="ru-RU" sz="1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dirty="0"/>
              <a:t/>
            </a:r>
            <a:br>
              <a:rPr dirty="0"/>
            </a:br>
            <a:endParaRPr lang="ru-RU" sz="1600" b="0" strike="noStrike" spc="-1" dirty="0">
              <a:latin typeface="Arial"/>
            </a:endParaRPr>
          </a:p>
        </p:txBody>
      </p:sp>
      <p:pic>
        <p:nvPicPr>
          <p:cNvPr id="166" name="Изображение 17"/>
          <p:cNvPicPr/>
          <p:nvPr/>
        </p:nvPicPr>
        <p:blipFill>
          <a:blip r:embed="rId4" cstate="print"/>
          <a:stretch/>
        </p:blipFill>
        <p:spPr>
          <a:xfrm>
            <a:off x="8475840" y="110520"/>
            <a:ext cx="514080" cy="339480"/>
          </a:xfrm>
          <a:prstGeom prst="rect">
            <a:avLst/>
          </a:prstGeom>
          <a:ln w="12600">
            <a:noFill/>
          </a:ln>
        </p:spPr>
      </p:pic>
      <p:pic>
        <p:nvPicPr>
          <p:cNvPr id="167" name="Picture 2"/>
          <p:cNvPicPr/>
          <p:nvPr/>
        </p:nvPicPr>
        <p:blipFill>
          <a:blip r:embed="rId5" cstate="print"/>
          <a:stretch/>
        </p:blipFill>
        <p:spPr>
          <a:xfrm>
            <a:off x="3492000" y="450720"/>
            <a:ext cx="4215240" cy="1257840"/>
          </a:xfrm>
          <a:prstGeom prst="rect">
            <a:avLst/>
          </a:prstGeom>
          <a:ln w="12600">
            <a:noFill/>
          </a:ln>
        </p:spPr>
      </p:pic>
      <p:pic>
        <p:nvPicPr>
          <p:cNvPr id="168" name="Рисунок 2"/>
          <p:cNvPicPr/>
          <p:nvPr/>
        </p:nvPicPr>
        <p:blipFill>
          <a:blip r:embed="rId6" cstate="print"/>
          <a:stretch/>
        </p:blipFill>
        <p:spPr>
          <a:xfrm>
            <a:off x="683640" y="900000"/>
            <a:ext cx="2513160" cy="3560400"/>
          </a:xfrm>
          <a:prstGeom prst="rect">
            <a:avLst/>
          </a:prstGeom>
          <a:ln w="12600">
            <a:noFill/>
          </a:ln>
        </p:spPr>
      </p:pic>
      <p:pic>
        <p:nvPicPr>
          <p:cNvPr id="169" name="Рисунок 18"/>
          <p:cNvPicPr/>
          <p:nvPr/>
        </p:nvPicPr>
        <p:blipFill>
          <a:blip r:embed="rId7" cstate="print"/>
          <a:srcRect l="43713" t="82007" r="42136" b="10746"/>
          <a:stretch/>
        </p:blipFill>
        <p:spPr>
          <a:xfrm>
            <a:off x="3780000" y="4572720"/>
            <a:ext cx="1780920" cy="494280"/>
          </a:xfrm>
          <a:prstGeom prst="rect">
            <a:avLst/>
          </a:prstGeom>
          <a:ln w="12600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Рисунок 19"/>
          <p:cNvPicPr/>
          <p:nvPr/>
        </p:nvPicPr>
        <p:blipFill>
          <a:blip r:embed="rId3" cstate="print"/>
          <a:stretch/>
        </p:blipFill>
        <p:spPr>
          <a:xfrm>
            <a:off x="-81874" y="540"/>
            <a:ext cx="7347600" cy="5142960"/>
          </a:xfrm>
          <a:prstGeom prst="rect">
            <a:avLst/>
          </a:prstGeom>
          <a:ln w="12600">
            <a:noFill/>
          </a:ln>
        </p:spPr>
      </p:pic>
      <p:pic>
        <p:nvPicPr>
          <p:cNvPr id="63" name="Рисунок 10"/>
          <p:cNvPicPr/>
          <p:nvPr/>
        </p:nvPicPr>
        <p:blipFill>
          <a:blip r:embed="rId4" cstate="print"/>
          <a:stretch/>
        </p:blipFill>
        <p:spPr>
          <a:xfrm>
            <a:off x="6208920" y="2333160"/>
            <a:ext cx="2509560" cy="1748160"/>
          </a:xfrm>
          <a:prstGeom prst="rect">
            <a:avLst/>
          </a:prstGeom>
          <a:ln w="12600">
            <a:noFill/>
          </a:ln>
          <a:effectLst>
            <a:outerShdw blurRad="292100" dist="139700" dir="2700000" rotWithShape="0">
              <a:srgbClr val="333333">
                <a:alpha val="65000"/>
              </a:srgbClr>
            </a:outerShdw>
          </a:effectLst>
        </p:spPr>
      </p:pic>
      <p:pic>
        <p:nvPicPr>
          <p:cNvPr id="64" name="Рисунок 2"/>
          <p:cNvPicPr/>
          <p:nvPr/>
        </p:nvPicPr>
        <p:blipFill>
          <a:blip r:embed="rId5" cstate="print"/>
          <a:stretch/>
        </p:blipFill>
        <p:spPr>
          <a:xfrm>
            <a:off x="3488040" y="2392200"/>
            <a:ext cx="2415960" cy="1694880"/>
          </a:xfrm>
          <a:prstGeom prst="rect">
            <a:avLst/>
          </a:prstGeom>
          <a:ln w="12600">
            <a:noFill/>
          </a:ln>
          <a:effectLst>
            <a:outerShdw blurRad="292100" dist="139700" dir="2700000" rotWithShape="0">
              <a:srgbClr val="333333">
                <a:alpha val="65000"/>
              </a:srgbClr>
            </a:outerShdw>
          </a:effectLst>
        </p:spPr>
      </p:pic>
      <p:pic>
        <p:nvPicPr>
          <p:cNvPr id="65" name="Изображение 17"/>
          <p:cNvPicPr/>
          <p:nvPr/>
        </p:nvPicPr>
        <p:blipFill>
          <a:blip r:embed="rId6" cstate="print"/>
          <a:stretch/>
        </p:blipFill>
        <p:spPr>
          <a:xfrm>
            <a:off x="8475840" y="110520"/>
            <a:ext cx="514080" cy="339480"/>
          </a:xfrm>
          <a:prstGeom prst="rect">
            <a:avLst/>
          </a:prstGeom>
          <a:ln w="12600">
            <a:noFill/>
          </a:ln>
        </p:spPr>
      </p:pic>
      <p:sp>
        <p:nvSpPr>
          <p:cNvPr id="66" name="CustomShape 1"/>
          <p:cNvSpPr/>
          <p:nvPr/>
        </p:nvSpPr>
        <p:spPr>
          <a:xfrm>
            <a:off x="234360" y="546480"/>
            <a:ext cx="8463600" cy="45504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000" tIns="45000" rIns="45000" bIns="45000"/>
          <a:lstStyle/>
          <a:p>
            <a:pPr algn="ctr">
              <a:lnSpc>
                <a:spcPct val="100000"/>
              </a:lnSpc>
            </a:pPr>
            <a:r>
              <a:rPr lang="it-IT" sz="2400" b="1" strike="noStrike" spc="-1" dirty="0" smtClean="0">
                <a:solidFill>
                  <a:srgbClr val="FF7C80"/>
                </a:solidFill>
                <a:latin typeface="Calibri"/>
              </a:rPr>
              <a:t>La stagione dei raffreddori</a:t>
            </a:r>
            <a:endParaRPr lang="ru-RU" sz="2400" b="0" strike="noStrike" spc="-1" dirty="0">
              <a:latin typeface="Arial"/>
            </a:endParaRPr>
          </a:p>
        </p:txBody>
      </p:sp>
      <p:pic>
        <p:nvPicPr>
          <p:cNvPr id="67" name="Рисунок 18"/>
          <p:cNvPicPr/>
          <p:nvPr/>
        </p:nvPicPr>
        <p:blipFill>
          <a:blip r:embed="rId7" cstate="print"/>
          <a:srcRect l="43713" t="82007" r="42136" b="10746"/>
          <a:stretch/>
        </p:blipFill>
        <p:spPr>
          <a:xfrm>
            <a:off x="3780000" y="4572720"/>
            <a:ext cx="1780920" cy="494280"/>
          </a:xfrm>
          <a:prstGeom prst="rect">
            <a:avLst/>
          </a:prstGeom>
          <a:ln w="12600">
            <a:noFill/>
          </a:ln>
        </p:spPr>
      </p:pic>
      <p:sp>
        <p:nvSpPr>
          <p:cNvPr id="68" name="CustomShape 2"/>
          <p:cNvSpPr/>
          <p:nvPr/>
        </p:nvSpPr>
        <p:spPr>
          <a:xfrm>
            <a:off x="325080" y="1199880"/>
            <a:ext cx="2626200" cy="115632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45000" rIns="45720" bIns="45000"/>
          <a:lstStyle/>
          <a:p>
            <a:pPr algn="ctr">
              <a:lnSpc>
                <a:spcPct val="100000"/>
              </a:lnSpc>
            </a:pPr>
            <a:r>
              <a:rPr lang="it-IT" sz="1600" b="1" spc="-1" dirty="0" smtClean="0">
                <a:solidFill>
                  <a:srgbClr val="000000"/>
                </a:solidFill>
                <a:latin typeface="Calibri"/>
                <a:ea typeface="Calibri"/>
              </a:rPr>
              <a:t>Condizioni favorevoli</a:t>
            </a:r>
          </a:p>
          <a:p>
            <a:pPr algn="ctr">
              <a:lnSpc>
                <a:spcPct val="100000"/>
              </a:lnSpc>
            </a:pPr>
            <a:r>
              <a:rPr lang="it-IT" sz="1600" b="1" spc="-1" dirty="0" smtClean="0">
                <a:solidFill>
                  <a:srgbClr val="000000"/>
                </a:solidFill>
                <a:latin typeface="Calibri"/>
                <a:ea typeface="Calibri"/>
              </a:rPr>
              <a:t>per la distribuzione</a:t>
            </a:r>
          </a:p>
          <a:p>
            <a:pPr algn="ctr">
              <a:lnSpc>
                <a:spcPct val="100000"/>
              </a:lnSpc>
            </a:pPr>
            <a:r>
              <a:rPr lang="it-IT" sz="1600" b="1" spc="-1" dirty="0" smtClean="0">
                <a:solidFill>
                  <a:srgbClr val="000000"/>
                </a:solidFill>
                <a:latin typeface="Calibri"/>
                <a:ea typeface="Calibri"/>
              </a:rPr>
              <a:t>dei virus e batteri</a:t>
            </a:r>
            <a:endParaRPr lang="ru-RU" sz="1600" b="0" strike="noStrike" spc="-1" dirty="0">
              <a:latin typeface="Arial"/>
            </a:endParaRPr>
          </a:p>
        </p:txBody>
      </p:sp>
      <p:sp>
        <p:nvSpPr>
          <p:cNvPr id="69" name="CustomShape 3"/>
          <p:cNvSpPr/>
          <p:nvPr/>
        </p:nvSpPr>
        <p:spPr>
          <a:xfrm>
            <a:off x="3135600" y="1199880"/>
            <a:ext cx="2768400" cy="82080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45000" rIns="45720" bIns="45000"/>
          <a:lstStyle/>
          <a:p>
            <a:pPr algn="ctr">
              <a:lnSpc>
                <a:spcPct val="100000"/>
              </a:lnSpc>
            </a:pPr>
            <a:r>
              <a:rPr lang="it-IT" sz="1600" b="1" spc="-1" dirty="0" smtClean="0">
                <a:solidFill>
                  <a:srgbClr val="000000"/>
                </a:solidFill>
                <a:latin typeface="Calibri"/>
              </a:rPr>
              <a:t>Abbassamento delle difese immunitarie</a:t>
            </a:r>
            <a:endParaRPr lang="ru-RU" sz="1600" b="0" strike="noStrike" spc="-1" dirty="0">
              <a:latin typeface="Arial"/>
            </a:endParaRPr>
          </a:p>
        </p:txBody>
      </p:sp>
      <p:sp>
        <p:nvSpPr>
          <p:cNvPr id="70" name="CustomShape 4"/>
          <p:cNvSpPr/>
          <p:nvPr/>
        </p:nvSpPr>
        <p:spPr>
          <a:xfrm>
            <a:off x="6088680" y="1200600"/>
            <a:ext cx="2527200" cy="57744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45000" rIns="45720" bIns="45000"/>
          <a:lstStyle/>
          <a:p>
            <a:pPr algn="ctr">
              <a:lnSpc>
                <a:spcPct val="100000"/>
              </a:lnSpc>
            </a:pPr>
            <a:r>
              <a:rPr lang="it-IT" sz="1600" b="1" spc="-1" dirty="0" smtClean="0">
                <a:solidFill>
                  <a:srgbClr val="000000"/>
                </a:solidFill>
                <a:latin typeface="Calibri"/>
                <a:ea typeface="Calibri"/>
              </a:rPr>
              <a:t>Insufficiente attenzione per la propria salute</a:t>
            </a:r>
            <a:endParaRPr lang="ru-RU" sz="1600" b="0" strike="noStrike" spc="-1" dirty="0">
              <a:latin typeface="Arial"/>
            </a:endParaRPr>
          </a:p>
        </p:txBody>
      </p:sp>
      <p:pic>
        <p:nvPicPr>
          <p:cNvPr id="71" name="Рисунок 2"/>
          <p:cNvPicPr/>
          <p:nvPr/>
        </p:nvPicPr>
        <p:blipFill>
          <a:blip r:embed="rId5" cstate="print"/>
          <a:stretch/>
        </p:blipFill>
        <p:spPr>
          <a:xfrm>
            <a:off x="380160" y="2324880"/>
            <a:ext cx="2515680" cy="1764720"/>
          </a:xfrm>
          <a:prstGeom prst="rect">
            <a:avLst/>
          </a:prstGeom>
          <a:ln w="12600">
            <a:noFill/>
          </a:ln>
          <a:effectLst>
            <a:outerShdw blurRad="292100" dist="139700" dir="2700000" rotWithShape="0">
              <a:srgbClr val="333333">
                <a:alpha val="65000"/>
              </a:srgbClr>
            </a:outerShdw>
          </a:effectLst>
        </p:spPr>
      </p:pic>
      <p:pic>
        <p:nvPicPr>
          <p:cNvPr id="72" name="what-does-cannabis-do-to-the-immune-system-1.jpg"/>
          <p:cNvPicPr/>
          <p:nvPr/>
        </p:nvPicPr>
        <p:blipFill>
          <a:blip r:embed="rId8" cstate="print"/>
          <a:stretch/>
        </p:blipFill>
        <p:spPr>
          <a:xfrm>
            <a:off x="3083040" y="2325960"/>
            <a:ext cx="2941560" cy="1764720"/>
          </a:xfrm>
          <a:prstGeom prst="rect">
            <a:avLst/>
          </a:prstGeom>
          <a:ln w="12600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Рисунок 9"/>
          <p:cNvPicPr/>
          <p:nvPr/>
        </p:nvPicPr>
        <p:blipFill>
          <a:blip r:embed="rId3" cstate="print"/>
          <a:stretch/>
        </p:blipFill>
        <p:spPr>
          <a:xfrm>
            <a:off x="-16560" y="0"/>
            <a:ext cx="7347600" cy="5142960"/>
          </a:xfrm>
          <a:prstGeom prst="rect">
            <a:avLst/>
          </a:prstGeom>
          <a:ln w="12600">
            <a:noFill/>
          </a:ln>
        </p:spPr>
      </p:pic>
      <p:sp>
        <p:nvSpPr>
          <p:cNvPr id="74" name="CustomShape 1"/>
          <p:cNvSpPr/>
          <p:nvPr/>
        </p:nvSpPr>
        <p:spPr>
          <a:xfrm>
            <a:off x="4774320" y="635400"/>
            <a:ext cx="3951000" cy="508248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000" tIns="45000" rIns="45000" bIns="45000"/>
          <a:lstStyle/>
          <a:p>
            <a:pPr>
              <a:lnSpc>
                <a:spcPct val="100000"/>
              </a:lnSpc>
            </a:pPr>
            <a:r>
              <a:rPr lang="it-IT" sz="2800" b="1" strike="noStrike" spc="-1" dirty="0" smtClean="0">
                <a:solidFill>
                  <a:srgbClr val="FF7C80"/>
                </a:solidFill>
                <a:latin typeface="Calibri"/>
                <a:ea typeface="Calibri"/>
              </a:rPr>
              <a:t>La prevenzione è la migliore protezione!</a:t>
            </a:r>
            <a:r>
              <a:rPr lang="ru-RU" sz="2800" b="1" strike="noStrike" spc="-1" dirty="0" smtClean="0">
                <a:solidFill>
                  <a:srgbClr val="FF7C80"/>
                </a:solidFill>
                <a:latin typeface="Calibri"/>
                <a:ea typeface="Calibri"/>
              </a:rPr>
              <a:t> </a:t>
            </a:r>
            <a:r>
              <a:t/>
            </a:r>
            <a:br/>
            <a:endParaRPr lang="ru-RU" sz="2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it-IT" sz="1600" b="1" spc="-1" dirty="0" smtClean="0">
                <a:solidFill>
                  <a:srgbClr val="002060"/>
                </a:solidFill>
                <a:latin typeface="Calibri"/>
                <a:ea typeface="Calibri"/>
              </a:rPr>
              <a:t>Le persone non sono in grado di isolare se stessi e i loro cari dal contatto con i portatori di infezione</a:t>
            </a:r>
            <a:r>
              <a:rPr lang="ru-RU" sz="1600" b="1" strike="noStrike" spc="-1" dirty="0" smtClean="0">
                <a:solidFill>
                  <a:srgbClr val="002060"/>
                </a:solidFill>
                <a:latin typeface="Calibri"/>
                <a:ea typeface="Calibri"/>
              </a:rPr>
              <a:t>.</a:t>
            </a:r>
            <a:endParaRPr lang="ru-RU" sz="1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it-IT" sz="1600" b="1" strike="noStrike" spc="-1" dirty="0" smtClean="0">
                <a:solidFill>
                  <a:srgbClr val="002060"/>
                </a:solidFill>
                <a:latin typeface="Calibri"/>
                <a:ea typeface="Calibri"/>
              </a:rPr>
              <a:t>In questo caso la soluzione è una </a:t>
            </a:r>
            <a:r>
              <a:rPr lang="ru-RU" sz="1600" b="1" strike="noStrike" spc="-1" dirty="0" smtClean="0">
                <a:solidFill>
                  <a:srgbClr val="002060"/>
                </a:solidFill>
                <a:latin typeface="Calibri"/>
                <a:ea typeface="Calibri"/>
              </a:rPr>
              <a:t>– </a:t>
            </a:r>
            <a:r>
              <a:rPr/>
              <a:t/>
            </a:r>
            <a:br>
              <a:rPr/>
            </a:br>
            <a:r>
              <a:rPr lang="it-IT" sz="1600" b="1" strike="noStrike" spc="-1" dirty="0" smtClean="0">
                <a:solidFill>
                  <a:srgbClr val="FF7C80"/>
                </a:solidFill>
                <a:latin typeface="Calibri"/>
                <a:ea typeface="Calibri"/>
              </a:rPr>
              <a:t>attivare il proprio sistema immunitario</a:t>
            </a:r>
            <a:r>
              <a:rPr/>
              <a:t/>
            </a:r>
            <a:br>
              <a:rPr/>
            </a:br>
            <a:r>
              <a:rPr lang="it-IT" sz="1600" b="1" spc="-1" dirty="0" smtClean="0">
                <a:solidFill>
                  <a:srgbClr val="002060"/>
                </a:solidFill>
                <a:latin typeface="Calibri"/>
                <a:ea typeface="Calibri"/>
              </a:rPr>
              <a:t> per aiutare l’organismo a proteggiti</a:t>
            </a:r>
            <a:r>
              <a:rPr lang="ru-RU" sz="1600" b="1" strike="noStrike" spc="-1" dirty="0" smtClean="0">
                <a:solidFill>
                  <a:srgbClr val="002060"/>
                </a:solidFill>
                <a:latin typeface="Calibri"/>
                <a:ea typeface="Calibri"/>
              </a:rPr>
              <a:t>.</a:t>
            </a:r>
            <a:endParaRPr lang="ru-RU" sz="1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t/>
            </a:r>
            <a:br/>
            <a:endParaRPr lang="ru-RU" sz="1600" b="0" strike="noStrike" spc="-1" dirty="0">
              <a:latin typeface="Arial"/>
            </a:endParaRPr>
          </a:p>
        </p:txBody>
      </p:sp>
      <p:pic>
        <p:nvPicPr>
          <p:cNvPr id="75" name="Изображение 17"/>
          <p:cNvPicPr/>
          <p:nvPr/>
        </p:nvPicPr>
        <p:blipFill>
          <a:blip r:embed="rId4" cstate="print"/>
          <a:stretch/>
        </p:blipFill>
        <p:spPr>
          <a:xfrm>
            <a:off x="8475840" y="110520"/>
            <a:ext cx="514080" cy="339480"/>
          </a:xfrm>
          <a:prstGeom prst="rect">
            <a:avLst/>
          </a:prstGeom>
          <a:ln w="12600">
            <a:noFill/>
          </a:ln>
        </p:spPr>
      </p:pic>
      <p:pic>
        <p:nvPicPr>
          <p:cNvPr id="76" name="Рисунок 8"/>
          <p:cNvPicPr/>
          <p:nvPr/>
        </p:nvPicPr>
        <p:blipFill>
          <a:blip r:embed="rId5" cstate="print"/>
          <a:srcRect l="43713" t="82007" r="42136" b="10746"/>
          <a:stretch/>
        </p:blipFill>
        <p:spPr>
          <a:xfrm>
            <a:off x="3780000" y="4572720"/>
            <a:ext cx="1780920" cy="494280"/>
          </a:xfrm>
          <a:prstGeom prst="rect">
            <a:avLst/>
          </a:prstGeom>
          <a:ln w="12600">
            <a:noFill/>
          </a:ln>
        </p:spPr>
      </p:pic>
      <p:pic>
        <p:nvPicPr>
          <p:cNvPr id="77" name="shutterstock_130094390.png"/>
          <p:cNvPicPr/>
          <p:nvPr/>
        </p:nvPicPr>
        <p:blipFill>
          <a:blip r:embed="rId6" cstate="print"/>
          <a:stretch/>
        </p:blipFill>
        <p:spPr>
          <a:xfrm>
            <a:off x="-16560" y="403920"/>
            <a:ext cx="4739040" cy="4739040"/>
          </a:xfrm>
          <a:prstGeom prst="rect">
            <a:avLst/>
          </a:prstGeom>
          <a:ln w="12600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Рисунок 15"/>
          <p:cNvPicPr/>
          <p:nvPr/>
        </p:nvPicPr>
        <p:blipFill>
          <a:blip r:embed="rId3" cstate="print"/>
          <a:stretch/>
        </p:blipFill>
        <p:spPr>
          <a:xfrm>
            <a:off x="-16560" y="0"/>
            <a:ext cx="7347600" cy="5142960"/>
          </a:xfrm>
          <a:prstGeom prst="rect">
            <a:avLst/>
          </a:prstGeom>
          <a:ln w="12600">
            <a:noFill/>
          </a:ln>
        </p:spPr>
      </p:pic>
      <p:pic>
        <p:nvPicPr>
          <p:cNvPr id="79" name="Рисунок 10"/>
          <p:cNvPicPr/>
          <p:nvPr/>
        </p:nvPicPr>
        <p:blipFill>
          <a:blip r:embed="rId4" cstate="print"/>
          <a:srcRect l="43713" t="82007" r="42136" b="10746"/>
          <a:stretch/>
        </p:blipFill>
        <p:spPr>
          <a:xfrm>
            <a:off x="3780000" y="4572720"/>
            <a:ext cx="1780920" cy="494280"/>
          </a:xfrm>
          <a:prstGeom prst="rect">
            <a:avLst/>
          </a:prstGeom>
          <a:ln w="12600">
            <a:noFill/>
          </a:ln>
        </p:spPr>
      </p:pic>
      <p:sp>
        <p:nvSpPr>
          <p:cNvPr id="80" name="CustomShape 1"/>
          <p:cNvSpPr/>
          <p:nvPr/>
        </p:nvSpPr>
        <p:spPr>
          <a:xfrm>
            <a:off x="8936280" y="4609440"/>
            <a:ext cx="206640" cy="30672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82" name="Picture 2"/>
          <p:cNvPicPr/>
          <p:nvPr/>
        </p:nvPicPr>
        <p:blipFill>
          <a:blip r:embed="rId5" cstate="print"/>
          <a:stretch/>
        </p:blipFill>
        <p:spPr>
          <a:xfrm>
            <a:off x="3348000" y="464400"/>
            <a:ext cx="3305160" cy="1029600"/>
          </a:xfrm>
          <a:prstGeom prst="rect">
            <a:avLst/>
          </a:prstGeom>
          <a:ln w="12600">
            <a:noFill/>
          </a:ln>
        </p:spPr>
      </p:pic>
      <p:pic>
        <p:nvPicPr>
          <p:cNvPr id="83" name="Picture 3"/>
          <p:cNvPicPr/>
          <p:nvPr/>
        </p:nvPicPr>
        <p:blipFill>
          <a:blip r:embed="rId6" cstate="print"/>
          <a:stretch/>
        </p:blipFill>
        <p:spPr>
          <a:xfrm>
            <a:off x="279720" y="570960"/>
            <a:ext cx="2798280" cy="3964680"/>
          </a:xfrm>
          <a:prstGeom prst="rect">
            <a:avLst/>
          </a:prstGeom>
          <a:ln w="12600">
            <a:noFill/>
          </a:ln>
        </p:spPr>
      </p:pic>
      <p:pic>
        <p:nvPicPr>
          <p:cNvPr id="84" name="Picture 2"/>
          <p:cNvPicPr/>
          <p:nvPr/>
        </p:nvPicPr>
        <p:blipFill>
          <a:blip r:embed="rId7" cstate="print"/>
          <a:stretch/>
        </p:blipFill>
        <p:spPr>
          <a:xfrm>
            <a:off x="2856960" y="1754640"/>
            <a:ext cx="1689120" cy="1440360"/>
          </a:xfrm>
          <a:prstGeom prst="rect">
            <a:avLst/>
          </a:prstGeom>
          <a:ln w="12600">
            <a:noFill/>
          </a:ln>
        </p:spPr>
      </p:pic>
      <p:pic>
        <p:nvPicPr>
          <p:cNvPr id="85" name="Изображение 17"/>
          <p:cNvPicPr/>
          <p:nvPr/>
        </p:nvPicPr>
        <p:blipFill>
          <a:blip r:embed="rId8" cstate="print"/>
          <a:stretch/>
        </p:blipFill>
        <p:spPr>
          <a:xfrm>
            <a:off x="8475840" y="110520"/>
            <a:ext cx="514080" cy="339480"/>
          </a:xfrm>
          <a:prstGeom prst="rect">
            <a:avLst/>
          </a:prstGeom>
          <a:ln w="12600">
            <a:noFill/>
          </a:ln>
        </p:spPr>
      </p:pic>
      <p:pic>
        <p:nvPicPr>
          <p:cNvPr id="86" name="Рисунок 15"/>
          <p:cNvPicPr/>
          <p:nvPr/>
        </p:nvPicPr>
        <p:blipFill>
          <a:blip r:embed="rId9" cstate="print"/>
          <a:stretch/>
        </p:blipFill>
        <p:spPr>
          <a:xfrm>
            <a:off x="2095920" y="3954960"/>
            <a:ext cx="826200" cy="695520"/>
          </a:xfrm>
          <a:prstGeom prst="rect">
            <a:avLst/>
          </a:prstGeom>
          <a:ln w="12600">
            <a:noFill/>
          </a:ln>
        </p:spPr>
      </p:pic>
      <p:pic>
        <p:nvPicPr>
          <p:cNvPr id="87" name="Picture 4"/>
          <p:cNvPicPr/>
          <p:nvPr/>
        </p:nvPicPr>
        <p:blipFill>
          <a:blip r:embed="rId10" cstate="print"/>
          <a:srcRect l="7862" t="24028"/>
          <a:stretch/>
        </p:blipFill>
        <p:spPr>
          <a:xfrm>
            <a:off x="3141720" y="3308760"/>
            <a:ext cx="1963440" cy="1341720"/>
          </a:xfrm>
          <a:prstGeom prst="rect">
            <a:avLst/>
          </a:prstGeom>
          <a:ln w="12600">
            <a:noFill/>
          </a:ln>
        </p:spPr>
      </p:pic>
      <p:pic>
        <p:nvPicPr>
          <p:cNvPr id="88" name="Рисунок 10"/>
          <p:cNvPicPr/>
          <p:nvPr/>
        </p:nvPicPr>
        <p:blipFill>
          <a:blip r:embed="rId11" cstate="print"/>
          <a:stretch/>
        </p:blipFill>
        <p:spPr>
          <a:xfrm>
            <a:off x="4985640" y="2677320"/>
            <a:ext cx="1151280" cy="767880"/>
          </a:xfrm>
          <a:prstGeom prst="rect">
            <a:avLst/>
          </a:prstGeom>
          <a:ln w="12600">
            <a:noFill/>
          </a:ln>
        </p:spPr>
      </p:pic>
      <p:pic>
        <p:nvPicPr>
          <p:cNvPr id="89" name="Рисунок 14"/>
          <p:cNvPicPr/>
          <p:nvPr/>
        </p:nvPicPr>
        <p:blipFill>
          <a:blip r:embed="rId12" cstate="print"/>
          <a:stretch/>
        </p:blipFill>
        <p:spPr>
          <a:xfrm>
            <a:off x="5177520" y="3840120"/>
            <a:ext cx="1046160" cy="695520"/>
          </a:xfrm>
          <a:prstGeom prst="rect">
            <a:avLst/>
          </a:prstGeom>
          <a:ln w="12600">
            <a:noFill/>
          </a:ln>
        </p:spPr>
      </p:pic>
      <p:pic>
        <p:nvPicPr>
          <p:cNvPr id="81" name="Рисунок 1"/>
          <p:cNvPicPr/>
          <p:nvPr/>
        </p:nvPicPr>
        <p:blipFill>
          <a:blip r:embed="rId13" cstate="print"/>
          <a:stretch/>
        </p:blipFill>
        <p:spPr>
          <a:xfrm>
            <a:off x="6484680" y="1058220"/>
            <a:ext cx="2724480" cy="4085280"/>
          </a:xfrm>
          <a:prstGeom prst="rect">
            <a:avLst/>
          </a:prstGeom>
          <a:ln w="12600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Рисунок 15"/>
          <p:cNvPicPr/>
          <p:nvPr/>
        </p:nvPicPr>
        <p:blipFill>
          <a:blip r:embed="rId3" cstate="print"/>
          <a:stretch/>
        </p:blipFill>
        <p:spPr>
          <a:xfrm>
            <a:off x="0" y="540"/>
            <a:ext cx="7347600" cy="5142960"/>
          </a:xfrm>
          <a:prstGeom prst="rect">
            <a:avLst/>
          </a:prstGeom>
          <a:ln w="12600">
            <a:noFill/>
          </a:ln>
        </p:spPr>
      </p:pic>
      <p:sp>
        <p:nvSpPr>
          <p:cNvPr id="91" name="CustomShape 1"/>
          <p:cNvSpPr/>
          <p:nvPr/>
        </p:nvSpPr>
        <p:spPr>
          <a:xfrm>
            <a:off x="8936280" y="4609440"/>
            <a:ext cx="206640" cy="30672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2" name="CustomShape 2"/>
          <p:cNvSpPr/>
          <p:nvPr/>
        </p:nvSpPr>
        <p:spPr>
          <a:xfrm>
            <a:off x="3513600" y="2066760"/>
            <a:ext cx="5438880" cy="276624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000" tIns="45000" rIns="45000" bIns="45000"/>
          <a:lstStyle/>
          <a:p>
            <a:pPr marL="285840" indent="-2847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it-IT" sz="1600" b="1" spc="-1" dirty="0" smtClean="0">
                <a:solidFill>
                  <a:srgbClr val="000000"/>
                </a:solidFill>
                <a:latin typeface="Calibri"/>
                <a:ea typeface="Calibri"/>
              </a:rPr>
              <a:t>Cercano di proteggere se stessi e i suoi cari dal </a:t>
            </a:r>
            <a:r>
              <a:rPr lang="it-IT" sz="1600" b="1" spc="-1" dirty="0" smtClean="0">
                <a:solidFill>
                  <a:srgbClr val="000000"/>
                </a:solidFill>
                <a:latin typeface="Calibri"/>
                <a:ea typeface="Calibri"/>
              </a:rPr>
              <a:t>raffreddore </a:t>
            </a:r>
            <a:r>
              <a:rPr lang="it-IT" sz="1600" b="1" spc="-1" dirty="0" smtClean="0">
                <a:solidFill>
                  <a:srgbClr val="000000"/>
                </a:solidFill>
                <a:latin typeface="Calibri"/>
                <a:ea typeface="Calibri"/>
              </a:rPr>
              <a:t>in ogni stagione</a:t>
            </a:r>
          </a:p>
          <a:p>
            <a:pPr marL="285840" indent="-284760">
              <a:lnSpc>
                <a:spcPct val="100000"/>
              </a:lnSpc>
              <a:buClr>
                <a:srgbClr val="000000"/>
              </a:buClr>
            </a:pPr>
            <a:endParaRPr lang="it-IT" sz="1600" b="1" spc="-1" dirty="0" smtClean="0">
              <a:solidFill>
                <a:srgbClr val="000000"/>
              </a:solidFill>
              <a:latin typeface="Calibri"/>
              <a:ea typeface="Calibri"/>
            </a:endParaRPr>
          </a:p>
          <a:p>
            <a:pPr marL="285840" indent="-2847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it-IT" sz="1600" b="1" spc="-1" dirty="0" smtClean="0">
                <a:solidFill>
                  <a:srgbClr val="000000"/>
                </a:solidFill>
                <a:latin typeface="Calibri"/>
                <a:ea typeface="Calibri"/>
              </a:rPr>
              <a:t>Preferiscono la prevenzione del trattamento</a:t>
            </a:r>
          </a:p>
          <a:p>
            <a:pPr marL="285840" indent="-2847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endParaRPr lang="it-IT" sz="1600" b="1" spc="-1" dirty="0" smtClean="0">
              <a:solidFill>
                <a:srgbClr val="000000"/>
              </a:solidFill>
              <a:latin typeface="Calibri"/>
              <a:ea typeface="Calibri"/>
            </a:endParaRPr>
          </a:p>
          <a:p>
            <a:pPr marL="285840" indent="-2847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it-IT" sz="1600" b="1" spc="-1" dirty="0" smtClean="0">
                <a:solidFill>
                  <a:srgbClr val="000000"/>
                </a:solidFill>
                <a:latin typeface="Calibri"/>
                <a:ea typeface="Calibri"/>
              </a:rPr>
              <a:t>Lavorano quotidianamente al contatto con pubblico</a:t>
            </a:r>
          </a:p>
          <a:p>
            <a:pPr marL="285840" indent="-2847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endParaRPr lang="it-IT" sz="1600" b="1" spc="-1" dirty="0" smtClean="0">
              <a:solidFill>
                <a:srgbClr val="000000"/>
              </a:solidFill>
              <a:latin typeface="Calibri"/>
              <a:ea typeface="Calibri"/>
            </a:endParaRPr>
          </a:p>
          <a:p>
            <a:pPr marL="285840" indent="-2847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it-IT" sz="1600" b="1" spc="-1" dirty="0" smtClean="0">
                <a:solidFill>
                  <a:srgbClr val="000000"/>
                </a:solidFill>
                <a:latin typeface="Calibri"/>
                <a:ea typeface="Calibri"/>
              </a:rPr>
              <a:t>Scelgono prodotti basati su ingredienti naturali.</a:t>
            </a:r>
            <a:r>
              <a:rPr dirty="0"/>
              <a:t/>
            </a:r>
            <a:br>
              <a:rPr dirty="0"/>
            </a:br>
            <a:r>
              <a:rPr lang="ru-RU" sz="16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endParaRPr lang="ru-RU" sz="1600" b="0" strike="noStrike" spc="-1" dirty="0">
              <a:latin typeface="Arial"/>
            </a:endParaRPr>
          </a:p>
        </p:txBody>
      </p:sp>
      <p:sp>
        <p:nvSpPr>
          <p:cNvPr id="93" name="CustomShape 3"/>
          <p:cNvSpPr/>
          <p:nvPr/>
        </p:nvSpPr>
        <p:spPr>
          <a:xfrm>
            <a:off x="3831120" y="1607400"/>
            <a:ext cx="4968000" cy="33264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000" tIns="45000" rIns="45000" bIns="45000"/>
          <a:lstStyle/>
          <a:p>
            <a:pPr>
              <a:lnSpc>
                <a:spcPct val="100000"/>
              </a:lnSpc>
            </a:pPr>
            <a:r>
              <a:rPr lang="it-IT" sz="1600" b="1" spc="-1" dirty="0" smtClean="0">
                <a:solidFill>
                  <a:srgbClr val="FF7C80"/>
                </a:solidFill>
                <a:latin typeface="Calibri"/>
                <a:ea typeface="Calibri"/>
              </a:rPr>
              <a:t>consigliato per coloro che:</a:t>
            </a:r>
            <a:endParaRPr lang="ru-RU" sz="1600" b="0" strike="noStrike" spc="-1" dirty="0">
              <a:latin typeface="Arial"/>
            </a:endParaRPr>
          </a:p>
        </p:txBody>
      </p:sp>
      <p:pic>
        <p:nvPicPr>
          <p:cNvPr id="94" name="Picture 4"/>
          <p:cNvPicPr/>
          <p:nvPr/>
        </p:nvPicPr>
        <p:blipFill>
          <a:blip r:embed="rId4" cstate="print"/>
          <a:srcRect r="11" b="1974"/>
          <a:stretch/>
        </p:blipFill>
        <p:spPr>
          <a:xfrm>
            <a:off x="101520" y="868680"/>
            <a:ext cx="3373200" cy="4273920"/>
          </a:xfrm>
          <a:prstGeom prst="rect">
            <a:avLst/>
          </a:prstGeom>
          <a:ln w="12600">
            <a:noFill/>
          </a:ln>
        </p:spPr>
      </p:pic>
      <p:pic>
        <p:nvPicPr>
          <p:cNvPr id="95" name="Изображение 17"/>
          <p:cNvPicPr/>
          <p:nvPr/>
        </p:nvPicPr>
        <p:blipFill>
          <a:blip r:embed="rId5" cstate="print"/>
          <a:stretch/>
        </p:blipFill>
        <p:spPr>
          <a:xfrm>
            <a:off x="8475840" y="110520"/>
            <a:ext cx="514080" cy="339480"/>
          </a:xfrm>
          <a:prstGeom prst="rect">
            <a:avLst/>
          </a:prstGeom>
          <a:ln w="12600">
            <a:noFill/>
          </a:ln>
        </p:spPr>
      </p:pic>
      <p:pic>
        <p:nvPicPr>
          <p:cNvPr id="96" name="Рисунок 13"/>
          <p:cNvPicPr/>
          <p:nvPr/>
        </p:nvPicPr>
        <p:blipFill>
          <a:blip r:embed="rId6" cstate="print"/>
          <a:srcRect l="43713" t="82007" r="42136" b="10746"/>
          <a:stretch/>
        </p:blipFill>
        <p:spPr>
          <a:xfrm>
            <a:off x="3780000" y="4572720"/>
            <a:ext cx="1780920" cy="494280"/>
          </a:xfrm>
          <a:prstGeom prst="rect">
            <a:avLst/>
          </a:prstGeom>
          <a:ln w="12600">
            <a:noFill/>
          </a:ln>
        </p:spPr>
      </p:pic>
      <p:pic>
        <p:nvPicPr>
          <p:cNvPr id="97" name="Picture 2"/>
          <p:cNvPicPr/>
          <p:nvPr/>
        </p:nvPicPr>
        <p:blipFill>
          <a:blip r:embed="rId7" cstate="print"/>
          <a:stretch/>
        </p:blipFill>
        <p:spPr>
          <a:xfrm>
            <a:off x="3708000" y="422280"/>
            <a:ext cx="3305160" cy="1029600"/>
          </a:xfrm>
          <a:prstGeom prst="rect">
            <a:avLst/>
          </a:prstGeom>
          <a:ln w="12600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Рисунок 28"/>
          <p:cNvPicPr/>
          <p:nvPr/>
        </p:nvPicPr>
        <p:blipFill>
          <a:blip r:embed="rId3" cstate="print"/>
          <a:stretch/>
        </p:blipFill>
        <p:spPr>
          <a:xfrm>
            <a:off x="-16560" y="0"/>
            <a:ext cx="7347600" cy="5142960"/>
          </a:xfrm>
          <a:prstGeom prst="rect">
            <a:avLst/>
          </a:prstGeom>
          <a:ln w="12600">
            <a:noFill/>
          </a:ln>
        </p:spPr>
      </p:pic>
      <p:pic>
        <p:nvPicPr>
          <p:cNvPr id="99" name="Изображение 17"/>
          <p:cNvPicPr/>
          <p:nvPr/>
        </p:nvPicPr>
        <p:blipFill>
          <a:blip r:embed="rId4" cstate="print"/>
          <a:stretch/>
        </p:blipFill>
        <p:spPr>
          <a:xfrm>
            <a:off x="8475840" y="110520"/>
            <a:ext cx="514080" cy="339480"/>
          </a:xfrm>
          <a:prstGeom prst="rect">
            <a:avLst/>
          </a:prstGeom>
          <a:ln w="12600">
            <a:noFill/>
          </a:ln>
        </p:spPr>
      </p:pic>
      <p:sp>
        <p:nvSpPr>
          <p:cNvPr id="100" name="CustomShape 1"/>
          <p:cNvSpPr/>
          <p:nvPr/>
        </p:nvSpPr>
        <p:spPr>
          <a:xfrm>
            <a:off x="1979640" y="3376800"/>
            <a:ext cx="8256960" cy="81900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000" tIns="45000" rIns="45000" bIns="45000" anchor="ctr"/>
          <a:lstStyle/>
          <a:p>
            <a:pPr algn="ctr">
              <a:lnSpc>
                <a:spcPct val="100000"/>
              </a:lnSpc>
            </a:pPr>
            <a:r>
              <a:rPr/>
              <a:t/>
            </a:r>
            <a:br>
              <a:rPr/>
            </a:br>
            <a:r>
              <a:rPr lang="it-IT" sz="1600" b="1" spc="-1" dirty="0" smtClean="0">
                <a:solidFill>
                  <a:srgbClr val="4A8F31"/>
                </a:solidFill>
                <a:latin typeface="Calibri"/>
                <a:ea typeface="Calibri"/>
              </a:rPr>
              <a:t> COMBINAZIONE ARMONICA </a:t>
            </a:r>
            <a:r>
              <a:rPr lang="it-IT" sz="1600" b="1" spc="-1" dirty="0" err="1" smtClean="0">
                <a:solidFill>
                  <a:srgbClr val="4A8F31"/>
                </a:solidFill>
                <a:latin typeface="Calibri"/>
                <a:ea typeface="Calibri"/>
              </a:rPr>
              <a:t>DI</a:t>
            </a:r>
            <a:r>
              <a:rPr lang="it-IT" sz="1600" b="1" spc="-1" dirty="0" smtClean="0">
                <a:solidFill>
                  <a:srgbClr val="4A8F31"/>
                </a:solidFill>
                <a:latin typeface="Calibri"/>
                <a:ea typeface="Calibri"/>
              </a:rPr>
              <a:t> COMPONENTI NATURALI</a:t>
            </a:r>
          </a:p>
          <a:p>
            <a:pPr algn="ctr">
              <a:lnSpc>
                <a:spcPct val="100000"/>
              </a:lnSpc>
            </a:pPr>
            <a:r>
              <a:rPr lang="it-IT" sz="1600" b="1" spc="-1" dirty="0" smtClean="0">
                <a:solidFill>
                  <a:srgbClr val="4A8F31"/>
                </a:solidFill>
                <a:latin typeface="Calibri"/>
                <a:ea typeface="Calibri"/>
              </a:rPr>
              <a:t> Necessaria per mantenere la salute e attivare il sistemi immunitario</a:t>
            </a:r>
            <a:endParaRPr lang="ru-RU" sz="1600" b="0" strike="noStrike" spc="-1" dirty="0">
              <a:latin typeface="Arial"/>
            </a:endParaRPr>
          </a:p>
        </p:txBody>
      </p:sp>
      <p:pic>
        <p:nvPicPr>
          <p:cNvPr id="101" name="Рисунок 15"/>
          <p:cNvPicPr/>
          <p:nvPr/>
        </p:nvPicPr>
        <p:blipFill>
          <a:blip r:embed="rId5" cstate="print"/>
          <a:stretch/>
        </p:blipFill>
        <p:spPr>
          <a:xfrm>
            <a:off x="7723440" y="2684880"/>
            <a:ext cx="826200" cy="695520"/>
          </a:xfrm>
          <a:prstGeom prst="rect">
            <a:avLst/>
          </a:prstGeom>
          <a:ln w="12600">
            <a:noFill/>
          </a:ln>
        </p:spPr>
      </p:pic>
      <p:pic>
        <p:nvPicPr>
          <p:cNvPr id="102" name="Picture 2"/>
          <p:cNvPicPr/>
          <p:nvPr/>
        </p:nvPicPr>
        <p:blipFill>
          <a:blip r:embed="rId6" cstate="print"/>
          <a:stretch/>
        </p:blipFill>
        <p:spPr>
          <a:xfrm>
            <a:off x="6345720" y="2684880"/>
            <a:ext cx="984960" cy="816480"/>
          </a:xfrm>
          <a:prstGeom prst="rect">
            <a:avLst/>
          </a:prstGeom>
          <a:ln w="12600">
            <a:noFill/>
          </a:ln>
        </p:spPr>
      </p:pic>
      <p:pic>
        <p:nvPicPr>
          <p:cNvPr id="103" name="Рисунок 10"/>
          <p:cNvPicPr/>
          <p:nvPr/>
        </p:nvPicPr>
        <p:blipFill>
          <a:blip r:embed="rId7" cstate="print"/>
          <a:stretch/>
        </p:blipFill>
        <p:spPr>
          <a:xfrm>
            <a:off x="4972320" y="2733840"/>
            <a:ext cx="1151280" cy="767880"/>
          </a:xfrm>
          <a:prstGeom prst="rect">
            <a:avLst/>
          </a:prstGeom>
          <a:ln w="12600">
            <a:noFill/>
          </a:ln>
        </p:spPr>
      </p:pic>
      <p:pic>
        <p:nvPicPr>
          <p:cNvPr id="104" name="Рисунок 14"/>
          <p:cNvPicPr/>
          <p:nvPr/>
        </p:nvPicPr>
        <p:blipFill>
          <a:blip r:embed="rId8" cstate="print"/>
          <a:stretch/>
        </p:blipFill>
        <p:spPr>
          <a:xfrm>
            <a:off x="3735000" y="2745360"/>
            <a:ext cx="1046160" cy="695520"/>
          </a:xfrm>
          <a:prstGeom prst="rect">
            <a:avLst/>
          </a:prstGeom>
          <a:ln w="12600">
            <a:noFill/>
          </a:ln>
        </p:spPr>
      </p:pic>
      <p:sp>
        <p:nvSpPr>
          <p:cNvPr id="105" name="CustomShape 2"/>
          <p:cNvSpPr/>
          <p:nvPr/>
        </p:nvSpPr>
        <p:spPr>
          <a:xfrm>
            <a:off x="2813400" y="1220040"/>
            <a:ext cx="5796000" cy="82296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45000" rIns="45720" bIns="45000"/>
          <a:lstStyle/>
          <a:p>
            <a:pPr algn="ctr">
              <a:lnSpc>
                <a:spcPct val="100000"/>
              </a:lnSpc>
            </a:pPr>
            <a:r>
              <a:rPr lang="it-IT" sz="2400" b="1" spc="-1" dirty="0" err="1" smtClean="0">
                <a:solidFill>
                  <a:srgbClr val="FF7C80"/>
                </a:solidFill>
                <a:latin typeface="Calibri"/>
                <a:ea typeface="Calibri"/>
              </a:rPr>
              <a:t>Beta-glucani</a:t>
            </a:r>
            <a:r>
              <a:rPr lang="it-IT" sz="2400" b="1" spc="-1" dirty="0" smtClean="0">
                <a:solidFill>
                  <a:srgbClr val="FF7C80"/>
                </a:solidFill>
                <a:latin typeface="Calibri"/>
                <a:ea typeface="Calibri"/>
              </a:rPr>
              <a:t> (</a:t>
            </a:r>
            <a:r>
              <a:rPr lang="it-IT" sz="2400" b="1" spc="-1" dirty="0" err="1" smtClean="0">
                <a:solidFill>
                  <a:srgbClr val="FF7C80"/>
                </a:solidFill>
                <a:latin typeface="Calibri"/>
                <a:ea typeface="Calibri"/>
              </a:rPr>
              <a:t>β-glucani</a:t>
            </a:r>
            <a:r>
              <a:rPr lang="it-IT" sz="2400" b="1" spc="-1" dirty="0" smtClean="0">
                <a:solidFill>
                  <a:srgbClr val="FF7C80"/>
                </a:solidFill>
                <a:latin typeface="Calibri"/>
                <a:ea typeface="Calibri"/>
              </a:rPr>
              <a:t>)</a:t>
            </a:r>
          </a:p>
          <a:p>
            <a:pPr algn="ctr">
              <a:lnSpc>
                <a:spcPct val="100000"/>
              </a:lnSpc>
            </a:pPr>
            <a:r>
              <a:rPr lang="it-IT" sz="2400" b="1" spc="-1" dirty="0" smtClean="0">
                <a:solidFill>
                  <a:srgbClr val="FF7C80"/>
                </a:solidFill>
                <a:latin typeface="Calibri"/>
                <a:ea typeface="Calibri"/>
              </a:rPr>
              <a:t> + Complesso di oli essenziali ed estratti</a:t>
            </a:r>
            <a:endParaRPr lang="ru-RU" sz="2400" b="0" strike="noStrike" spc="-1" dirty="0">
              <a:latin typeface="Arial"/>
            </a:endParaRPr>
          </a:p>
        </p:txBody>
      </p:sp>
      <p:pic>
        <p:nvPicPr>
          <p:cNvPr id="106" name="Picture 3"/>
          <p:cNvPicPr/>
          <p:nvPr/>
        </p:nvPicPr>
        <p:blipFill>
          <a:blip r:embed="rId9" cstate="print"/>
          <a:stretch/>
        </p:blipFill>
        <p:spPr>
          <a:xfrm>
            <a:off x="279720" y="570960"/>
            <a:ext cx="2798280" cy="3964680"/>
          </a:xfrm>
          <a:prstGeom prst="rect">
            <a:avLst/>
          </a:prstGeom>
          <a:ln w="12600">
            <a:noFill/>
          </a:ln>
        </p:spPr>
      </p:pic>
      <p:pic>
        <p:nvPicPr>
          <p:cNvPr id="107" name="Рисунок 39"/>
          <p:cNvPicPr/>
          <p:nvPr/>
        </p:nvPicPr>
        <p:blipFill>
          <a:blip r:embed="rId10" cstate="print"/>
          <a:srcRect l="43713" t="82007" r="42136" b="10746"/>
          <a:stretch/>
        </p:blipFill>
        <p:spPr>
          <a:xfrm>
            <a:off x="3780000" y="4572720"/>
            <a:ext cx="1780920" cy="494280"/>
          </a:xfrm>
          <a:prstGeom prst="rect">
            <a:avLst/>
          </a:prstGeom>
          <a:ln w="12600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Рисунок 28"/>
          <p:cNvPicPr/>
          <p:nvPr/>
        </p:nvPicPr>
        <p:blipFill>
          <a:blip r:embed="rId3" cstate="print"/>
          <a:stretch/>
        </p:blipFill>
        <p:spPr>
          <a:xfrm>
            <a:off x="0" y="0"/>
            <a:ext cx="7347600" cy="5142960"/>
          </a:xfrm>
          <a:prstGeom prst="rect">
            <a:avLst/>
          </a:prstGeom>
          <a:ln w="12600">
            <a:noFill/>
          </a:ln>
        </p:spPr>
      </p:pic>
      <p:pic>
        <p:nvPicPr>
          <p:cNvPr id="109" name="Изображение 17"/>
          <p:cNvPicPr/>
          <p:nvPr/>
        </p:nvPicPr>
        <p:blipFill>
          <a:blip r:embed="rId4" cstate="print"/>
          <a:stretch/>
        </p:blipFill>
        <p:spPr>
          <a:xfrm>
            <a:off x="8475840" y="110520"/>
            <a:ext cx="514080" cy="339480"/>
          </a:xfrm>
          <a:prstGeom prst="rect">
            <a:avLst/>
          </a:prstGeom>
          <a:ln w="12600">
            <a:noFill/>
          </a:ln>
        </p:spPr>
      </p:pic>
      <p:sp>
        <p:nvSpPr>
          <p:cNvPr id="110" name="CustomShape 1"/>
          <p:cNvSpPr/>
          <p:nvPr/>
        </p:nvSpPr>
        <p:spPr>
          <a:xfrm>
            <a:off x="2977920" y="1211760"/>
            <a:ext cx="4857480" cy="301248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45000" rIns="45720" bIns="45000"/>
          <a:lstStyle/>
          <a:p>
            <a:pPr>
              <a:lnSpc>
                <a:spcPct val="100000"/>
              </a:lnSpc>
            </a:pPr>
            <a:r>
              <a:rPr lang="it-IT" sz="2400" b="1" spc="-1" dirty="0" err="1" smtClean="0">
                <a:solidFill>
                  <a:srgbClr val="FF7C80"/>
                </a:solidFill>
                <a:latin typeface="Calibri"/>
                <a:ea typeface="Calibri"/>
              </a:rPr>
              <a:t>Beta-glucani</a:t>
            </a:r>
            <a:endParaRPr lang="it-IT" sz="2400" b="1" spc="-1" dirty="0" smtClean="0">
              <a:solidFill>
                <a:srgbClr val="FF7C80"/>
              </a:solidFill>
              <a:latin typeface="Calibri"/>
              <a:ea typeface="Calibri"/>
            </a:endParaRPr>
          </a:p>
          <a:p>
            <a:pPr>
              <a:lnSpc>
                <a:spcPct val="100000"/>
              </a:lnSpc>
            </a:pPr>
            <a:r>
              <a:rPr lang="it-IT" sz="2400" b="1" spc="-1" dirty="0" smtClean="0">
                <a:solidFill>
                  <a:srgbClr val="FF7C80"/>
                </a:solidFill>
                <a:latin typeface="Calibri"/>
                <a:ea typeface="Calibri"/>
              </a:rPr>
              <a:t> (</a:t>
            </a:r>
            <a:r>
              <a:rPr lang="el-GR" sz="2400" b="1" spc="-1" dirty="0" smtClean="0">
                <a:solidFill>
                  <a:srgbClr val="FF7C80"/>
                </a:solidFill>
                <a:latin typeface="Calibri"/>
                <a:ea typeface="Calibri"/>
              </a:rPr>
              <a:t>Β-</a:t>
            </a:r>
            <a:r>
              <a:rPr lang="it-IT" sz="2400" b="1" spc="-1" dirty="0" err="1" smtClean="0">
                <a:solidFill>
                  <a:srgbClr val="FF7C80"/>
                </a:solidFill>
                <a:latin typeface="Calibri"/>
                <a:ea typeface="Calibri"/>
              </a:rPr>
              <a:t>glucani</a:t>
            </a:r>
            <a:r>
              <a:rPr lang="it-IT" sz="2400" b="1" spc="-1" dirty="0" smtClean="0">
                <a:solidFill>
                  <a:srgbClr val="FF7C80"/>
                </a:solidFill>
                <a:latin typeface="Calibri"/>
                <a:ea typeface="Calibri"/>
              </a:rPr>
              <a:t>)</a:t>
            </a:r>
          </a:p>
          <a:p>
            <a:pPr>
              <a:lnSpc>
                <a:spcPct val="100000"/>
              </a:lnSpc>
            </a:pPr>
            <a:r>
              <a:rPr lang="it-IT" sz="1600" b="1" spc="-1" dirty="0" smtClean="0">
                <a:solidFill>
                  <a:srgbClr val="002060"/>
                </a:solidFill>
                <a:latin typeface="Calibri"/>
                <a:ea typeface="Calibri"/>
              </a:rPr>
              <a:t>Possiede una potente </a:t>
            </a:r>
            <a:r>
              <a:rPr lang="it-IT" sz="1600" b="1" u="sng" spc="-1" dirty="0" smtClean="0">
                <a:solidFill>
                  <a:srgbClr val="002060"/>
                </a:solidFill>
                <a:latin typeface="Calibri"/>
                <a:ea typeface="Calibri"/>
              </a:rPr>
              <a:t>azione </a:t>
            </a:r>
            <a:r>
              <a:rPr lang="it-IT" sz="1600" b="1" u="sng" spc="-1" dirty="0" err="1" smtClean="0">
                <a:solidFill>
                  <a:srgbClr val="002060"/>
                </a:solidFill>
                <a:latin typeface="Calibri"/>
                <a:ea typeface="Calibri"/>
              </a:rPr>
              <a:t>immunomodulante</a:t>
            </a:r>
            <a:r>
              <a:rPr lang="it-IT" sz="1600" b="1" u="sng" spc="-1" dirty="0" smtClean="0">
                <a:solidFill>
                  <a:srgbClr val="002060"/>
                </a:solidFill>
                <a:latin typeface="Calibri"/>
                <a:ea typeface="Calibri"/>
              </a:rPr>
              <a:t> e antinfiammatoria.</a:t>
            </a:r>
          </a:p>
          <a:p>
            <a:pPr>
              <a:lnSpc>
                <a:spcPct val="100000"/>
              </a:lnSpc>
            </a:pPr>
            <a:endParaRPr lang="it-IT" sz="1600" b="1" u="sng" spc="-1" dirty="0" smtClean="0">
              <a:solidFill>
                <a:srgbClr val="002060"/>
              </a:solidFill>
              <a:latin typeface="Calibri"/>
              <a:ea typeface="Calibri"/>
            </a:endParaRPr>
          </a:p>
          <a:p>
            <a:pPr>
              <a:lnSpc>
                <a:spcPct val="100000"/>
              </a:lnSpc>
            </a:pPr>
            <a:r>
              <a:rPr lang="it-IT" sz="1600" b="1" spc="-1" dirty="0" smtClean="0">
                <a:solidFill>
                  <a:srgbClr val="002060"/>
                </a:solidFill>
                <a:latin typeface="Calibri"/>
                <a:ea typeface="Calibri"/>
              </a:rPr>
              <a:t> Contribuisce al </a:t>
            </a:r>
            <a:r>
              <a:rPr lang="it-IT" sz="1600" b="1" u="sng" spc="-1" dirty="0" smtClean="0">
                <a:solidFill>
                  <a:srgbClr val="002060"/>
                </a:solidFill>
                <a:latin typeface="Calibri"/>
                <a:ea typeface="Calibri"/>
              </a:rPr>
              <a:t>mantenimento delle difese del corpo</a:t>
            </a:r>
            <a:r>
              <a:rPr lang="it-IT" sz="1600" b="1" spc="-1" dirty="0" smtClean="0">
                <a:solidFill>
                  <a:srgbClr val="002060"/>
                </a:solidFill>
                <a:latin typeface="Calibri"/>
                <a:ea typeface="Calibri"/>
              </a:rPr>
              <a:t>,ha un effetto positivo sullo stato delle vene.</a:t>
            </a:r>
            <a:endParaRPr lang="ru-RU" sz="1600" b="0" strike="noStrike" spc="-1" dirty="0" smtClean="0">
              <a:latin typeface="Arial"/>
            </a:endParaRPr>
          </a:p>
          <a:p>
            <a:pPr>
              <a:lnSpc>
                <a:spcPct val="100000"/>
              </a:lnSpc>
            </a:pPr>
            <a:r>
              <a:t/>
            </a:r>
            <a:br/>
            <a:endParaRPr lang="ru-RU" sz="1600" b="0" strike="noStrike" spc="-1" dirty="0">
              <a:latin typeface="Arial"/>
            </a:endParaRPr>
          </a:p>
        </p:txBody>
      </p:sp>
      <p:sp>
        <p:nvSpPr>
          <p:cNvPr id="111" name="CustomShape 2"/>
          <p:cNvSpPr/>
          <p:nvPr/>
        </p:nvSpPr>
        <p:spPr>
          <a:xfrm>
            <a:off x="2843640" y="3769560"/>
            <a:ext cx="7811640" cy="81900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000" tIns="45000" rIns="45000" bIns="45000" anchor="ctr"/>
          <a:lstStyle/>
          <a:p>
            <a:pPr algn="ctr">
              <a:lnSpc>
                <a:spcPct val="100000"/>
              </a:lnSpc>
            </a:pPr>
            <a:r>
              <a:rPr lang="it-IT" sz="1600" b="1" spc="-1" dirty="0" smtClean="0">
                <a:solidFill>
                  <a:srgbClr val="4A8F31"/>
                </a:solidFill>
                <a:latin typeface="Calibri"/>
                <a:ea typeface="Calibri"/>
              </a:rPr>
              <a:t>Beta </a:t>
            </a:r>
            <a:r>
              <a:rPr lang="it-IT" sz="1600" b="1" spc="-1" dirty="0" err="1" smtClean="0">
                <a:solidFill>
                  <a:srgbClr val="4A8F31"/>
                </a:solidFill>
                <a:latin typeface="Calibri"/>
                <a:ea typeface="Calibri"/>
              </a:rPr>
              <a:t>Glucani</a:t>
            </a:r>
            <a:r>
              <a:rPr lang="it-IT" sz="1600" b="1" spc="-1" dirty="0" smtClean="0">
                <a:solidFill>
                  <a:srgbClr val="4A8F31"/>
                </a:solidFill>
                <a:latin typeface="Calibri"/>
                <a:ea typeface="Calibri"/>
              </a:rPr>
              <a:t> -</a:t>
            </a:r>
          </a:p>
          <a:p>
            <a:pPr algn="ctr">
              <a:lnSpc>
                <a:spcPct val="100000"/>
              </a:lnSpc>
            </a:pPr>
            <a:r>
              <a:rPr lang="it-IT" sz="1600" spc="-1" dirty="0" smtClean="0">
                <a:solidFill>
                  <a:srgbClr val="4A8F31"/>
                </a:solidFill>
                <a:latin typeface="Calibri"/>
                <a:ea typeface="Calibri"/>
              </a:rPr>
              <a:t>principi attivi di origine naturale </a:t>
            </a:r>
            <a:r>
              <a:t/>
            </a:r>
            <a:br/>
            <a:endParaRPr lang="ru-RU" sz="1600" b="0" strike="noStrike" spc="-1" dirty="0">
              <a:latin typeface="Arial"/>
            </a:endParaRPr>
          </a:p>
        </p:txBody>
      </p:sp>
      <p:pic>
        <p:nvPicPr>
          <p:cNvPr id="112" name="Picture 3"/>
          <p:cNvPicPr/>
          <p:nvPr/>
        </p:nvPicPr>
        <p:blipFill>
          <a:blip r:embed="rId5" cstate="print"/>
          <a:stretch/>
        </p:blipFill>
        <p:spPr>
          <a:xfrm>
            <a:off x="279720" y="570960"/>
            <a:ext cx="2798280" cy="3964680"/>
          </a:xfrm>
          <a:prstGeom prst="rect">
            <a:avLst/>
          </a:prstGeom>
          <a:ln w="12600">
            <a:noFill/>
          </a:ln>
        </p:spPr>
      </p:pic>
      <p:pic>
        <p:nvPicPr>
          <p:cNvPr id="113" name="Рисунок 11"/>
          <p:cNvPicPr/>
          <p:nvPr/>
        </p:nvPicPr>
        <p:blipFill>
          <a:blip r:embed="rId6" cstate="print"/>
          <a:srcRect l="43713" t="82007" r="42136" b="10746"/>
          <a:stretch/>
        </p:blipFill>
        <p:spPr>
          <a:xfrm>
            <a:off x="3780000" y="4572720"/>
            <a:ext cx="1780920" cy="494280"/>
          </a:xfrm>
          <a:prstGeom prst="rect">
            <a:avLst/>
          </a:prstGeom>
          <a:ln w="12600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Рисунок 28"/>
          <p:cNvPicPr/>
          <p:nvPr/>
        </p:nvPicPr>
        <p:blipFill>
          <a:blip r:embed="rId3" cstate="print"/>
          <a:stretch/>
        </p:blipFill>
        <p:spPr>
          <a:xfrm>
            <a:off x="-16560" y="0"/>
            <a:ext cx="7347600" cy="5142960"/>
          </a:xfrm>
          <a:prstGeom prst="rect">
            <a:avLst/>
          </a:prstGeom>
          <a:ln w="12600">
            <a:noFill/>
          </a:ln>
        </p:spPr>
      </p:pic>
      <p:pic>
        <p:nvPicPr>
          <p:cNvPr id="115" name="Изображение 17"/>
          <p:cNvPicPr/>
          <p:nvPr/>
        </p:nvPicPr>
        <p:blipFill>
          <a:blip r:embed="rId4" cstate="print"/>
          <a:stretch/>
        </p:blipFill>
        <p:spPr>
          <a:xfrm>
            <a:off x="8475840" y="110520"/>
            <a:ext cx="514080" cy="339480"/>
          </a:xfrm>
          <a:prstGeom prst="rect">
            <a:avLst/>
          </a:prstGeom>
          <a:ln w="12600">
            <a:noFill/>
          </a:ln>
        </p:spPr>
      </p:pic>
      <p:sp>
        <p:nvSpPr>
          <p:cNvPr id="116" name="CustomShape 1"/>
          <p:cNvSpPr/>
          <p:nvPr/>
        </p:nvSpPr>
        <p:spPr>
          <a:xfrm>
            <a:off x="2976120" y="1200600"/>
            <a:ext cx="5112000" cy="191664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45000" rIns="45720" bIns="45000"/>
          <a:lstStyle/>
          <a:p>
            <a:pPr>
              <a:lnSpc>
                <a:spcPct val="100000"/>
              </a:lnSpc>
            </a:pPr>
            <a:r>
              <a:rPr lang="it-IT" sz="2400" b="1" strike="noStrike" spc="-1" dirty="0" smtClean="0">
                <a:solidFill>
                  <a:srgbClr val="FF7C80"/>
                </a:solidFill>
                <a:latin typeface="Arial"/>
                <a:ea typeface="Arial"/>
              </a:rPr>
              <a:t>Origano e Timo</a:t>
            </a:r>
            <a:endParaRPr lang="ru-RU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it-IT" sz="1600" b="1" spc="-1" dirty="0" smtClean="0">
                <a:solidFill>
                  <a:srgbClr val="002060"/>
                </a:solidFill>
                <a:latin typeface="Calibri"/>
                <a:ea typeface="Calibri"/>
              </a:rPr>
              <a:t>Hanno una forte attività </a:t>
            </a:r>
            <a:r>
              <a:rPr lang="it-IT" sz="1600" b="1" u="sng" spc="-1" dirty="0" smtClean="0">
                <a:solidFill>
                  <a:srgbClr val="002060"/>
                </a:solidFill>
                <a:latin typeface="Calibri"/>
                <a:ea typeface="Calibri"/>
              </a:rPr>
              <a:t>antimicrobica e antinfiammatoria</a:t>
            </a:r>
            <a:r>
              <a:rPr lang="it-IT" sz="1600" b="1" spc="-1" dirty="0" smtClean="0">
                <a:solidFill>
                  <a:srgbClr val="002060"/>
                </a:solidFill>
                <a:latin typeface="Calibri"/>
                <a:ea typeface="Calibri"/>
              </a:rPr>
              <a:t>, aiutano ad </a:t>
            </a:r>
            <a:r>
              <a:rPr lang="it-IT" sz="1600" b="1" u="sng" spc="-1" dirty="0" smtClean="0">
                <a:solidFill>
                  <a:srgbClr val="002060"/>
                </a:solidFill>
                <a:latin typeface="Calibri"/>
                <a:ea typeface="Calibri"/>
              </a:rPr>
              <a:t>alleviare la condizione </a:t>
            </a:r>
            <a:r>
              <a:rPr lang="it-IT" sz="1600" b="1" spc="-1" dirty="0" smtClean="0">
                <a:solidFill>
                  <a:srgbClr val="002060"/>
                </a:solidFill>
                <a:latin typeface="Calibri"/>
                <a:ea typeface="Calibri"/>
              </a:rPr>
              <a:t>durante il raffreddore.</a:t>
            </a:r>
            <a:endParaRPr lang="ru-RU" sz="1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t/>
            </a:r>
            <a:br/>
            <a:endParaRPr lang="ru-RU" sz="1600" b="0" strike="noStrike" spc="-1" dirty="0">
              <a:latin typeface="Arial"/>
            </a:endParaRPr>
          </a:p>
        </p:txBody>
      </p:sp>
      <p:pic>
        <p:nvPicPr>
          <p:cNvPr id="117" name="Picture 2"/>
          <p:cNvPicPr/>
          <p:nvPr/>
        </p:nvPicPr>
        <p:blipFill>
          <a:blip r:embed="rId5" cstate="print"/>
          <a:stretch/>
        </p:blipFill>
        <p:spPr>
          <a:xfrm>
            <a:off x="5175360" y="2571840"/>
            <a:ext cx="1689120" cy="1440360"/>
          </a:xfrm>
          <a:prstGeom prst="rect">
            <a:avLst/>
          </a:prstGeom>
          <a:ln w="12600">
            <a:noFill/>
          </a:ln>
        </p:spPr>
      </p:pic>
      <p:pic>
        <p:nvPicPr>
          <p:cNvPr id="118" name="Picture 2"/>
          <p:cNvPicPr/>
          <p:nvPr/>
        </p:nvPicPr>
        <p:blipFill>
          <a:blip r:embed="rId6" cstate="print"/>
          <a:stretch/>
        </p:blipFill>
        <p:spPr>
          <a:xfrm>
            <a:off x="6936120" y="3004200"/>
            <a:ext cx="1511640" cy="1008000"/>
          </a:xfrm>
          <a:prstGeom prst="rect">
            <a:avLst/>
          </a:prstGeom>
          <a:ln w="12600">
            <a:noFill/>
          </a:ln>
        </p:spPr>
      </p:pic>
      <p:sp>
        <p:nvSpPr>
          <p:cNvPr id="119" name="CustomShape 2"/>
          <p:cNvSpPr/>
          <p:nvPr/>
        </p:nvSpPr>
        <p:spPr>
          <a:xfrm>
            <a:off x="4716000" y="4151160"/>
            <a:ext cx="3578760" cy="33228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000" tIns="45000" rIns="45000" bIns="45000" anchor="ctr"/>
          <a:lstStyle/>
          <a:p>
            <a:pPr algn="ctr">
              <a:lnSpc>
                <a:spcPct val="100000"/>
              </a:lnSpc>
            </a:pPr>
            <a:r>
              <a:rPr lang="it-IT" sz="1600" b="1" spc="-1" dirty="0" smtClean="0">
                <a:solidFill>
                  <a:srgbClr val="4A8F31"/>
                </a:solidFill>
                <a:latin typeface="Calibri"/>
                <a:ea typeface="Calibri"/>
              </a:rPr>
              <a:t>Oli essenziali di origano e timo</a:t>
            </a:r>
            <a:endParaRPr lang="ru-RU" sz="1600" b="0" strike="noStrike" spc="-1" dirty="0">
              <a:latin typeface="Arial"/>
            </a:endParaRPr>
          </a:p>
        </p:txBody>
      </p:sp>
      <p:pic>
        <p:nvPicPr>
          <p:cNvPr id="120" name="Picture 3"/>
          <p:cNvPicPr/>
          <p:nvPr/>
        </p:nvPicPr>
        <p:blipFill>
          <a:blip r:embed="rId7" cstate="print"/>
          <a:stretch/>
        </p:blipFill>
        <p:spPr>
          <a:xfrm>
            <a:off x="279720" y="570960"/>
            <a:ext cx="2798280" cy="3964680"/>
          </a:xfrm>
          <a:prstGeom prst="rect">
            <a:avLst/>
          </a:prstGeom>
          <a:ln w="12600">
            <a:noFill/>
          </a:ln>
        </p:spPr>
      </p:pic>
      <p:pic>
        <p:nvPicPr>
          <p:cNvPr id="121" name="Рисунок 10"/>
          <p:cNvPicPr/>
          <p:nvPr/>
        </p:nvPicPr>
        <p:blipFill>
          <a:blip r:embed="rId8" cstate="print"/>
          <a:srcRect l="43713" t="82007" r="42136" b="10746"/>
          <a:stretch/>
        </p:blipFill>
        <p:spPr>
          <a:xfrm>
            <a:off x="3780000" y="4572720"/>
            <a:ext cx="1780920" cy="494280"/>
          </a:xfrm>
          <a:prstGeom prst="rect">
            <a:avLst/>
          </a:prstGeom>
          <a:ln w="12600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Рисунок 8"/>
          <p:cNvPicPr/>
          <p:nvPr/>
        </p:nvPicPr>
        <p:blipFill>
          <a:blip r:embed="rId3" cstate="print"/>
          <a:stretch/>
        </p:blipFill>
        <p:spPr>
          <a:xfrm>
            <a:off x="0" y="540"/>
            <a:ext cx="7347600" cy="5142960"/>
          </a:xfrm>
          <a:prstGeom prst="rect">
            <a:avLst/>
          </a:prstGeom>
          <a:ln w="12600">
            <a:noFill/>
          </a:ln>
        </p:spPr>
      </p:pic>
      <p:pic>
        <p:nvPicPr>
          <p:cNvPr id="123" name="Изображение 17"/>
          <p:cNvPicPr/>
          <p:nvPr/>
        </p:nvPicPr>
        <p:blipFill>
          <a:blip r:embed="rId4" cstate="print"/>
          <a:stretch/>
        </p:blipFill>
        <p:spPr>
          <a:xfrm>
            <a:off x="8475840" y="110520"/>
            <a:ext cx="514080" cy="339480"/>
          </a:xfrm>
          <a:prstGeom prst="rect">
            <a:avLst/>
          </a:prstGeom>
          <a:ln w="12600">
            <a:noFill/>
          </a:ln>
        </p:spPr>
      </p:pic>
      <p:pic>
        <p:nvPicPr>
          <p:cNvPr id="124" name="Picture 2"/>
          <p:cNvPicPr/>
          <p:nvPr/>
        </p:nvPicPr>
        <p:blipFill>
          <a:blip r:embed="rId5" cstate="print"/>
          <a:stretch/>
        </p:blipFill>
        <p:spPr>
          <a:xfrm>
            <a:off x="4932000" y="2275920"/>
            <a:ext cx="2901240" cy="1608480"/>
          </a:xfrm>
          <a:prstGeom prst="rect">
            <a:avLst/>
          </a:prstGeom>
          <a:ln w="12600">
            <a:noFill/>
          </a:ln>
        </p:spPr>
      </p:pic>
      <p:sp>
        <p:nvSpPr>
          <p:cNvPr id="125" name="CustomShape 1"/>
          <p:cNvSpPr/>
          <p:nvPr/>
        </p:nvSpPr>
        <p:spPr>
          <a:xfrm>
            <a:off x="2051640" y="4053960"/>
            <a:ext cx="8256960" cy="33228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000" tIns="45000" rIns="45000" bIns="45000" anchor="ctr"/>
          <a:lstStyle/>
          <a:p>
            <a:pPr algn="ctr">
              <a:lnSpc>
                <a:spcPct val="100000"/>
              </a:lnSpc>
            </a:pPr>
            <a:r>
              <a:rPr lang="it-IT" sz="1600" b="1" spc="-1" dirty="0" smtClean="0">
                <a:solidFill>
                  <a:srgbClr val="4A8F31"/>
                </a:solidFill>
                <a:latin typeface="Calibri"/>
                <a:ea typeface="Calibri"/>
              </a:rPr>
              <a:t>Estratto di foglie di salvia</a:t>
            </a:r>
            <a:endParaRPr lang="ru-RU" sz="1600" b="0" strike="noStrike" spc="-1" dirty="0">
              <a:latin typeface="Arial"/>
            </a:endParaRPr>
          </a:p>
        </p:txBody>
      </p:sp>
      <p:sp>
        <p:nvSpPr>
          <p:cNvPr id="126" name="CustomShape 2"/>
          <p:cNvSpPr/>
          <p:nvPr/>
        </p:nvSpPr>
        <p:spPr>
          <a:xfrm>
            <a:off x="2988000" y="1211760"/>
            <a:ext cx="4191120" cy="167328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45000" rIns="45720" bIns="45000"/>
          <a:lstStyle/>
          <a:p>
            <a:pPr>
              <a:lnSpc>
                <a:spcPct val="100000"/>
              </a:lnSpc>
            </a:pPr>
            <a:r>
              <a:rPr lang="it-IT" sz="2400" b="1" strike="noStrike" spc="-1" dirty="0" smtClean="0">
                <a:solidFill>
                  <a:srgbClr val="FF7C80"/>
                </a:solidFill>
                <a:latin typeface="Calibri"/>
                <a:ea typeface="Calibri"/>
              </a:rPr>
              <a:t>Salvia</a:t>
            </a:r>
            <a:endParaRPr lang="ru-RU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it-IT" sz="1600" b="1" spc="-1" dirty="0" smtClean="0">
                <a:solidFill>
                  <a:srgbClr val="002060"/>
                </a:solidFill>
                <a:latin typeface="Calibri"/>
                <a:ea typeface="Calibri"/>
              </a:rPr>
              <a:t>Aiuta ad </a:t>
            </a:r>
            <a:r>
              <a:rPr lang="it-IT" sz="1600" b="1" u="sng" spc="-1" dirty="0" smtClean="0">
                <a:solidFill>
                  <a:srgbClr val="002060"/>
                </a:solidFill>
                <a:latin typeface="Calibri"/>
                <a:ea typeface="Calibri"/>
              </a:rPr>
              <a:t>attivare la difesa immunitaria</a:t>
            </a:r>
            <a:r>
              <a:rPr lang="it-IT" sz="1600" b="1" spc="-1" dirty="0" smtClean="0">
                <a:solidFill>
                  <a:srgbClr val="002060"/>
                </a:solidFill>
                <a:latin typeface="Calibri"/>
                <a:ea typeface="Calibri"/>
              </a:rPr>
              <a:t>, resiste all'attività distruttiva dei radicali liberi. </a:t>
            </a:r>
            <a:r>
              <a:t/>
            </a:r>
            <a:br/>
            <a:r>
              <a:t/>
            </a:r>
            <a:br/>
            <a:endParaRPr lang="ru-RU" sz="1600" b="0" strike="noStrike" spc="-1" dirty="0">
              <a:latin typeface="Arial"/>
            </a:endParaRPr>
          </a:p>
        </p:txBody>
      </p:sp>
      <p:pic>
        <p:nvPicPr>
          <p:cNvPr id="127" name="Picture 3"/>
          <p:cNvPicPr/>
          <p:nvPr/>
        </p:nvPicPr>
        <p:blipFill>
          <a:blip r:embed="rId6" cstate="print"/>
          <a:stretch/>
        </p:blipFill>
        <p:spPr>
          <a:xfrm>
            <a:off x="279720" y="570960"/>
            <a:ext cx="2798280" cy="3964680"/>
          </a:xfrm>
          <a:prstGeom prst="rect">
            <a:avLst/>
          </a:prstGeom>
          <a:ln w="12600">
            <a:noFill/>
          </a:ln>
        </p:spPr>
      </p:pic>
      <p:pic>
        <p:nvPicPr>
          <p:cNvPr id="128" name="Рисунок 10"/>
          <p:cNvPicPr/>
          <p:nvPr/>
        </p:nvPicPr>
        <p:blipFill>
          <a:blip r:embed="rId7" cstate="print"/>
          <a:srcRect l="43713" t="82007" r="42136" b="10746"/>
          <a:stretch/>
        </p:blipFill>
        <p:spPr>
          <a:xfrm>
            <a:off x="3780000" y="4572720"/>
            <a:ext cx="1780920" cy="494280"/>
          </a:xfrm>
          <a:prstGeom prst="rect">
            <a:avLst/>
          </a:prstGeom>
          <a:ln w="12600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A7A7A7"/>
      </a:dk2>
      <a:lt2>
        <a:srgbClr val="535353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277</TotalTime>
  <Words>951</Words>
  <Application>Microsoft Office PowerPoint</Application>
  <PresentationFormat>Presentazione su schermo (16:9)</PresentationFormat>
  <Paragraphs>130</Paragraphs>
  <Slides>15</Slides>
  <Notes>13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15</vt:i4>
      </vt:variant>
    </vt:vector>
  </HeadingPairs>
  <TitlesOfParts>
    <vt:vector size="16" baseType="lpstr">
      <vt:lpstr>Office Theme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Байков Алексей</dc:creator>
  <dc:description/>
  <cp:lastModifiedBy>Valentin</cp:lastModifiedBy>
  <cp:revision>20</cp:revision>
  <dcterms:modified xsi:type="dcterms:W3CDTF">2018-11-06T10:54:31Z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15.0000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9</vt:i4>
  </property>
  <property fmtid="{D5CDD505-2E9C-101B-9397-08002B2CF9AE}" pid="8" name="PresentationFormat">
    <vt:lpwstr>Экран (16:9)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15</vt:i4>
  </property>
</Properties>
</file>